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261" r:id="rId3"/>
    <p:sldId id="298" r:id="rId4"/>
    <p:sldId id="299" r:id="rId5"/>
    <p:sldId id="262" r:id="rId6"/>
    <p:sldId id="296" r:id="rId7"/>
    <p:sldId id="297" r:id="rId8"/>
    <p:sldId id="263" r:id="rId9"/>
    <p:sldId id="301" r:id="rId10"/>
    <p:sldId id="303" r:id="rId11"/>
    <p:sldId id="302" r:id="rId12"/>
    <p:sldId id="280" r:id="rId13"/>
    <p:sldId id="300" r:id="rId14"/>
  </p:sldIdLst>
  <p:sldSz cx="9144000" cy="6858000" type="screen4x3"/>
  <p:notesSz cx="6858000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95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Conselhos e Fundos Municipais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0.10516917873322718"/>
          <c:y val="1.4091689663521324E-3"/>
          <c:w val="0.82232344554308778"/>
          <c:h val="0.7598039830134443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Total Municípios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Planilha1!$A$2:$A$5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Planilha1!$B$2:$B$5</c:f>
              <c:numCache>
                <c:formatCode>General</c:formatCode>
                <c:ptCount val="4"/>
                <c:pt idx="0">
                  <c:v>295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3F-45FA-BE4D-CFE86BBD2350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Municípios que responderam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Planilha1!$A$2:$A$5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Planilha1!$C$2:$C$5</c:f>
              <c:numCache>
                <c:formatCode>General</c:formatCode>
                <c:ptCount val="4"/>
                <c:pt idx="0">
                  <c:v>245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3F-45FA-BE4D-CFE86BBD2350}"/>
            </c:ext>
          </c:extLst>
        </c:ser>
        <c:ser>
          <c:idx val="2"/>
          <c:order val="2"/>
          <c:tx>
            <c:strRef>
              <c:f>Planilha1!$D$1</c:f>
              <c:strCache>
                <c:ptCount val="1"/>
                <c:pt idx="0">
                  <c:v>Conselhos Ativos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Planilha1!$A$2:$A$5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Planilha1!$D$2:$D$5</c:f>
              <c:numCache>
                <c:formatCode>General</c:formatCode>
                <c:ptCount val="4"/>
                <c:pt idx="0">
                  <c:v>236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43F-45FA-BE4D-CFE86BBD2350}"/>
            </c:ext>
          </c:extLst>
        </c:ser>
        <c:ser>
          <c:idx val="3"/>
          <c:order val="3"/>
          <c:tx>
            <c:strRef>
              <c:f>Planilha1!$E$1</c:f>
              <c:strCache>
                <c:ptCount val="1"/>
                <c:pt idx="0">
                  <c:v>Fundos Ativos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51000"/>
                    <a:satMod val="130000"/>
                  </a:schemeClr>
                </a:gs>
                <a:gs pos="80000">
                  <a:schemeClr val="accent4">
                    <a:shade val="93000"/>
                    <a:satMod val="130000"/>
                  </a:schemeClr>
                </a:gs>
                <a:gs pos="100000">
                  <a:schemeClr val="accent4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Planilha1!$A$2:$A$5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Planilha1!$E$2:$E$5</c:f>
              <c:numCache>
                <c:formatCode>General</c:formatCode>
                <c:ptCount val="4"/>
                <c:pt idx="0">
                  <c:v>164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43F-45FA-BE4D-CFE86BBD235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630271391"/>
        <c:axId val="630268895"/>
      </c:barChart>
      <c:catAx>
        <c:axId val="630271391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30268895"/>
        <c:crosses val="autoZero"/>
        <c:auto val="1"/>
        <c:lblAlgn val="ctr"/>
        <c:lblOffset val="100"/>
        <c:noMultiLvlLbl val="0"/>
      </c:catAx>
      <c:valAx>
        <c:axId val="63026889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30271391"/>
        <c:crosses val="autoZero"/>
        <c:crossBetween val="between"/>
      </c:valAx>
      <c:spPr>
        <a:noFill/>
        <a:ln w="34925">
          <a:solidFill>
            <a:schemeClr val="accent1"/>
          </a:solidFill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t-BR" sz="2000">
                <a:latin typeface="Arial"/>
              </a:rPr>
              <a:t>Clique para editar o formato de notas</a:t>
            </a:r>
            <a:endParaRPr/>
          </a:p>
        </p:txBody>
      </p:sp>
      <p:sp>
        <p:nvSpPr>
          <p:cNvPr id="42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t-BR" sz="1400">
                <a:latin typeface="Times New Roman"/>
              </a:rPr>
              <a:t>&lt;cabeçalho&gt;</a:t>
            </a:r>
            <a:endParaRPr/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pt-BR" sz="1400">
                <a:latin typeface="Times New Roman"/>
              </a:rPr>
              <a:t>&lt;data/hora&gt;</a:t>
            </a:r>
            <a:endParaRPr/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pt-BR" sz="1400">
                <a:latin typeface="Times New Roman"/>
              </a:rPr>
              <a:t>&lt;rodapé&gt;</a:t>
            </a:r>
            <a:endParaRPr/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A8455094-E371-49C9-A08F-CE205DCCDE0B}" type="slidenum">
              <a:rPr lang="pt-BR" sz="1400">
                <a:latin typeface="Times New Roman"/>
              </a:rPr>
              <a:pPr algn="r"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body"/>
          </p:nvPr>
        </p:nvSpPr>
        <p:spPr>
          <a:xfrm>
            <a:off x="685800" y="4715280"/>
            <a:ext cx="5484600" cy="4465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6" name="CustomShape 2"/>
          <p:cNvSpPr/>
          <p:nvPr/>
        </p:nvSpPr>
        <p:spPr>
          <a:xfrm>
            <a:off x="3884760" y="9428760"/>
            <a:ext cx="2970000" cy="494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8EC19CC2-A878-4EF6-AEA1-1DF763113298}" type="slidenum">
              <a:rPr lang="pt-BR" sz="1200" strike="noStrike">
                <a:solidFill>
                  <a:srgbClr val="000000"/>
                </a:solidFill>
                <a:latin typeface="+mn-lt"/>
              </a:rPr>
              <a:pPr algn="r">
                <a:lnSpc>
                  <a:spcPct val="100000"/>
                </a:lnSpc>
              </a:pPr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body"/>
          </p:nvPr>
        </p:nvSpPr>
        <p:spPr>
          <a:xfrm>
            <a:off x="685800" y="4715280"/>
            <a:ext cx="5484600" cy="4465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0" name="CustomShape 2"/>
          <p:cNvSpPr/>
          <p:nvPr/>
        </p:nvSpPr>
        <p:spPr>
          <a:xfrm>
            <a:off x="3884760" y="9428760"/>
            <a:ext cx="2970000" cy="494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3F8199F-5E10-4D21-8372-D28DB02F42BF}" type="slidenum">
              <a:rPr lang="pt-BR" sz="1200" strike="noStrike">
                <a:solidFill>
                  <a:srgbClr val="000000"/>
                </a:solidFill>
                <a:latin typeface="+mn-lt"/>
              </a:rPr>
              <a:pPr algn="r">
                <a:lnSpc>
                  <a:spcPct val="100000"/>
                </a:lnSpc>
              </a:pPr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body"/>
          </p:nvPr>
        </p:nvSpPr>
        <p:spPr>
          <a:xfrm>
            <a:off x="685800" y="4715280"/>
            <a:ext cx="5484600" cy="4465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0" name="CustomShape 2"/>
          <p:cNvSpPr/>
          <p:nvPr/>
        </p:nvSpPr>
        <p:spPr>
          <a:xfrm>
            <a:off x="3884760" y="9428760"/>
            <a:ext cx="2970000" cy="494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3F8199F-5E10-4D21-8372-D28DB02F42BF}" type="slidenum">
              <a:rPr lang="pt-BR" sz="1200" strike="noStrike">
                <a:solidFill>
                  <a:srgbClr val="000000"/>
                </a:solidFill>
                <a:latin typeface="+mn-lt"/>
              </a:rPr>
              <a:pPr algn="r">
                <a:lnSpc>
                  <a:spcPct val="100000"/>
                </a:lnSpc>
              </a:pPr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body"/>
          </p:nvPr>
        </p:nvSpPr>
        <p:spPr>
          <a:xfrm>
            <a:off x="685800" y="4715280"/>
            <a:ext cx="5484600" cy="4465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0" name="CustomShape 2"/>
          <p:cNvSpPr/>
          <p:nvPr/>
        </p:nvSpPr>
        <p:spPr>
          <a:xfrm>
            <a:off x="3884760" y="9428760"/>
            <a:ext cx="2970000" cy="494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3F8199F-5E10-4D21-8372-D28DB02F42BF}" type="slidenum">
              <a:rPr lang="pt-BR" sz="1200" strike="noStrike">
                <a:solidFill>
                  <a:srgbClr val="000000"/>
                </a:solidFill>
                <a:latin typeface="+mn-lt"/>
              </a:rPr>
              <a:pPr algn="r">
                <a:lnSpc>
                  <a:spcPct val="100000"/>
                </a:lnSpc>
              </a:pPr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body"/>
          </p:nvPr>
        </p:nvSpPr>
        <p:spPr>
          <a:xfrm>
            <a:off x="685800" y="4715280"/>
            <a:ext cx="5484600" cy="4465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2" name="CustomShape 2"/>
          <p:cNvSpPr/>
          <p:nvPr/>
        </p:nvSpPr>
        <p:spPr>
          <a:xfrm>
            <a:off x="3884760" y="9428760"/>
            <a:ext cx="2970000" cy="494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44F227F-3E8F-4FB4-AC96-19A1C5B65F29}" type="slidenum">
              <a:rPr lang="pt-BR" sz="1200" strike="noStrike">
                <a:solidFill>
                  <a:srgbClr val="000000"/>
                </a:solidFill>
                <a:latin typeface="+mn-lt"/>
              </a:rPr>
              <a:pPr algn="r">
                <a:lnSpc>
                  <a:spcPct val="100000"/>
                </a:lnSpc>
              </a:pPr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body"/>
          </p:nvPr>
        </p:nvSpPr>
        <p:spPr>
          <a:xfrm>
            <a:off x="685800" y="4715280"/>
            <a:ext cx="5484600" cy="4465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2" name="CustomShape 2"/>
          <p:cNvSpPr/>
          <p:nvPr/>
        </p:nvSpPr>
        <p:spPr>
          <a:xfrm>
            <a:off x="3884760" y="9428760"/>
            <a:ext cx="2970000" cy="494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44F227F-3E8F-4FB4-AC96-19A1C5B65F29}" type="slidenum">
              <a:rPr lang="pt-BR" sz="1200" strike="noStrike">
                <a:solidFill>
                  <a:srgbClr val="000000"/>
                </a:solidFill>
                <a:latin typeface="+mn-lt"/>
              </a:rPr>
              <a:pPr algn="r">
                <a:lnSpc>
                  <a:spcPct val="100000"/>
                </a:lnSpc>
              </a:pPr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body"/>
          </p:nvPr>
        </p:nvSpPr>
        <p:spPr>
          <a:xfrm>
            <a:off x="685800" y="4715280"/>
            <a:ext cx="5484600" cy="4465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2" name="CustomShape 2"/>
          <p:cNvSpPr/>
          <p:nvPr/>
        </p:nvSpPr>
        <p:spPr>
          <a:xfrm>
            <a:off x="3884760" y="9428760"/>
            <a:ext cx="2970000" cy="494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44F227F-3E8F-4FB4-AC96-19A1C5B65F29}" type="slidenum">
              <a:rPr lang="pt-BR" sz="1200" strike="noStrike">
                <a:solidFill>
                  <a:srgbClr val="000000"/>
                </a:solidFill>
                <a:latin typeface="+mn-lt"/>
              </a:rPr>
              <a:pPr algn="r">
                <a:lnSpc>
                  <a:spcPct val="100000"/>
                </a:lnSpc>
              </a:pPr>
              <a:t>7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9" name="Imagem 38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40" name="Imagem 39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1"/>
          <p:cNvSpPr/>
          <p:nvPr/>
        </p:nvSpPr>
        <p:spPr>
          <a:xfrm>
            <a:off x="-816120" y="-816120"/>
            <a:ext cx="1636560" cy="163656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240">
            <a:solidFill>
              <a:schemeClr val="bg2">
                <a:shade val="70000"/>
                <a:satMod val="200000"/>
                <a:alpha val="100000"/>
              </a:schemeClr>
            </a:solidFill>
            <a:round/>
          </a:ln>
          <a:effectLst>
            <a:outerShdw blurRad="63500" dist="25400" dir="5400000" rotWithShape="0">
              <a:srgbClr val="000000">
                <a:alpha val="44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8" name="CustomShape 2"/>
          <p:cNvSpPr/>
          <p:nvPr/>
        </p:nvSpPr>
        <p:spPr>
          <a:xfrm>
            <a:off x="168120" y="20520"/>
            <a:ext cx="1701720" cy="1701720"/>
          </a:xfrm>
          <a:prstGeom prst="ellipse">
            <a:avLst/>
          </a:prstGeom>
          <a:noFill/>
          <a:ln w="27360">
            <a:solidFill>
              <a:schemeClr val="bg2">
                <a:tint val="45000"/>
                <a:satMod val="325000"/>
                <a:alpha val="100000"/>
              </a:schemeClr>
            </a:solidFill>
            <a:round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" name="CustomShape 3"/>
          <p:cNvSpPr/>
          <p:nvPr/>
        </p:nvSpPr>
        <p:spPr>
          <a:xfrm rot="2315400">
            <a:off x="182520" y="1053720"/>
            <a:ext cx="1123920" cy="1100880"/>
          </a:xfrm>
          <a:prstGeom prst="donut">
            <a:avLst>
              <a:gd name="adj" fmla="val 13775"/>
            </a:avLst>
          </a:prstGeom>
          <a:gradFill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lin ang="0"/>
          </a:gradFill>
          <a:ln w="7200">
            <a:solidFill>
              <a:schemeClr val="bg2">
                <a:shade val="60000"/>
                <a:satMod val="220000"/>
                <a:alpha val="100000"/>
              </a:schemeClr>
            </a:solidFill>
            <a:round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1012680" y="0"/>
            <a:ext cx="8129520" cy="68562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25400" dir="5400000" rotWithShape="0">
              <a:srgbClr val="000000">
                <a:alpha val="44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" name="CustomShape 5"/>
          <p:cNvSpPr/>
          <p:nvPr/>
        </p:nvSpPr>
        <p:spPr>
          <a:xfrm>
            <a:off x="1014480" y="0"/>
            <a:ext cx="71280" cy="68562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" name="PlaceHolder 6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pt-BR" sz="4400">
                <a:latin typeface="Arial"/>
              </a:rPr>
              <a:t>Clique para editar o formato do texto do título</a:t>
            </a:r>
            <a:endParaRPr/>
          </a:p>
        </p:txBody>
      </p:sp>
      <p:sp>
        <p:nvSpPr>
          <p:cNvPr id="6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pt-BR" sz="3200">
                <a:latin typeface="Arial"/>
              </a:rPr>
              <a:t>Clique para editar o formato do texto da estrutura de tópicos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t-BR" sz="2800">
                <a:latin typeface="Arial"/>
              </a:rPr>
              <a:t>2.º nível da estrutura de tópicos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t-BR" sz="2400">
                <a:latin typeface="Arial"/>
              </a:rPr>
              <a:t>3.º nível da estrutura de tópicos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t-BR" sz="2000">
                <a:latin typeface="Arial"/>
              </a:rPr>
              <a:t>4.º nível da estrutura de tópicos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t-BR" sz="2000">
                <a:latin typeface="Arial"/>
              </a:rPr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t-BR" sz="2000">
                <a:latin typeface="Arial"/>
              </a:rPr>
              <a:t>6.º nível da estrutura de tópicos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pt-BR" sz="2000">
                <a:latin typeface="Arial"/>
              </a:rPr>
              <a:t>7.º nível da estrutura de tópicos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sas.sc.gov.br/index.php/fei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s.sc.gov.br/index.php/conselhos/cei" TargetMode="External"/><Relationship Id="rId2" Type="http://schemas.openxmlformats.org/officeDocument/2006/relationships/hyperlink" Target="mailto:cei@sas.sc.gov.br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@ConselhoEstadualdoIdosoSC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stomShape 1"/>
          <p:cNvSpPr/>
          <p:nvPr/>
        </p:nvSpPr>
        <p:spPr>
          <a:xfrm>
            <a:off x="1434960" y="274680"/>
            <a:ext cx="7497720" cy="1352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just"/>
            <a:r>
              <a:rPr lang="pt-BR" sz="1600" b="1" strike="noStrike" dirty="0">
                <a:solidFill>
                  <a:srgbClr val="0070C0"/>
                </a:solidFill>
                <a:latin typeface="Calibri"/>
                <a:ea typeface="DejaVu Sans"/>
              </a:rPr>
              <a:t>                   </a:t>
            </a:r>
            <a:r>
              <a:rPr lang="pt-BR" sz="1600" b="1" strike="noStrike" dirty="0" smtClean="0">
                <a:solidFill>
                  <a:srgbClr val="0070C0"/>
                </a:solidFill>
                <a:latin typeface="Calibri"/>
                <a:ea typeface="DejaVu Sans"/>
              </a:rPr>
              <a:t>		</a:t>
            </a:r>
            <a:r>
              <a:rPr lang="pt-BR" sz="1600" b="1" strike="noStrike" dirty="0" smtClean="0">
                <a:solidFill>
                  <a:srgbClr val="0070C0"/>
                </a:solidFill>
                <a:latin typeface="Calibri"/>
                <a:ea typeface="DejaVu Sans"/>
              </a:rPr>
              <a:t>	</a:t>
            </a:r>
            <a:endParaRPr dirty="0"/>
          </a:p>
        </p:txBody>
      </p:sp>
      <p:sp>
        <p:nvSpPr>
          <p:cNvPr id="48" name="CustomShape 2"/>
          <p:cNvSpPr/>
          <p:nvPr/>
        </p:nvSpPr>
        <p:spPr>
          <a:xfrm>
            <a:off x="1434960" y="188640"/>
            <a:ext cx="7497720" cy="479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r>
              <a:rPr lang="pt-BR" sz="2800" b="1" strike="noStrike" dirty="0">
                <a:ea typeface="DejaVu Sans"/>
              </a:rPr>
              <a:t>CONSELHO ESTADUAL </a:t>
            </a:r>
            <a:r>
              <a:rPr lang="pt-BR" sz="2800" b="1" strike="noStrike" dirty="0" smtClean="0">
                <a:ea typeface="DejaVu Sans"/>
              </a:rPr>
              <a:t>DO </a:t>
            </a:r>
            <a:r>
              <a:rPr lang="pt-BR" sz="2800" b="1" strike="noStrike" dirty="0">
                <a:ea typeface="DejaVu Sans"/>
              </a:rPr>
              <a:t>IDOSO </a:t>
            </a:r>
            <a:endParaRPr lang="pt-BR" sz="2800" b="1" strike="noStrike" dirty="0" smtClean="0">
              <a:ea typeface="DejaVu Sans"/>
            </a:endParaRPr>
          </a:p>
          <a:p>
            <a:pPr algn="ctr">
              <a:lnSpc>
                <a:spcPct val="100000"/>
              </a:lnSpc>
            </a:pPr>
            <a:r>
              <a:rPr lang="pt-BR" sz="2800" b="1" strike="noStrike" dirty="0" smtClean="0">
                <a:ea typeface="DejaVu Sans"/>
              </a:rPr>
              <a:t>DE </a:t>
            </a:r>
            <a:r>
              <a:rPr lang="pt-BR" sz="2800" b="1" strike="noStrike" dirty="0">
                <a:ea typeface="DejaVu Sans"/>
              </a:rPr>
              <a:t>SANTA CATARINA</a:t>
            </a:r>
            <a:endParaRPr sz="2800" dirty="0"/>
          </a:p>
          <a:p>
            <a:pPr algn="ctr">
              <a:lnSpc>
                <a:spcPct val="100000"/>
              </a:lnSpc>
            </a:pPr>
            <a:endParaRPr sz="2800" dirty="0"/>
          </a:p>
          <a:p>
            <a:pPr algn="ctr">
              <a:lnSpc>
                <a:spcPct val="100000"/>
              </a:lnSpc>
            </a:pPr>
            <a:endParaRPr sz="2800" dirty="0"/>
          </a:p>
          <a:p>
            <a:pPr algn="ctr">
              <a:lnSpc>
                <a:spcPct val="100000"/>
              </a:lnSpc>
            </a:pPr>
            <a:r>
              <a:rPr lang="pt-BR" sz="2800" b="1" dirty="0" smtClean="0">
                <a:ea typeface="DejaVu Sans"/>
              </a:rPr>
              <a:t>NOVEMBRO</a:t>
            </a:r>
            <a:r>
              <a:rPr lang="pt-BR" sz="2800" b="1" strike="noStrike" dirty="0" smtClean="0">
                <a:ea typeface="DejaVu Sans"/>
              </a:rPr>
              <a:t>/2024</a:t>
            </a:r>
            <a:endParaRPr sz="2800" dirty="0"/>
          </a:p>
          <a:p>
            <a:pPr algn="ctr">
              <a:lnSpc>
                <a:spcPct val="100000"/>
              </a:lnSpc>
            </a:pPr>
            <a:r>
              <a:rPr lang="pt-BR" sz="3200" b="1" strike="noStrike" dirty="0">
                <a:solidFill>
                  <a:srgbClr val="0F6FC6"/>
                </a:solidFill>
                <a:latin typeface="Calibri"/>
                <a:ea typeface="DejaVu Sans"/>
              </a:rPr>
              <a:t> </a:t>
            </a:r>
            <a:endParaRPr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4768" y="2924944"/>
            <a:ext cx="3338104" cy="33381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CustomShape 1"/>
          <p:cNvSpPr/>
          <p:nvPr/>
        </p:nvSpPr>
        <p:spPr>
          <a:xfrm>
            <a:off x="1296000" y="2016000"/>
            <a:ext cx="7772400" cy="3710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pt-BR" sz="3200" strike="noStrike" dirty="0">
                <a:solidFill>
                  <a:srgbClr val="007826"/>
                </a:solidFill>
                <a:latin typeface="Arial"/>
                <a:ea typeface="HelveticaNeue-Medium"/>
              </a:rPr>
              <a:t> </a:t>
            </a:r>
            <a:endParaRPr/>
          </a:p>
        </p:txBody>
      </p:sp>
      <p:sp>
        <p:nvSpPr>
          <p:cNvPr id="3" name="CustomShape 1"/>
          <p:cNvSpPr/>
          <p:nvPr/>
        </p:nvSpPr>
        <p:spPr>
          <a:xfrm>
            <a:off x="1434960" y="274680"/>
            <a:ext cx="7497720" cy="1352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/>
            <a:r>
              <a:rPr lang="pt-BR" sz="1600" b="1" strike="noStrike" dirty="0">
                <a:solidFill>
                  <a:srgbClr val="0070C0"/>
                </a:solidFill>
                <a:latin typeface="Calibri"/>
                <a:ea typeface="DejaVu Sans"/>
              </a:rPr>
              <a:t>                   </a:t>
            </a:r>
            <a:r>
              <a:rPr lang="pt-BR" sz="1600" b="1" strike="noStrike" dirty="0" smtClean="0">
                <a:solidFill>
                  <a:srgbClr val="0070C0"/>
                </a:solidFill>
                <a:latin typeface="Calibri"/>
                <a:ea typeface="DejaVu Sans"/>
              </a:rPr>
              <a:t>                      </a:t>
            </a:r>
            <a:endParaRPr lang="pt-BR" sz="1600" b="1" strike="noStrike" dirty="0" smtClean="0">
              <a:solidFill>
                <a:srgbClr val="0070C0"/>
              </a:solidFill>
              <a:latin typeface="Calibri"/>
              <a:ea typeface="DejaVu Sans"/>
            </a:endParaRPr>
          </a:p>
          <a:p>
            <a:pPr algn="ctr"/>
            <a:r>
              <a:rPr lang="pt-BR" sz="2000" b="1" strike="noStrike" dirty="0" smtClean="0">
                <a:solidFill>
                  <a:srgbClr val="000000"/>
                </a:solidFill>
                <a:latin typeface="Calibri"/>
                <a:ea typeface="DejaVu Sans"/>
              </a:rPr>
              <a:t>CONSELHO </a:t>
            </a:r>
            <a:r>
              <a:rPr lang="pt-BR" sz="2000" b="1" strike="noStrike" dirty="0">
                <a:solidFill>
                  <a:srgbClr val="000000"/>
                </a:solidFill>
                <a:latin typeface="Calibri"/>
                <a:ea typeface="DejaVu Sans"/>
              </a:rPr>
              <a:t>ESTADUAL DO IDOSO</a:t>
            </a:r>
            <a:endParaRPr dirty="0"/>
          </a:p>
          <a:p>
            <a:pPr algn="ctr">
              <a:lnSpc>
                <a:spcPct val="100000"/>
              </a:lnSpc>
            </a:pPr>
            <a:endParaRPr dirty="0"/>
          </a:p>
        </p:txBody>
      </p:sp>
      <p:sp>
        <p:nvSpPr>
          <p:cNvPr id="5" name="Retângulo 4"/>
          <p:cNvSpPr/>
          <p:nvPr/>
        </p:nvSpPr>
        <p:spPr>
          <a:xfrm>
            <a:off x="1428728" y="1428736"/>
            <a:ext cx="7072362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dirty="0" smtClean="0"/>
          </a:p>
          <a:p>
            <a:pPr algn="ctr"/>
            <a:endParaRPr lang="pt-BR" dirty="0" smtClean="0"/>
          </a:p>
          <a:p>
            <a:pPr algn="ctr"/>
            <a:endParaRPr lang="pt-BR" dirty="0" smtClean="0"/>
          </a:p>
          <a:p>
            <a:pPr algn="ctr"/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1686468" y="1811452"/>
            <a:ext cx="735811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smtClean="0"/>
              <a:t>Conselhos e Fundos Municipais da Pessoa Idosa em SC</a:t>
            </a:r>
          </a:p>
          <a:p>
            <a:pPr algn="ctr"/>
            <a:endParaRPr lang="pt-BR" dirty="0"/>
          </a:p>
          <a:p>
            <a:pPr algn="just"/>
            <a:r>
              <a:rPr lang="pt-BR" dirty="0" smtClean="0"/>
              <a:t>De 245 municípios que responderam o questionário obtivemos os seguintes dados:</a:t>
            </a:r>
            <a:endParaRPr lang="pt-BR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 smtClean="0"/>
              <a:t>236 municípios possuem Conselho da Pessoa Idosa Ativo;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 smtClean="0"/>
              <a:t>164 municípios possuem Fundo do Idoso ativo.</a:t>
            </a:r>
            <a:endParaRPr lang="pt-BR" dirty="0" smtClean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603" y="27160"/>
            <a:ext cx="1853253" cy="1853253"/>
          </a:xfrm>
          <a:prstGeom prst="rect">
            <a:avLst/>
          </a:prstGeom>
        </p:spPr>
      </p:pic>
      <p:graphicFrame>
        <p:nvGraphicFramePr>
          <p:cNvPr id="14" name="Gráfico 13"/>
          <p:cNvGraphicFramePr/>
          <p:nvPr>
            <p:extLst>
              <p:ext uri="{D42A27DB-BD31-4B8C-83A1-F6EECF244321}">
                <p14:modId xmlns:p14="http://schemas.microsoft.com/office/powerpoint/2010/main" val="2315685459"/>
              </p:ext>
            </p:extLst>
          </p:nvPr>
        </p:nvGraphicFramePr>
        <p:xfrm>
          <a:off x="1835696" y="3565778"/>
          <a:ext cx="6480720" cy="30315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8892693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CustomShape 1"/>
          <p:cNvSpPr/>
          <p:nvPr/>
        </p:nvSpPr>
        <p:spPr>
          <a:xfrm>
            <a:off x="1296000" y="2016000"/>
            <a:ext cx="7772400" cy="3710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pt-BR" sz="3200" strike="noStrike" dirty="0">
                <a:solidFill>
                  <a:srgbClr val="007826"/>
                </a:solidFill>
                <a:latin typeface="Arial"/>
                <a:ea typeface="HelveticaNeue-Medium"/>
              </a:rPr>
              <a:t> </a:t>
            </a:r>
            <a:endParaRPr/>
          </a:p>
        </p:txBody>
      </p:sp>
      <p:sp>
        <p:nvSpPr>
          <p:cNvPr id="3" name="CustomShape 1"/>
          <p:cNvSpPr/>
          <p:nvPr/>
        </p:nvSpPr>
        <p:spPr>
          <a:xfrm>
            <a:off x="1434960" y="274680"/>
            <a:ext cx="7497720" cy="1352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pt-BR" sz="1600" b="1" strike="noStrike" dirty="0">
                <a:solidFill>
                  <a:srgbClr val="0070C0"/>
                </a:solidFill>
                <a:latin typeface="Calibri"/>
                <a:ea typeface="DejaVu Sans"/>
              </a:rPr>
              <a:t>                   </a:t>
            </a:r>
            <a:r>
              <a:rPr lang="pt-BR" sz="1600" b="1" strike="noStrike" dirty="0" smtClean="0">
                <a:solidFill>
                  <a:srgbClr val="0070C0"/>
                </a:solidFill>
                <a:latin typeface="Calibri"/>
                <a:ea typeface="DejaVu Sans"/>
              </a:rPr>
              <a:t>                      </a:t>
            </a:r>
            <a:r>
              <a:rPr lang="pt-BR" sz="2000" b="1" strike="noStrike" dirty="0" smtClean="0">
                <a:solidFill>
                  <a:srgbClr val="000000"/>
                </a:solidFill>
                <a:latin typeface="Calibri"/>
                <a:ea typeface="DejaVu Sans"/>
              </a:rPr>
              <a:t>CONSELHO </a:t>
            </a:r>
            <a:r>
              <a:rPr lang="pt-BR" sz="2000" b="1" strike="noStrike" dirty="0">
                <a:solidFill>
                  <a:srgbClr val="000000"/>
                </a:solidFill>
                <a:latin typeface="Calibri"/>
                <a:ea typeface="DejaVu Sans"/>
              </a:rPr>
              <a:t>ESTADUAL DO IDOSO</a:t>
            </a:r>
            <a:endParaRPr dirty="0"/>
          </a:p>
          <a:p>
            <a:pPr algn="ctr">
              <a:lnSpc>
                <a:spcPct val="100000"/>
              </a:lnSpc>
            </a:pPr>
            <a:endParaRPr dirty="0"/>
          </a:p>
        </p:txBody>
      </p:sp>
      <p:sp>
        <p:nvSpPr>
          <p:cNvPr id="5" name="Retângulo 4"/>
          <p:cNvSpPr/>
          <p:nvPr/>
        </p:nvSpPr>
        <p:spPr>
          <a:xfrm>
            <a:off x="1428728" y="1428736"/>
            <a:ext cx="7072362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dirty="0" smtClean="0"/>
          </a:p>
          <a:p>
            <a:pPr algn="ctr"/>
            <a:endParaRPr lang="pt-BR" dirty="0" smtClean="0"/>
          </a:p>
          <a:p>
            <a:pPr algn="ctr"/>
            <a:endParaRPr lang="pt-BR" dirty="0" smtClean="0"/>
          </a:p>
          <a:p>
            <a:pPr algn="ctr"/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1428728" y="1201845"/>
            <a:ext cx="744934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smtClean="0"/>
              <a:t>Fundo Estadual do Idoso FEI – SC</a:t>
            </a:r>
          </a:p>
          <a:p>
            <a:pPr algn="ctr"/>
            <a:endParaRPr lang="pt-BR" dirty="0"/>
          </a:p>
          <a:p>
            <a:pPr algn="ctr"/>
            <a:endParaRPr lang="pt-BR" dirty="0" smtClean="0"/>
          </a:p>
          <a:p>
            <a:pPr algn="just"/>
            <a:r>
              <a:rPr lang="pt-BR" dirty="0" smtClean="0"/>
              <a:t>Foram publicados os primeiros editais da história do FEI – SC em dezembro de 2023.</a:t>
            </a:r>
          </a:p>
          <a:p>
            <a:pPr algn="just"/>
            <a:endParaRPr lang="pt-BR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b="1" dirty="0" smtClean="0"/>
              <a:t>Edital 01/2023</a:t>
            </a:r>
            <a:r>
              <a:rPr lang="pt-BR" dirty="0" smtClean="0"/>
              <a:t>, com valor de </a:t>
            </a:r>
            <a:r>
              <a:rPr lang="pt-BR" b="1" dirty="0" smtClean="0"/>
              <a:t>20 milhões para </a:t>
            </a:r>
            <a:r>
              <a:rPr lang="pt-BR" b="1" dirty="0" err="1" smtClean="0"/>
              <a:t>OSCs</a:t>
            </a:r>
            <a:r>
              <a:rPr lang="pt-BR" dirty="0" smtClean="0"/>
              <a:t>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b="1" dirty="0"/>
              <a:t>Edital </a:t>
            </a:r>
            <a:r>
              <a:rPr lang="pt-BR" b="1" dirty="0" smtClean="0"/>
              <a:t>02/2023</a:t>
            </a:r>
            <a:r>
              <a:rPr lang="pt-BR" dirty="0"/>
              <a:t>, com valor de </a:t>
            </a:r>
            <a:r>
              <a:rPr lang="pt-BR" b="1" dirty="0"/>
              <a:t>20 milhões </a:t>
            </a:r>
            <a:r>
              <a:rPr lang="pt-BR" b="1" dirty="0" smtClean="0"/>
              <a:t>para Órgãos Governamentais;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 smtClean="0"/>
              <a:t>Proposta com </a:t>
            </a:r>
            <a:r>
              <a:rPr lang="pt-BR" b="1" dirty="0" smtClean="0"/>
              <a:t>valor mínimo de R$ 100 mil </a:t>
            </a:r>
            <a:r>
              <a:rPr lang="pt-BR" dirty="0" smtClean="0"/>
              <a:t>e </a:t>
            </a:r>
            <a:r>
              <a:rPr lang="pt-BR" b="1" dirty="0" smtClean="0"/>
              <a:t>valor máximo de R$ 800 mil;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b="1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 smtClean="0"/>
              <a:t>Foram contempladas </a:t>
            </a:r>
            <a:r>
              <a:rPr lang="pt-BR" b="1" dirty="0" smtClean="0"/>
              <a:t>42 propostas de </a:t>
            </a:r>
            <a:r>
              <a:rPr lang="pt-BR" b="1" dirty="0" err="1" smtClean="0"/>
              <a:t>OSCs</a:t>
            </a:r>
            <a:r>
              <a:rPr lang="pt-BR" b="1" dirty="0" smtClean="0"/>
              <a:t> </a:t>
            </a:r>
            <a:r>
              <a:rPr lang="pt-BR" dirty="0" smtClean="0"/>
              <a:t>e </a:t>
            </a:r>
            <a:r>
              <a:rPr lang="pt-BR" b="1" dirty="0" smtClean="0"/>
              <a:t>48 propostas GOV</a:t>
            </a:r>
            <a:r>
              <a:rPr lang="pt-BR" dirty="0" smtClean="0"/>
              <a:t>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 smtClean="0"/>
              <a:t>Acompanhe todas as publicações referentes aos Editais FEI 01 e 02/2023 no link: </a:t>
            </a:r>
            <a:r>
              <a:rPr lang="pt-BR" dirty="0" smtClean="0">
                <a:hlinkClick r:id="rId2"/>
              </a:rPr>
              <a:t>https</a:t>
            </a:r>
            <a:r>
              <a:rPr lang="pt-BR" dirty="0">
                <a:hlinkClick r:id="rId2"/>
              </a:rPr>
              <a:t>://</a:t>
            </a:r>
            <a:r>
              <a:rPr lang="pt-BR" dirty="0" smtClean="0">
                <a:hlinkClick r:id="rId2"/>
              </a:rPr>
              <a:t>www.sas.sc.gov.br/index.php/fei</a:t>
            </a:r>
            <a:r>
              <a:rPr lang="pt-BR" dirty="0" smtClean="0"/>
              <a:t> </a:t>
            </a:r>
            <a:endParaRPr lang="pt-BR" dirty="0" smtClean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8551" y="0"/>
            <a:ext cx="1889313" cy="1889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19591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1434960" y="274680"/>
            <a:ext cx="7497720" cy="1141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pt-BR" sz="2000" b="1" strike="noStrike" dirty="0">
                <a:solidFill>
                  <a:srgbClr val="000000"/>
                </a:solidFill>
                <a:latin typeface="Calibri"/>
                <a:ea typeface="DejaVu Sans"/>
              </a:rPr>
              <a:t>                                    </a:t>
            </a:r>
            <a:r>
              <a:rPr lang="pt-BR" sz="2000" b="1" strike="noStrike" dirty="0" smtClean="0">
                <a:solidFill>
                  <a:srgbClr val="000000"/>
                </a:solidFill>
                <a:latin typeface="Calibri"/>
                <a:ea typeface="DejaVu Sans"/>
              </a:rPr>
              <a:t>CONSELHO </a:t>
            </a:r>
            <a:r>
              <a:rPr lang="pt-BR" sz="2000" b="1" strike="noStrike" dirty="0">
                <a:solidFill>
                  <a:srgbClr val="000000"/>
                </a:solidFill>
                <a:latin typeface="Calibri"/>
                <a:ea typeface="DejaVu Sans"/>
              </a:rPr>
              <a:t>ESTADUAL DO IDOSO</a:t>
            </a:r>
            <a:endParaRPr dirty="0"/>
          </a:p>
        </p:txBody>
      </p:sp>
      <p:sp>
        <p:nvSpPr>
          <p:cNvPr id="113" name="CustomShape 2"/>
          <p:cNvSpPr/>
          <p:nvPr/>
        </p:nvSpPr>
        <p:spPr>
          <a:xfrm>
            <a:off x="1434960" y="1406118"/>
            <a:ext cx="7497720" cy="479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pt-BR" b="1" strike="noStrike" dirty="0">
                <a:solidFill>
                  <a:srgbClr val="0F6FC6"/>
                </a:solidFill>
                <a:latin typeface="Calibri"/>
                <a:ea typeface="DejaVu Sans"/>
              </a:rPr>
              <a:t>	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pt-BR" sz="1200" b="1" strike="noStrike" dirty="0">
                <a:solidFill>
                  <a:srgbClr val="0F6FC6"/>
                </a:solidFill>
                <a:latin typeface="Calibri"/>
                <a:ea typeface="DejaVu Sans"/>
              </a:rPr>
              <a:t>      </a:t>
            </a: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 algn="just">
              <a:lnSpc>
                <a:spcPct val="100000"/>
              </a:lnSpc>
            </a:pPr>
            <a:r>
              <a:rPr lang="pt-BR" sz="3200" strike="noStrike" dirty="0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pt-BR" sz="3200" strike="noStrike" dirty="0">
                <a:solidFill>
                  <a:srgbClr val="000000"/>
                </a:solidFill>
                <a:latin typeface="Calibri"/>
                <a:ea typeface="DejaVu Sans"/>
              </a:rPr>
              <a:t>  </a:t>
            </a:r>
            <a:endParaRPr dirty="0"/>
          </a:p>
          <a:p>
            <a:pPr algn="just">
              <a:lnSpc>
                <a:spcPct val="100000"/>
              </a:lnSpc>
            </a:pPr>
            <a:endParaRPr dirty="0"/>
          </a:p>
          <a:p>
            <a:pPr algn="just">
              <a:lnSpc>
                <a:spcPct val="100000"/>
              </a:lnSpc>
            </a:pPr>
            <a:endParaRPr dirty="0"/>
          </a:p>
          <a:p>
            <a:pPr algn="just">
              <a:lnSpc>
                <a:spcPct val="100000"/>
              </a:lnSpc>
            </a:pPr>
            <a:endParaRPr dirty="0"/>
          </a:p>
          <a:p>
            <a:pPr algn="just">
              <a:lnSpc>
                <a:spcPct val="100000"/>
              </a:lnSpc>
            </a:pPr>
            <a:endParaRPr dirty="0"/>
          </a:p>
          <a:p>
            <a:pPr algn="just">
              <a:lnSpc>
                <a:spcPct val="100000"/>
              </a:lnSpc>
            </a:pPr>
            <a:endParaRPr dirty="0"/>
          </a:p>
          <a:p>
            <a:pPr algn="just">
              <a:lnSpc>
                <a:spcPct val="100000"/>
              </a:lnSpc>
            </a:pPr>
            <a:endParaRPr dirty="0"/>
          </a:p>
          <a:p>
            <a:pPr algn="just">
              <a:lnSpc>
                <a:spcPct val="100000"/>
              </a:lnSpc>
            </a:pPr>
            <a:endParaRPr dirty="0"/>
          </a:p>
        </p:txBody>
      </p:sp>
      <p:sp>
        <p:nvSpPr>
          <p:cNvPr id="5" name="Retângulo 4"/>
          <p:cNvSpPr/>
          <p:nvPr/>
        </p:nvSpPr>
        <p:spPr>
          <a:xfrm>
            <a:off x="1969110" y="1844824"/>
            <a:ext cx="642942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smtClean="0"/>
              <a:t>DIRETORIA DO CONSELHO ESTADUAL DO IDOSO </a:t>
            </a:r>
          </a:p>
          <a:p>
            <a:pPr algn="ctr"/>
            <a:r>
              <a:rPr lang="pt-BR" dirty="0" smtClean="0"/>
              <a:t>GESTÃO 2023-2025</a:t>
            </a:r>
          </a:p>
          <a:p>
            <a:r>
              <a:rPr lang="pt-BR" dirty="0" smtClean="0"/>
              <a:t> </a:t>
            </a:r>
          </a:p>
          <a:p>
            <a:r>
              <a:rPr lang="pt-BR" b="1" dirty="0" smtClean="0"/>
              <a:t>Presidente:</a:t>
            </a:r>
            <a:r>
              <a:rPr lang="pt-BR" dirty="0" smtClean="0"/>
              <a:t> SABRINA MORES</a:t>
            </a:r>
          </a:p>
          <a:p>
            <a:r>
              <a:rPr lang="pt-BR" dirty="0" smtClean="0"/>
              <a:t>Representação: Secretaria de Estado da Assistência Social, Mulher e Família </a:t>
            </a:r>
            <a:r>
              <a:rPr lang="pt-BR" dirty="0" smtClean="0"/>
              <a:t>– SAS</a:t>
            </a:r>
          </a:p>
          <a:p>
            <a:endParaRPr lang="pt-BR" dirty="0"/>
          </a:p>
          <a:p>
            <a:r>
              <a:rPr lang="pt-BR" dirty="0" smtClean="0"/>
              <a:t> </a:t>
            </a:r>
          </a:p>
          <a:p>
            <a:r>
              <a:rPr lang="pt-BR" b="1" dirty="0" smtClean="0"/>
              <a:t>Vice-Presidente:</a:t>
            </a:r>
            <a:r>
              <a:rPr lang="pt-BR" dirty="0" smtClean="0"/>
              <a:t> FÁBIO MARCELO MATOS</a:t>
            </a:r>
          </a:p>
          <a:p>
            <a:r>
              <a:rPr lang="pt-BR" dirty="0" smtClean="0"/>
              <a:t>Representação: Associação Catarinense das Fundações Educacionais - </a:t>
            </a:r>
            <a:r>
              <a:rPr lang="pt-BR" dirty="0" err="1" smtClean="0"/>
              <a:t>ACAFE</a:t>
            </a:r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8551" y="0"/>
            <a:ext cx="1916832" cy="19168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1434960" y="274680"/>
            <a:ext cx="7497720" cy="1141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pt-BR" sz="2000" b="1" strike="noStrike" dirty="0">
                <a:solidFill>
                  <a:srgbClr val="000000"/>
                </a:solidFill>
                <a:latin typeface="Calibri"/>
                <a:ea typeface="DejaVu Sans"/>
              </a:rPr>
              <a:t>                                    </a:t>
            </a:r>
            <a:r>
              <a:rPr lang="pt-BR" sz="2000" b="1" strike="noStrike" dirty="0" smtClean="0">
                <a:solidFill>
                  <a:srgbClr val="000000"/>
                </a:solidFill>
                <a:latin typeface="Calibri"/>
                <a:ea typeface="DejaVu Sans"/>
              </a:rPr>
              <a:t>CONSELHO </a:t>
            </a:r>
            <a:r>
              <a:rPr lang="pt-BR" sz="2000" b="1" strike="noStrike" dirty="0">
                <a:solidFill>
                  <a:srgbClr val="000000"/>
                </a:solidFill>
                <a:latin typeface="Calibri"/>
                <a:ea typeface="DejaVu Sans"/>
              </a:rPr>
              <a:t>ESTADUAL DO IDOSO</a:t>
            </a:r>
            <a:endParaRPr dirty="0"/>
          </a:p>
        </p:txBody>
      </p:sp>
      <p:sp>
        <p:nvSpPr>
          <p:cNvPr id="113" name="CustomShape 2"/>
          <p:cNvSpPr/>
          <p:nvPr/>
        </p:nvSpPr>
        <p:spPr>
          <a:xfrm>
            <a:off x="1434960" y="1447920"/>
            <a:ext cx="7497720" cy="479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pt-BR" b="1" strike="noStrike" dirty="0">
                <a:solidFill>
                  <a:srgbClr val="0F6FC6"/>
                </a:solidFill>
                <a:latin typeface="Calibri"/>
                <a:ea typeface="DejaVu Sans"/>
              </a:rPr>
              <a:t>	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pt-BR" sz="1200" b="1" strike="noStrike" dirty="0">
                <a:solidFill>
                  <a:srgbClr val="0F6FC6"/>
                </a:solidFill>
                <a:latin typeface="Calibri"/>
                <a:ea typeface="DejaVu Sans"/>
              </a:rPr>
              <a:t>      </a:t>
            </a: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 algn="just">
              <a:lnSpc>
                <a:spcPct val="100000"/>
              </a:lnSpc>
            </a:pPr>
            <a:r>
              <a:rPr lang="pt-BR" sz="3200" strike="noStrike" dirty="0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pt-BR" sz="3200" strike="noStrike" dirty="0">
                <a:solidFill>
                  <a:srgbClr val="000000"/>
                </a:solidFill>
                <a:latin typeface="Calibri"/>
                <a:ea typeface="DejaVu Sans"/>
              </a:rPr>
              <a:t>  </a:t>
            </a:r>
            <a:endParaRPr dirty="0"/>
          </a:p>
          <a:p>
            <a:pPr algn="just">
              <a:lnSpc>
                <a:spcPct val="100000"/>
              </a:lnSpc>
            </a:pPr>
            <a:endParaRPr dirty="0"/>
          </a:p>
          <a:p>
            <a:pPr algn="just">
              <a:lnSpc>
                <a:spcPct val="100000"/>
              </a:lnSpc>
            </a:pPr>
            <a:endParaRPr dirty="0"/>
          </a:p>
          <a:p>
            <a:pPr algn="just">
              <a:lnSpc>
                <a:spcPct val="100000"/>
              </a:lnSpc>
            </a:pPr>
            <a:endParaRPr dirty="0"/>
          </a:p>
          <a:p>
            <a:pPr algn="just">
              <a:lnSpc>
                <a:spcPct val="100000"/>
              </a:lnSpc>
            </a:pPr>
            <a:endParaRPr dirty="0"/>
          </a:p>
          <a:p>
            <a:pPr algn="just">
              <a:lnSpc>
                <a:spcPct val="100000"/>
              </a:lnSpc>
            </a:pPr>
            <a:endParaRPr dirty="0"/>
          </a:p>
          <a:p>
            <a:pPr algn="just">
              <a:lnSpc>
                <a:spcPct val="100000"/>
              </a:lnSpc>
            </a:pPr>
            <a:endParaRPr dirty="0"/>
          </a:p>
          <a:p>
            <a:pPr algn="just">
              <a:lnSpc>
                <a:spcPct val="100000"/>
              </a:lnSpc>
            </a:pPr>
            <a:endParaRPr dirty="0"/>
          </a:p>
        </p:txBody>
      </p:sp>
      <p:sp>
        <p:nvSpPr>
          <p:cNvPr id="5" name="Retângulo 4"/>
          <p:cNvSpPr/>
          <p:nvPr/>
        </p:nvSpPr>
        <p:spPr>
          <a:xfrm>
            <a:off x="1857356" y="1988840"/>
            <a:ext cx="6429420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smtClean="0"/>
              <a:t>CONTATOS</a:t>
            </a:r>
          </a:p>
          <a:p>
            <a:pPr algn="ctr"/>
            <a:endParaRPr lang="pt-BR" sz="2800" dirty="0" smtClean="0"/>
          </a:p>
          <a:p>
            <a:pPr algn="ctr"/>
            <a:endParaRPr lang="pt-BR" sz="2800" dirty="0" smtClean="0"/>
          </a:p>
          <a:p>
            <a:pPr algn="ctr"/>
            <a:endParaRPr lang="pt-BR" sz="2800" dirty="0" smtClean="0"/>
          </a:p>
          <a:p>
            <a:pPr algn="ctr"/>
            <a:endParaRPr lang="pt-BR" sz="2800" dirty="0" smtClean="0"/>
          </a:p>
          <a:p>
            <a:pPr algn="ctr"/>
            <a:endParaRPr lang="pt-BR" sz="2800" dirty="0" smtClean="0"/>
          </a:p>
          <a:p>
            <a:pPr algn="ctr"/>
            <a:endParaRPr lang="pt-BR" sz="2800" dirty="0" smtClean="0"/>
          </a:p>
          <a:p>
            <a:pPr algn="ctr"/>
            <a:endParaRPr lang="pt-BR" sz="28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691680" y="2625065"/>
            <a:ext cx="728667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BR" b="1" dirty="0" smtClean="0">
                <a:cs typeface="Segoe UI" pitchFamily="34" charset="0"/>
              </a:rPr>
              <a:t>Claudia </a:t>
            </a:r>
            <a:r>
              <a:rPr lang="pt-BR" b="1" dirty="0">
                <a:cs typeface="Segoe UI" pitchFamily="34" charset="0"/>
              </a:rPr>
              <a:t>Lobo </a:t>
            </a:r>
            <a:r>
              <a:rPr lang="pt-BR" b="1" dirty="0" err="1">
                <a:cs typeface="Segoe UI" pitchFamily="34" charset="0"/>
              </a:rPr>
              <a:t>Philippi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effectLst/>
                <a:cs typeface="Segoe UI" pitchFamily="34" charset="0"/>
              </a:rPr>
              <a:t>  - Secretaria do Conselho</a:t>
            </a:r>
            <a:br>
              <a:rPr kumimoji="0" lang="pt-BR" b="0" i="0" u="none" strike="noStrike" cap="none" normalizeH="0" baseline="0" dirty="0" smtClean="0">
                <a:ln>
                  <a:noFill/>
                </a:ln>
                <a:effectLst/>
                <a:cs typeface="Segoe UI" pitchFamily="34" charset="0"/>
              </a:rPr>
            </a:br>
            <a:r>
              <a:rPr kumimoji="0" lang="pt-BR" b="0" i="0" u="none" strike="noStrike" cap="none" normalizeH="0" baseline="0" dirty="0" smtClean="0">
                <a:ln>
                  <a:noFill/>
                </a:ln>
                <a:effectLst/>
                <a:cs typeface="Segoe UI" pitchFamily="34" charset="0"/>
              </a:rPr>
              <a:t>WhatsApp e telefone </a:t>
            </a:r>
            <a:r>
              <a:rPr lang="pt-BR" dirty="0" smtClean="0">
                <a:cs typeface="Segoe UI" pitchFamily="34" charset="0"/>
              </a:rPr>
              <a:t>(48</a:t>
            </a:r>
            <a:r>
              <a:rPr lang="pt-BR" dirty="0" smtClean="0">
                <a:cs typeface="Segoe UI" pitchFamily="34" charset="0"/>
              </a:rPr>
              <a:t>) 3664 0716</a:t>
            </a:r>
            <a:endParaRPr kumimoji="0" lang="pt-BR" b="0" i="0" u="none" strike="noStrike" cap="none" normalizeH="0" baseline="0" dirty="0" smtClean="0">
              <a:ln>
                <a:noFill/>
              </a:ln>
              <a:effectLst/>
              <a:cs typeface="Segoe UI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effectLst/>
                <a:cs typeface="Segoe UI" pitchFamily="34" charset="0"/>
                <a:hlinkClick r:id="rId2"/>
              </a:rPr>
              <a:t>cei@sas.sc.gov.br</a:t>
            </a:r>
            <a:endParaRPr kumimoji="0" lang="pt-BR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effectLst/>
                <a:cs typeface="Segoe UI" pitchFamily="34" charset="0"/>
              </a:rPr>
              <a:t> </a:t>
            </a:r>
            <a:endParaRPr kumimoji="0" lang="pt-BR" b="0" i="0" u="none" strike="noStrike" cap="none" normalizeH="0" baseline="0" dirty="0" smtClean="0">
              <a:ln>
                <a:noFill/>
              </a:ln>
              <a:effectLst/>
              <a:cs typeface="Segoe UI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effectLst/>
                <a:cs typeface="Segoe UI" pitchFamily="34" charset="0"/>
              </a:rPr>
              <a:t>Todas as resoluções, atas, materiais de divulgação e informações produzidas pelo CEI, estão disponíveis aqui: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0" i="0" u="none" strike="noStrike" cap="none" normalizeH="0" baseline="0" dirty="0" err="1" smtClean="0">
                <a:ln>
                  <a:noFill/>
                </a:ln>
                <a:effectLst/>
                <a:cs typeface="Segoe UI" pitchFamily="34" charset="0"/>
                <a:hlinkClick r:id="rId3"/>
              </a:rPr>
              <a:t>https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effectLst/>
                <a:cs typeface="Segoe UI" pitchFamily="34" charset="0"/>
                <a:hlinkClick r:id="rId3"/>
              </a:rPr>
              <a:t>://www.sas.sc.gov.br/index.</a:t>
            </a:r>
            <a:r>
              <a:rPr kumimoji="0" lang="pt-BR" b="0" i="0" u="none" strike="noStrike" cap="none" normalizeH="0" baseline="0" dirty="0" err="1" smtClean="0">
                <a:ln>
                  <a:noFill/>
                </a:ln>
                <a:effectLst/>
                <a:cs typeface="Segoe UI" pitchFamily="34" charset="0"/>
                <a:hlinkClick r:id="rId3"/>
              </a:rPr>
              <a:t>php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effectLst/>
                <a:cs typeface="Segoe UI" pitchFamily="34" charset="0"/>
                <a:hlinkClick r:id="rId3"/>
              </a:rPr>
              <a:t>/conselhos/</a:t>
            </a:r>
            <a:r>
              <a:rPr kumimoji="0" lang="pt-BR" b="0" i="0" u="none" strike="noStrike" cap="none" normalizeH="0" baseline="0" dirty="0" err="1" smtClean="0">
                <a:ln>
                  <a:noFill/>
                </a:ln>
                <a:effectLst/>
                <a:cs typeface="Segoe UI" pitchFamily="34" charset="0"/>
                <a:hlinkClick r:id="rId3"/>
              </a:rPr>
              <a:t>cei</a:t>
            </a:r>
            <a:endParaRPr kumimoji="0" lang="pt-BR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8551" y="0"/>
            <a:ext cx="2033330" cy="19168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CustomShape 1"/>
          <p:cNvSpPr/>
          <p:nvPr/>
        </p:nvSpPr>
        <p:spPr>
          <a:xfrm>
            <a:off x="1434960" y="274680"/>
            <a:ext cx="7497720" cy="1352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pt-BR" sz="1600" b="1" strike="noStrike" dirty="0">
                <a:solidFill>
                  <a:srgbClr val="0070C0"/>
                </a:solidFill>
                <a:latin typeface="Calibri"/>
                <a:ea typeface="DejaVu Sans"/>
              </a:rPr>
              <a:t>                   </a:t>
            </a:r>
            <a:r>
              <a:rPr lang="pt-BR" sz="1600" b="1" strike="noStrike" dirty="0" smtClean="0">
                <a:solidFill>
                  <a:srgbClr val="0070C0"/>
                </a:solidFill>
                <a:latin typeface="Calibri"/>
                <a:ea typeface="DejaVu Sans"/>
              </a:rPr>
              <a:t>                        </a:t>
            </a:r>
            <a:r>
              <a:rPr lang="pt-BR" sz="2000" b="1" strike="noStrike" dirty="0" smtClean="0">
                <a:solidFill>
                  <a:srgbClr val="000000"/>
                </a:solidFill>
                <a:latin typeface="Calibri"/>
                <a:ea typeface="DejaVu Sans"/>
              </a:rPr>
              <a:t>CONSELHO </a:t>
            </a:r>
            <a:r>
              <a:rPr lang="pt-BR" sz="2000" b="1" strike="noStrike" dirty="0">
                <a:solidFill>
                  <a:srgbClr val="000000"/>
                </a:solidFill>
                <a:latin typeface="Calibri"/>
                <a:ea typeface="DejaVu Sans"/>
              </a:rPr>
              <a:t>ESTADUAL DO IDOSO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57" name="CustomShape 2"/>
          <p:cNvSpPr/>
          <p:nvPr/>
        </p:nvSpPr>
        <p:spPr>
          <a:xfrm>
            <a:off x="1763688" y="2089025"/>
            <a:ext cx="6552728" cy="479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2900" indent="-342900" algn="just">
              <a:lnSpc>
                <a:spcPct val="100000"/>
              </a:lnSpc>
              <a:buSzPct val="80000"/>
              <a:buFont typeface="Wingdings" panose="05000000000000000000" pitchFamily="2" charset="2"/>
              <a:buChar char="ü"/>
            </a:pPr>
            <a:r>
              <a:rPr lang="pt-BR" sz="2000" strike="noStrike" dirty="0" smtClean="0">
                <a:solidFill>
                  <a:srgbClr val="000000"/>
                </a:solidFill>
                <a:ea typeface="DejaVu Sans"/>
              </a:rPr>
              <a:t>Lei </a:t>
            </a:r>
            <a:r>
              <a:rPr lang="pt-BR" sz="2000" dirty="0" smtClean="0"/>
              <a:t>Estadual </a:t>
            </a:r>
            <a:r>
              <a:rPr lang="pt-BR" sz="2000" dirty="0" smtClean="0"/>
              <a:t>nº 18.398/2022;</a:t>
            </a:r>
          </a:p>
          <a:p>
            <a:pPr algn="just">
              <a:lnSpc>
                <a:spcPct val="100000"/>
              </a:lnSpc>
              <a:buSzPct val="80000"/>
            </a:pPr>
            <a:endParaRPr lang="pt-BR" sz="2000" dirty="0" smtClean="0"/>
          </a:p>
          <a:p>
            <a:pPr marL="342900" indent="-342900" algn="just">
              <a:buSzPct val="80000"/>
              <a:buFont typeface="Wingdings" panose="05000000000000000000" pitchFamily="2" charset="2"/>
              <a:buChar char="ü"/>
            </a:pPr>
            <a:r>
              <a:rPr lang="pt-BR" sz="2000" dirty="0"/>
              <a:t>Regimento Interno do </a:t>
            </a:r>
            <a:r>
              <a:rPr lang="pt-BR" sz="2000" dirty="0" smtClean="0"/>
              <a:t>CEI-SC, </a:t>
            </a:r>
            <a:r>
              <a:rPr lang="pt-BR" sz="2000" dirty="0"/>
              <a:t>Decreto </a:t>
            </a:r>
            <a:r>
              <a:rPr lang="pt-BR" sz="2000" dirty="0" smtClean="0"/>
              <a:t>Estadual </a:t>
            </a:r>
            <a:r>
              <a:rPr lang="pt-BR" sz="2000" dirty="0"/>
              <a:t>nº 20 de 10 de fevereiro de 2023.</a:t>
            </a:r>
          </a:p>
          <a:p>
            <a:pPr marL="342900" indent="-342900" algn="just">
              <a:lnSpc>
                <a:spcPct val="100000"/>
              </a:lnSpc>
              <a:buSzPct val="80000"/>
              <a:buFont typeface="Wingdings" panose="05000000000000000000" pitchFamily="2" charset="2"/>
              <a:buChar char="ü"/>
            </a:pPr>
            <a:endParaRPr lang="pt-BR" sz="2000" dirty="0" smtClean="0"/>
          </a:p>
          <a:p>
            <a:pPr algn="just">
              <a:lnSpc>
                <a:spcPct val="100000"/>
              </a:lnSpc>
              <a:buSzPct val="80000"/>
            </a:pPr>
            <a:endParaRPr sz="2000" dirty="0"/>
          </a:p>
          <a:p>
            <a:pPr algn="just"/>
            <a:r>
              <a:rPr lang="pt-BR" sz="2000" dirty="0" smtClean="0"/>
              <a:t>Órgão colegiado, de caráter permanente, consultivo, deliberativo e fiscalizador, de composição paritária entre governo e sociedade civil, vinculado à Secretaria de Estado da Assistência Social, Mulher e Família.</a:t>
            </a:r>
            <a:endParaRPr sz="2000" dirty="0"/>
          </a:p>
          <a:p>
            <a:pPr algn="just">
              <a:lnSpc>
                <a:spcPct val="100000"/>
              </a:lnSpc>
            </a:pPr>
            <a:r>
              <a:rPr lang="pt-BR" sz="2000" strike="noStrike" dirty="0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endParaRPr sz="2000" dirty="0"/>
          </a:p>
          <a:p>
            <a:pPr>
              <a:lnSpc>
                <a:spcPct val="100000"/>
              </a:lnSpc>
            </a:pPr>
            <a:endParaRPr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8551" y="0"/>
            <a:ext cx="1916832" cy="1916832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3707904" y="1370823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Normas Regulamentadoras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CustomShape 1"/>
          <p:cNvSpPr/>
          <p:nvPr/>
        </p:nvSpPr>
        <p:spPr>
          <a:xfrm>
            <a:off x="1434960" y="274680"/>
            <a:ext cx="7497720" cy="1352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pt-BR" sz="1600" b="1" strike="noStrike" dirty="0">
                <a:solidFill>
                  <a:srgbClr val="0070C0"/>
                </a:solidFill>
                <a:latin typeface="Calibri"/>
                <a:ea typeface="DejaVu Sans"/>
              </a:rPr>
              <a:t>                   </a:t>
            </a:r>
            <a:r>
              <a:rPr lang="pt-BR" sz="1600" b="1" strike="noStrike" dirty="0" smtClean="0">
                <a:solidFill>
                  <a:srgbClr val="0070C0"/>
                </a:solidFill>
                <a:latin typeface="Calibri"/>
                <a:ea typeface="DejaVu Sans"/>
              </a:rPr>
              <a:t>                        </a:t>
            </a:r>
            <a:r>
              <a:rPr lang="pt-BR" sz="2000" b="1" strike="noStrike" dirty="0" smtClean="0">
                <a:solidFill>
                  <a:srgbClr val="000000"/>
                </a:solidFill>
                <a:latin typeface="Calibri"/>
                <a:ea typeface="DejaVu Sans"/>
              </a:rPr>
              <a:t>CONSELHO </a:t>
            </a:r>
            <a:r>
              <a:rPr lang="pt-BR" sz="2000" b="1" strike="noStrike" dirty="0">
                <a:solidFill>
                  <a:srgbClr val="000000"/>
                </a:solidFill>
                <a:latin typeface="Calibri"/>
                <a:ea typeface="DejaVu Sans"/>
              </a:rPr>
              <a:t>ESTADUAL DO IDOSO</a:t>
            </a:r>
            <a:endParaRPr dirty="0"/>
          </a:p>
          <a:p>
            <a:pPr algn="ctr">
              <a:lnSpc>
                <a:spcPct val="100000"/>
              </a:lnSpc>
            </a:pPr>
            <a:endParaRPr dirty="0"/>
          </a:p>
        </p:txBody>
      </p:sp>
      <p:sp>
        <p:nvSpPr>
          <p:cNvPr id="57" name="CustomShape 2"/>
          <p:cNvSpPr/>
          <p:nvPr/>
        </p:nvSpPr>
        <p:spPr>
          <a:xfrm>
            <a:off x="3491880" y="836712"/>
            <a:ext cx="7497720" cy="479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  <a:buSzPct val="80000"/>
            </a:pPr>
            <a:endParaRPr lang="pt-BR" strike="noStrike" dirty="0" smtClean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100000"/>
              </a:lnSpc>
              <a:buSzPct val="80000"/>
            </a:pPr>
            <a:endParaRPr lang="pt-BR" strike="noStrike" dirty="0" smtClean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100000"/>
              </a:lnSpc>
              <a:buSzPct val="80000"/>
            </a:pPr>
            <a:r>
              <a:rPr lang="pt-BR" strike="noStrike" dirty="0" smtClean="0">
                <a:solidFill>
                  <a:srgbClr val="000000"/>
                </a:solidFill>
                <a:ea typeface="DejaVu Sans"/>
              </a:rPr>
              <a:t>Principais </a:t>
            </a:r>
            <a:r>
              <a:rPr lang="pt-BR" strike="noStrike" dirty="0" smtClean="0">
                <a:solidFill>
                  <a:srgbClr val="000000"/>
                </a:solidFill>
                <a:ea typeface="DejaVu Sans"/>
              </a:rPr>
              <a:t>competências</a:t>
            </a:r>
            <a:r>
              <a:rPr lang="pt-BR" dirty="0" smtClean="0">
                <a:solidFill>
                  <a:srgbClr val="000000"/>
                </a:solidFill>
                <a:ea typeface="DejaVu Sans"/>
              </a:rPr>
              <a:t> do CEI</a:t>
            </a:r>
          </a:p>
          <a:p>
            <a:pPr algn="just">
              <a:lnSpc>
                <a:spcPct val="100000"/>
              </a:lnSpc>
              <a:buSzPct val="80000"/>
            </a:pPr>
            <a:endParaRPr lang="pt-BR" sz="2800" dirty="0" smtClean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100000"/>
              </a:lnSpc>
              <a:buSzPct val="80000"/>
            </a:pPr>
            <a:endParaRPr lang="pt-BR" sz="2800" dirty="0" smtClean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100000"/>
              </a:lnSpc>
              <a:buSzPct val="80000"/>
            </a:pPr>
            <a:endParaRPr lang="pt-BR" sz="2800" dirty="0" smtClean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100000"/>
              </a:lnSpc>
              <a:buSzPct val="80000"/>
            </a:pPr>
            <a:endParaRPr lang="pt-BR" sz="2800" dirty="0" smtClean="0">
              <a:solidFill>
                <a:srgbClr val="000000"/>
              </a:solidFill>
            </a:endParaRPr>
          </a:p>
          <a:p>
            <a:pPr algn="just">
              <a:lnSpc>
                <a:spcPct val="100000"/>
              </a:lnSpc>
              <a:buSzPct val="80000"/>
            </a:pPr>
            <a:endParaRPr dirty="0"/>
          </a:p>
        </p:txBody>
      </p:sp>
      <p:sp>
        <p:nvSpPr>
          <p:cNvPr id="5" name="Retângulo 4"/>
          <p:cNvSpPr/>
          <p:nvPr/>
        </p:nvSpPr>
        <p:spPr>
          <a:xfrm>
            <a:off x="1434960" y="1901520"/>
            <a:ext cx="68580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 smtClean="0"/>
              <a:t>I </a:t>
            </a:r>
            <a:r>
              <a:rPr lang="pt-BR" dirty="0" smtClean="0"/>
              <a:t>– supervisionar, acompanhar, fiscalizar e avaliar a Política</a:t>
            </a:r>
          </a:p>
          <a:p>
            <a:pPr algn="just"/>
            <a:r>
              <a:rPr lang="pt-BR" dirty="0" smtClean="0"/>
              <a:t>Estadual do Idoso</a:t>
            </a:r>
            <a:r>
              <a:rPr lang="pt-BR" dirty="0" smtClean="0"/>
              <a:t>;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II – </a:t>
            </a:r>
            <a:r>
              <a:rPr lang="pt-BR" b="1" dirty="0" smtClean="0"/>
              <a:t>propor</a:t>
            </a:r>
            <a:r>
              <a:rPr lang="pt-BR" dirty="0" smtClean="0"/>
              <a:t> aos órgãos e poderes competentes </a:t>
            </a:r>
            <a:r>
              <a:rPr lang="pt-BR" b="1" dirty="0" smtClean="0"/>
              <a:t>alterações na</a:t>
            </a:r>
          </a:p>
          <a:p>
            <a:pPr algn="just"/>
            <a:r>
              <a:rPr lang="pt-BR" b="1" dirty="0" smtClean="0"/>
              <a:t>Política Estadual do Idoso</a:t>
            </a:r>
            <a:r>
              <a:rPr lang="pt-BR" dirty="0" smtClean="0"/>
              <a:t> e no Plano Estadual de Ação Integrada de Defesa e Proteção da Pessoa Idosa, com base em estudos e pesquisas que levam em consideração a sua </a:t>
            </a:r>
            <a:r>
              <a:rPr lang="pt-BR" dirty="0" err="1" smtClean="0"/>
              <a:t>interrelação</a:t>
            </a:r>
            <a:r>
              <a:rPr lang="pt-BR" dirty="0" smtClean="0"/>
              <a:t> com o sistema social vigente</a:t>
            </a:r>
            <a:r>
              <a:rPr lang="pt-BR" dirty="0" smtClean="0"/>
              <a:t>;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III – </a:t>
            </a:r>
            <a:r>
              <a:rPr lang="pt-BR" b="1" dirty="0" smtClean="0"/>
              <a:t>articular-se com o Conselho Nacional dos Direitos </a:t>
            </a:r>
            <a:r>
              <a:rPr lang="pt-BR" b="1" dirty="0" smtClean="0"/>
              <a:t>da Pessoa Idosa  (CNDPI</a:t>
            </a:r>
            <a:r>
              <a:rPr lang="pt-BR" b="1" dirty="0" smtClean="0"/>
              <a:t>)</a:t>
            </a:r>
            <a:r>
              <a:rPr lang="pt-BR" dirty="0" smtClean="0"/>
              <a:t>, com o </a:t>
            </a:r>
            <a:r>
              <a:rPr lang="pt-BR" b="1" dirty="0" smtClean="0"/>
              <a:t>Conselho Estadual de Assistência Social (CEAS)</a:t>
            </a:r>
            <a:r>
              <a:rPr lang="pt-BR" dirty="0" smtClean="0"/>
              <a:t>,</a:t>
            </a:r>
            <a:r>
              <a:rPr lang="pt-BR" b="1" dirty="0" smtClean="0"/>
              <a:t> </a:t>
            </a:r>
            <a:r>
              <a:rPr lang="pt-BR" dirty="0" smtClean="0"/>
              <a:t>com outros conselhos de direitos cujas ações estejam relacionadas à política de atendimento à pessoa idosa e </a:t>
            </a:r>
            <a:r>
              <a:rPr lang="pt-BR" dirty="0" smtClean="0"/>
              <a:t>com organizações </a:t>
            </a:r>
            <a:r>
              <a:rPr lang="pt-BR" dirty="0" smtClean="0"/>
              <a:t>governamentais e não governamentais, buscando parcerias para a implementação da Política Estadual do Idoso;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8551" y="0"/>
            <a:ext cx="1916832" cy="19168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CustomShape 1"/>
          <p:cNvSpPr/>
          <p:nvPr/>
        </p:nvSpPr>
        <p:spPr>
          <a:xfrm>
            <a:off x="1434960" y="274680"/>
            <a:ext cx="7497720" cy="1352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pt-BR" sz="1600" b="1" strike="noStrike" dirty="0">
                <a:solidFill>
                  <a:srgbClr val="0070C0"/>
                </a:solidFill>
                <a:latin typeface="Calibri"/>
                <a:ea typeface="DejaVu Sans"/>
              </a:rPr>
              <a:t>                   </a:t>
            </a:r>
            <a:r>
              <a:rPr lang="pt-BR" sz="1600" b="1" strike="noStrike" dirty="0" smtClean="0">
                <a:solidFill>
                  <a:srgbClr val="0070C0"/>
                </a:solidFill>
                <a:latin typeface="Calibri"/>
                <a:ea typeface="DejaVu Sans"/>
              </a:rPr>
              <a:t>                        </a:t>
            </a:r>
            <a:r>
              <a:rPr lang="pt-BR" sz="2000" b="1" strike="noStrike" dirty="0" smtClean="0">
                <a:solidFill>
                  <a:srgbClr val="000000"/>
                </a:solidFill>
                <a:latin typeface="Calibri"/>
                <a:ea typeface="DejaVu Sans"/>
              </a:rPr>
              <a:t>CONSELHO </a:t>
            </a:r>
            <a:r>
              <a:rPr lang="pt-BR" sz="2000" b="1" strike="noStrike" dirty="0">
                <a:solidFill>
                  <a:srgbClr val="000000"/>
                </a:solidFill>
                <a:latin typeface="Calibri"/>
                <a:ea typeface="DejaVu Sans"/>
              </a:rPr>
              <a:t>ESTADUAL DO IDOSO</a:t>
            </a:r>
            <a:endParaRPr dirty="0"/>
          </a:p>
          <a:p>
            <a:pPr algn="ctr">
              <a:lnSpc>
                <a:spcPct val="100000"/>
              </a:lnSpc>
            </a:pPr>
            <a:endParaRPr dirty="0"/>
          </a:p>
        </p:txBody>
      </p:sp>
      <p:sp>
        <p:nvSpPr>
          <p:cNvPr id="57" name="CustomShape 2"/>
          <p:cNvSpPr/>
          <p:nvPr/>
        </p:nvSpPr>
        <p:spPr>
          <a:xfrm>
            <a:off x="1434960" y="1447920"/>
            <a:ext cx="7497720" cy="479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  <a:buSzPct val="80000"/>
            </a:pPr>
            <a:endParaRPr dirty="0"/>
          </a:p>
        </p:txBody>
      </p:sp>
      <p:sp>
        <p:nvSpPr>
          <p:cNvPr id="5" name="Retângulo 4"/>
          <p:cNvSpPr/>
          <p:nvPr/>
        </p:nvSpPr>
        <p:spPr>
          <a:xfrm>
            <a:off x="1444977" y="1700808"/>
            <a:ext cx="68580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 smtClean="0"/>
          </a:p>
          <a:p>
            <a:pPr algn="just"/>
            <a:r>
              <a:rPr lang="pt-BR" dirty="0" smtClean="0"/>
              <a:t>IV – </a:t>
            </a:r>
            <a:r>
              <a:rPr lang="pt-BR" b="1" dirty="0" smtClean="0"/>
              <a:t>incentivar a criação </a:t>
            </a:r>
            <a:r>
              <a:rPr lang="pt-BR" dirty="0" smtClean="0"/>
              <a:t>e apoiar o funcionamento de </a:t>
            </a:r>
            <a:r>
              <a:rPr lang="pt-BR" b="1" dirty="0" smtClean="0"/>
              <a:t>conselhos municipais </a:t>
            </a:r>
            <a:r>
              <a:rPr lang="pt-BR" b="1" dirty="0" smtClean="0"/>
              <a:t>do idoso</a:t>
            </a:r>
            <a:r>
              <a:rPr lang="pt-BR" b="1" dirty="0" smtClean="0"/>
              <a:t>;</a:t>
            </a:r>
          </a:p>
          <a:p>
            <a:pPr algn="just"/>
            <a:endParaRPr lang="pt-BR" b="1" dirty="0" smtClean="0"/>
          </a:p>
          <a:p>
            <a:pPr algn="just"/>
            <a:r>
              <a:rPr lang="pt-BR" dirty="0" smtClean="0"/>
              <a:t>V – organizar e manter atualizado banco de dados </a:t>
            </a:r>
            <a:r>
              <a:rPr lang="pt-BR" dirty="0" smtClean="0"/>
              <a:t>com informações </a:t>
            </a:r>
            <a:r>
              <a:rPr lang="pt-BR" dirty="0" smtClean="0"/>
              <a:t>sobre entidades, programas, projetos e ações governamentais e </a:t>
            </a:r>
            <a:r>
              <a:rPr lang="pt-BR" dirty="0" smtClean="0"/>
              <a:t>não governamentais </a:t>
            </a:r>
            <a:r>
              <a:rPr lang="pt-BR" dirty="0" smtClean="0"/>
              <a:t>no âmbito estadual da rede de proteção e defesa da pessoa idosa; </a:t>
            </a:r>
            <a:endParaRPr lang="pt-BR" dirty="0" smtClean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VI – </a:t>
            </a:r>
            <a:r>
              <a:rPr lang="pt-BR" b="1" dirty="0" smtClean="0"/>
              <a:t>inscrever </a:t>
            </a:r>
            <a:r>
              <a:rPr lang="pt-BR" b="1" dirty="0" smtClean="0"/>
              <a:t>e fiscalizar</a:t>
            </a:r>
            <a:r>
              <a:rPr lang="pt-BR" dirty="0" smtClean="0"/>
              <a:t>, de acordo com o disposto </a:t>
            </a:r>
            <a:r>
              <a:rPr lang="pt-BR" dirty="0" smtClean="0"/>
              <a:t>no parágrafo </a:t>
            </a:r>
            <a:r>
              <a:rPr lang="pt-BR" dirty="0" smtClean="0"/>
              <a:t>único do art. 48 da Lei federal nº 10.741, de 2003, os </a:t>
            </a:r>
            <a:r>
              <a:rPr lang="pt-BR" b="1" dirty="0" smtClean="0"/>
              <a:t>programas de assistência</a:t>
            </a:r>
            <a:r>
              <a:rPr lang="pt-BR" dirty="0" smtClean="0"/>
              <a:t> à pessoa idosa das entidades </a:t>
            </a:r>
            <a:r>
              <a:rPr lang="pt-BR" b="1" dirty="0" smtClean="0"/>
              <a:t>governamentais e não governamentais dos Municípios </a:t>
            </a:r>
            <a:r>
              <a:rPr lang="pt-BR" b="1" dirty="0" smtClean="0"/>
              <a:t>que não </a:t>
            </a:r>
            <a:r>
              <a:rPr lang="pt-BR" b="1" dirty="0" smtClean="0"/>
              <a:t>tenham criado um conselho municipal do idoso</a:t>
            </a:r>
            <a:r>
              <a:rPr lang="pt-BR" b="1" dirty="0" smtClean="0"/>
              <a:t>;</a:t>
            </a:r>
          </a:p>
          <a:p>
            <a:pPr algn="just"/>
            <a:endParaRPr lang="pt-BR" b="1" dirty="0" smtClean="0"/>
          </a:p>
          <a:p>
            <a:pPr algn="just"/>
            <a:r>
              <a:rPr lang="pt-BR" dirty="0" smtClean="0"/>
              <a:t>VII – estabelecer e manter parcerias.</a:t>
            </a:r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0"/>
            <a:ext cx="1916832" cy="19168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ustomShape 1"/>
          <p:cNvSpPr/>
          <p:nvPr/>
        </p:nvSpPr>
        <p:spPr>
          <a:xfrm>
            <a:off x="1434960" y="127308"/>
            <a:ext cx="7497720" cy="1352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pt-BR" sz="1600" b="1" strike="noStrike" dirty="0">
                <a:solidFill>
                  <a:srgbClr val="0070C0"/>
                </a:solidFill>
                <a:latin typeface="Calibri"/>
                <a:ea typeface="DejaVu Sans"/>
              </a:rPr>
              <a:t>                   </a:t>
            </a:r>
            <a:r>
              <a:rPr lang="pt-BR" sz="1600" b="1" strike="noStrike" dirty="0" smtClean="0">
                <a:solidFill>
                  <a:srgbClr val="0070C0"/>
                </a:solidFill>
                <a:latin typeface="Calibri"/>
                <a:ea typeface="DejaVu Sans"/>
              </a:rPr>
              <a:t>                      </a:t>
            </a:r>
            <a:endParaRPr lang="pt-BR" sz="1600" b="1" strike="noStrike" dirty="0" smtClean="0">
              <a:solidFill>
                <a:srgbClr val="0070C0"/>
              </a:solidFill>
              <a:latin typeface="Calibri"/>
              <a:ea typeface="DejaVu Sans"/>
            </a:endParaRPr>
          </a:p>
          <a:p>
            <a:pPr algn="ctr"/>
            <a:r>
              <a:rPr lang="pt-BR" sz="2000" b="1" strike="noStrike" dirty="0" smtClean="0">
                <a:solidFill>
                  <a:srgbClr val="000000"/>
                </a:solidFill>
                <a:latin typeface="Calibri"/>
                <a:ea typeface="DejaVu Sans"/>
              </a:rPr>
              <a:t>CONSELHO </a:t>
            </a:r>
            <a:r>
              <a:rPr lang="pt-BR" sz="2000" b="1" strike="noStrike" dirty="0">
                <a:solidFill>
                  <a:srgbClr val="000000"/>
                </a:solidFill>
                <a:latin typeface="Calibri"/>
                <a:ea typeface="DejaVu Sans"/>
              </a:rPr>
              <a:t>ESTADUAL DO IDOSO</a:t>
            </a:r>
            <a:endParaRPr dirty="0"/>
          </a:p>
          <a:p>
            <a:pPr algn="ctr">
              <a:lnSpc>
                <a:spcPct val="100000"/>
              </a:lnSpc>
            </a:pPr>
            <a:endParaRPr dirty="0"/>
          </a:p>
        </p:txBody>
      </p:sp>
      <p:sp>
        <p:nvSpPr>
          <p:cNvPr id="60" name="CustomShape 2"/>
          <p:cNvSpPr/>
          <p:nvPr/>
        </p:nvSpPr>
        <p:spPr>
          <a:xfrm>
            <a:off x="1434960" y="1447920"/>
            <a:ext cx="7497720" cy="479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5" name="Retângulo 4"/>
          <p:cNvSpPr/>
          <p:nvPr/>
        </p:nvSpPr>
        <p:spPr>
          <a:xfrm>
            <a:off x="1569979" y="1769855"/>
            <a:ext cx="7378725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 smtClean="0"/>
              <a:t>O CEI-SC é composto de </a:t>
            </a:r>
            <a:r>
              <a:rPr lang="pt-BR" b="1" dirty="0" smtClean="0"/>
              <a:t>26</a:t>
            </a:r>
            <a:r>
              <a:rPr lang="pt-BR" dirty="0" smtClean="0"/>
              <a:t> (vinte e seis) </a:t>
            </a:r>
            <a:r>
              <a:rPr lang="pt-BR" b="1" dirty="0" smtClean="0"/>
              <a:t>membros titulares </a:t>
            </a:r>
            <a:r>
              <a:rPr lang="pt-BR" dirty="0" smtClean="0"/>
              <a:t>e igual número de suplentes.</a:t>
            </a:r>
          </a:p>
          <a:p>
            <a:pPr algn="just"/>
            <a:endParaRPr lang="pt-BR" sz="2800" dirty="0" smtClean="0"/>
          </a:p>
          <a:p>
            <a:pPr algn="just"/>
            <a:endParaRPr lang="pt-BR" sz="2800" dirty="0"/>
          </a:p>
        </p:txBody>
      </p:sp>
      <p:sp>
        <p:nvSpPr>
          <p:cNvPr id="6" name="Retângulo 5"/>
          <p:cNvSpPr/>
          <p:nvPr/>
        </p:nvSpPr>
        <p:spPr>
          <a:xfrm>
            <a:off x="1541537" y="2420888"/>
            <a:ext cx="727280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600" b="1" dirty="0" smtClean="0">
                <a:latin typeface="+mj-lt"/>
              </a:rPr>
              <a:t>REPRESENTANTES GOVERNAMENTAIS</a:t>
            </a:r>
            <a:r>
              <a:rPr lang="pt-BR" sz="1600" dirty="0" smtClean="0">
                <a:latin typeface="+mj-lt"/>
              </a:rPr>
              <a:t>:</a:t>
            </a:r>
          </a:p>
          <a:p>
            <a:pPr algn="just"/>
            <a:endParaRPr lang="pt-BR" sz="1600" dirty="0" smtClean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600" dirty="0" smtClean="0">
                <a:latin typeface="+mj-lt"/>
              </a:rPr>
              <a:t>Secretaria de Estado da Assistência Social, Mulher e Família (SAS); </a:t>
            </a:r>
            <a:endParaRPr lang="pt-BR" sz="1600" dirty="0" smtClean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600" dirty="0" smtClean="0">
                <a:latin typeface="+mj-lt"/>
              </a:rPr>
              <a:t>Secretaria </a:t>
            </a:r>
            <a:r>
              <a:rPr lang="pt-BR" sz="1600" dirty="0" smtClean="0">
                <a:latin typeface="+mj-lt"/>
              </a:rPr>
              <a:t>de Estado da Saúde (SES); </a:t>
            </a:r>
            <a:endParaRPr lang="pt-BR" sz="1600" dirty="0" smtClean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600" dirty="0" smtClean="0">
                <a:latin typeface="+mj-lt"/>
              </a:rPr>
              <a:t>Secretaria </a:t>
            </a:r>
            <a:r>
              <a:rPr lang="pt-BR" sz="1600" dirty="0" smtClean="0">
                <a:latin typeface="+mj-lt"/>
              </a:rPr>
              <a:t>de Estado da Educação (SED); </a:t>
            </a:r>
            <a:endParaRPr lang="pt-BR" sz="1600" dirty="0" smtClean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600" dirty="0" smtClean="0">
                <a:latin typeface="+mj-lt"/>
              </a:rPr>
              <a:t>Secretaria </a:t>
            </a:r>
            <a:r>
              <a:rPr lang="pt-BR" sz="1600" dirty="0" smtClean="0">
                <a:latin typeface="+mj-lt"/>
              </a:rPr>
              <a:t>de Estado da Administração (SEA</a:t>
            </a:r>
            <a:r>
              <a:rPr lang="pt-BR" sz="1600" dirty="0" smtClean="0">
                <a:latin typeface="+mj-lt"/>
              </a:rPr>
              <a:t>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600" dirty="0" smtClean="0">
                <a:latin typeface="+mj-lt"/>
              </a:rPr>
              <a:t>Fundação </a:t>
            </a:r>
            <a:r>
              <a:rPr lang="pt-BR" sz="1600" dirty="0" smtClean="0">
                <a:latin typeface="+mj-lt"/>
              </a:rPr>
              <a:t>Catarinense de Esportes (FESPORTE</a:t>
            </a:r>
            <a:r>
              <a:rPr lang="pt-BR" sz="1600" dirty="0" smtClean="0">
                <a:latin typeface="+mj-lt"/>
              </a:rPr>
              <a:t>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600" dirty="0" smtClean="0">
                <a:latin typeface="+mj-lt"/>
              </a:rPr>
              <a:t>Secretaria </a:t>
            </a:r>
            <a:r>
              <a:rPr lang="pt-BR" sz="1600" dirty="0" smtClean="0">
                <a:latin typeface="+mj-lt"/>
              </a:rPr>
              <a:t>de Estado da Fazenda (SEF</a:t>
            </a:r>
            <a:r>
              <a:rPr lang="pt-BR" sz="1600" dirty="0" smtClean="0">
                <a:latin typeface="+mj-lt"/>
              </a:rPr>
              <a:t>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600" dirty="0" smtClean="0">
                <a:latin typeface="+mj-lt"/>
              </a:rPr>
              <a:t>Instituto </a:t>
            </a:r>
            <a:r>
              <a:rPr lang="pt-BR" sz="1600" dirty="0" smtClean="0">
                <a:latin typeface="+mj-lt"/>
              </a:rPr>
              <a:t>de Previdência do Estado de Santa Catarina (IPREV</a:t>
            </a:r>
            <a:r>
              <a:rPr lang="pt-BR" sz="1600" dirty="0" smtClean="0">
                <a:latin typeface="+mj-lt"/>
              </a:rPr>
              <a:t>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600" dirty="0" smtClean="0">
                <a:latin typeface="+mj-lt"/>
              </a:rPr>
              <a:t>Secretaria </a:t>
            </a:r>
            <a:r>
              <a:rPr lang="pt-BR" sz="1600" dirty="0" smtClean="0">
                <a:latin typeface="+mj-lt"/>
              </a:rPr>
              <a:t>de Estado da Segurança Pública (SSP</a:t>
            </a:r>
            <a:r>
              <a:rPr lang="pt-BR" sz="1600" dirty="0" smtClean="0">
                <a:latin typeface="+mj-lt"/>
              </a:rPr>
              <a:t>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600" dirty="0" smtClean="0">
                <a:latin typeface="+mj-lt"/>
              </a:rPr>
              <a:t>Universidade </a:t>
            </a:r>
            <a:r>
              <a:rPr lang="pt-BR" sz="1600" dirty="0" smtClean="0">
                <a:latin typeface="+mj-lt"/>
              </a:rPr>
              <a:t>do Estado de Santa Catarina (UDESC</a:t>
            </a:r>
            <a:r>
              <a:rPr lang="pt-BR" sz="1600" dirty="0" smtClean="0">
                <a:latin typeface="+mj-lt"/>
              </a:rPr>
              <a:t>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600" dirty="0" smtClean="0">
                <a:latin typeface="+mj-lt"/>
              </a:rPr>
              <a:t>Secretaria    </a:t>
            </a:r>
            <a:r>
              <a:rPr lang="pt-BR" sz="1600" dirty="0" smtClean="0">
                <a:latin typeface="+mj-lt"/>
              </a:rPr>
              <a:t>de    Estado    da    Agricultura,    da    Pesca    e    do Desenvolvimento Rural (SAR</a:t>
            </a:r>
            <a:r>
              <a:rPr lang="pt-BR" sz="1600" dirty="0" smtClean="0">
                <a:latin typeface="+mj-lt"/>
              </a:rPr>
              <a:t>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600" dirty="0" smtClean="0">
                <a:latin typeface="+mj-lt"/>
              </a:rPr>
              <a:t>Casa </a:t>
            </a:r>
            <a:r>
              <a:rPr lang="pt-BR" sz="1600" dirty="0" smtClean="0">
                <a:latin typeface="+mj-lt"/>
              </a:rPr>
              <a:t>Civil (CC</a:t>
            </a:r>
            <a:r>
              <a:rPr lang="pt-BR" sz="1600" dirty="0" smtClean="0">
                <a:latin typeface="+mj-lt"/>
              </a:rPr>
              <a:t>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600" dirty="0" smtClean="0">
                <a:latin typeface="+mj-lt"/>
              </a:rPr>
              <a:t>Secretaria </a:t>
            </a:r>
            <a:r>
              <a:rPr lang="pt-BR" sz="1600" dirty="0" smtClean="0">
                <a:latin typeface="+mj-lt"/>
              </a:rPr>
              <a:t>de Estado da Infraestrutura e Mobilidade (SIE</a:t>
            </a:r>
            <a:r>
              <a:rPr lang="pt-BR" sz="1600" dirty="0" smtClean="0">
                <a:latin typeface="+mj-lt"/>
              </a:rPr>
              <a:t>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600" dirty="0" smtClean="0">
                <a:latin typeface="+mj-lt"/>
              </a:rPr>
              <a:t>Secretaria </a:t>
            </a:r>
            <a:r>
              <a:rPr lang="pt-BR" sz="1600" dirty="0" smtClean="0">
                <a:latin typeface="+mj-lt"/>
              </a:rPr>
              <a:t>de Estado da Indústria, do Comércio e do Serviço (SICOS).</a:t>
            </a:r>
            <a:endParaRPr lang="pt-BR" sz="1600" dirty="0">
              <a:latin typeface="+mj-lt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8551" y="0"/>
            <a:ext cx="1817305" cy="18173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ustomShape 1"/>
          <p:cNvSpPr/>
          <p:nvPr/>
        </p:nvSpPr>
        <p:spPr>
          <a:xfrm>
            <a:off x="1434960" y="274680"/>
            <a:ext cx="7497720" cy="1352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pt-BR" sz="1600" b="1" strike="noStrike" dirty="0">
                <a:solidFill>
                  <a:srgbClr val="0070C0"/>
                </a:solidFill>
                <a:latin typeface="Calibri"/>
                <a:ea typeface="DejaVu Sans"/>
              </a:rPr>
              <a:t>                   </a:t>
            </a:r>
            <a:r>
              <a:rPr lang="pt-BR" sz="1600" b="1" strike="noStrike" dirty="0" smtClean="0">
                <a:solidFill>
                  <a:srgbClr val="0070C0"/>
                </a:solidFill>
                <a:latin typeface="Calibri"/>
                <a:ea typeface="DejaVu Sans"/>
              </a:rPr>
              <a:t>                      </a:t>
            </a:r>
            <a:r>
              <a:rPr lang="pt-BR" sz="1600" b="1" strike="noStrike" dirty="0" smtClean="0">
                <a:solidFill>
                  <a:srgbClr val="0070C0"/>
                </a:solidFill>
                <a:latin typeface="Calibri"/>
                <a:ea typeface="DejaVu Sans"/>
              </a:rPr>
              <a:t>  </a:t>
            </a:r>
            <a:r>
              <a:rPr lang="pt-BR" sz="2000" b="1" strike="noStrike" dirty="0" smtClean="0">
                <a:solidFill>
                  <a:srgbClr val="000000"/>
                </a:solidFill>
                <a:latin typeface="Calibri"/>
                <a:ea typeface="DejaVu Sans"/>
              </a:rPr>
              <a:t>CONSELHO </a:t>
            </a:r>
            <a:r>
              <a:rPr lang="pt-BR" sz="2000" b="1" strike="noStrike" dirty="0">
                <a:solidFill>
                  <a:srgbClr val="000000"/>
                </a:solidFill>
                <a:latin typeface="Calibri"/>
                <a:ea typeface="DejaVu Sans"/>
              </a:rPr>
              <a:t>ESTADUAL DO IDOSO</a:t>
            </a:r>
            <a:endParaRPr dirty="0"/>
          </a:p>
          <a:p>
            <a:pPr algn="ctr">
              <a:lnSpc>
                <a:spcPct val="100000"/>
              </a:lnSpc>
            </a:pPr>
            <a:endParaRPr dirty="0"/>
          </a:p>
        </p:txBody>
      </p:sp>
      <p:sp>
        <p:nvSpPr>
          <p:cNvPr id="60" name="CustomShape 2"/>
          <p:cNvSpPr/>
          <p:nvPr/>
        </p:nvSpPr>
        <p:spPr>
          <a:xfrm>
            <a:off x="1434960" y="1447920"/>
            <a:ext cx="7497720" cy="479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5" name="Retângulo 4"/>
          <p:cNvSpPr/>
          <p:nvPr/>
        </p:nvSpPr>
        <p:spPr>
          <a:xfrm>
            <a:off x="1428728" y="1857364"/>
            <a:ext cx="650084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2800" dirty="0" smtClean="0"/>
          </a:p>
          <a:p>
            <a:pPr algn="just"/>
            <a:endParaRPr lang="pt-BR" sz="2800" dirty="0" smtClean="0"/>
          </a:p>
          <a:p>
            <a:pPr algn="just"/>
            <a:endParaRPr lang="pt-BR" sz="2800" dirty="0"/>
          </a:p>
        </p:txBody>
      </p:sp>
      <p:sp>
        <p:nvSpPr>
          <p:cNvPr id="6" name="Retângulo 5"/>
          <p:cNvSpPr/>
          <p:nvPr/>
        </p:nvSpPr>
        <p:spPr>
          <a:xfrm>
            <a:off x="1547664" y="1831383"/>
            <a:ext cx="710428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600" b="1" dirty="0" smtClean="0">
                <a:latin typeface="+mj-lt"/>
              </a:rPr>
              <a:t>REPRESENTANTES SOCIEDADE CIVIL</a:t>
            </a:r>
          </a:p>
          <a:p>
            <a:pPr algn="just"/>
            <a:endParaRPr lang="pt-BR" sz="1600" dirty="0" smtClean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600" dirty="0" smtClean="0">
                <a:latin typeface="+mj-lt"/>
              </a:rPr>
              <a:t>Federação das  Associações    de    Aposentados    e    Pensionistas de Santa Catarina (FEAPESC</a:t>
            </a:r>
            <a:r>
              <a:rPr lang="pt-BR" sz="1600" dirty="0" smtClean="0">
                <a:latin typeface="+mj-lt"/>
              </a:rPr>
              <a:t>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600" dirty="0" smtClean="0">
                <a:latin typeface="+mj-lt"/>
              </a:rPr>
              <a:t>Sociedade </a:t>
            </a:r>
            <a:r>
              <a:rPr lang="pt-BR" sz="1600" dirty="0" smtClean="0">
                <a:latin typeface="+mj-lt"/>
              </a:rPr>
              <a:t>Brasileira de Geriatria e Gerontologia (SBGG/SC</a:t>
            </a:r>
            <a:r>
              <a:rPr lang="pt-BR" sz="1600" dirty="0" smtClean="0">
                <a:latin typeface="+mj-lt"/>
              </a:rPr>
              <a:t>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600" dirty="0" smtClean="0">
                <a:latin typeface="+mj-lt"/>
              </a:rPr>
              <a:t>Ordem </a:t>
            </a:r>
            <a:r>
              <a:rPr lang="pt-BR" sz="1600" dirty="0" smtClean="0">
                <a:latin typeface="+mj-lt"/>
              </a:rPr>
              <a:t>dos Advogados do Brasil (OAB/SC</a:t>
            </a:r>
            <a:r>
              <a:rPr lang="pt-BR" sz="1600" dirty="0" smtClean="0">
                <a:latin typeface="+mj-lt"/>
              </a:rPr>
              <a:t>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600" dirty="0" smtClean="0">
                <a:latin typeface="+mj-lt"/>
              </a:rPr>
              <a:t>Serviço </a:t>
            </a:r>
            <a:r>
              <a:rPr lang="pt-BR" sz="1600" dirty="0" smtClean="0">
                <a:latin typeface="+mj-lt"/>
              </a:rPr>
              <a:t>Social do Comércio (SESC/SC</a:t>
            </a:r>
            <a:r>
              <a:rPr lang="pt-BR" sz="1600" dirty="0" smtClean="0">
                <a:latin typeface="+mj-lt"/>
              </a:rPr>
              <a:t>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600" dirty="0" smtClean="0">
                <a:latin typeface="+mj-lt"/>
              </a:rPr>
              <a:t>Associação </a:t>
            </a:r>
            <a:r>
              <a:rPr lang="pt-BR" sz="1600" dirty="0" smtClean="0">
                <a:latin typeface="+mj-lt"/>
              </a:rPr>
              <a:t>Nacional de Gerontologia   de   Santa   Catarina  (ANG SC</a:t>
            </a:r>
            <a:r>
              <a:rPr lang="pt-BR" sz="1600" dirty="0" smtClean="0">
                <a:latin typeface="+mj-lt"/>
              </a:rPr>
              <a:t>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600" dirty="0" smtClean="0">
                <a:latin typeface="+mj-lt"/>
              </a:rPr>
              <a:t>Pastoral </a:t>
            </a:r>
            <a:r>
              <a:rPr lang="pt-BR" sz="1600" dirty="0" smtClean="0">
                <a:latin typeface="+mj-lt"/>
              </a:rPr>
              <a:t>da Pessoa Idosa (PPI</a:t>
            </a:r>
            <a:r>
              <a:rPr lang="pt-BR" sz="1600" dirty="0" smtClean="0">
                <a:latin typeface="+mj-lt"/>
              </a:rPr>
              <a:t>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600" dirty="0" smtClean="0">
                <a:latin typeface="+mj-lt"/>
              </a:rPr>
              <a:t>Conselho </a:t>
            </a:r>
            <a:r>
              <a:rPr lang="pt-BR" sz="1600" dirty="0" smtClean="0">
                <a:latin typeface="+mj-lt"/>
              </a:rPr>
              <a:t>Regional    de    Contabilidade    de    Santa    Catarina    (CRC/SC</a:t>
            </a:r>
            <a:r>
              <a:rPr lang="pt-BR" sz="1600" dirty="0" smtClean="0">
                <a:latin typeface="+mj-lt"/>
              </a:rPr>
              <a:t>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600" dirty="0" smtClean="0">
                <a:latin typeface="+mj-lt"/>
              </a:rPr>
              <a:t>Lions </a:t>
            </a:r>
            <a:r>
              <a:rPr lang="pt-BR" sz="1600" dirty="0" smtClean="0">
                <a:latin typeface="+mj-lt"/>
              </a:rPr>
              <a:t>Distrito LD </a:t>
            </a:r>
            <a:r>
              <a:rPr lang="pt-BR" sz="1600" dirty="0" smtClean="0">
                <a:latin typeface="+mj-lt"/>
              </a:rPr>
              <a:t>9;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600" dirty="0" smtClean="0">
                <a:latin typeface="+mj-lt"/>
              </a:rPr>
              <a:t>Conselho </a:t>
            </a:r>
            <a:r>
              <a:rPr lang="pt-BR" sz="1600" dirty="0" smtClean="0">
                <a:latin typeface="+mj-lt"/>
              </a:rPr>
              <a:t>Regional   de    Enfermagem    de    Santa    Catarina   (COREN/SC</a:t>
            </a:r>
            <a:r>
              <a:rPr lang="pt-BR" sz="1600" dirty="0" smtClean="0">
                <a:latin typeface="+mj-lt"/>
              </a:rPr>
              <a:t>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600" dirty="0" smtClean="0">
                <a:latin typeface="+mj-lt"/>
              </a:rPr>
              <a:t>Conselho </a:t>
            </a:r>
            <a:r>
              <a:rPr lang="pt-BR" sz="1600" dirty="0" smtClean="0">
                <a:latin typeface="+mj-lt"/>
              </a:rPr>
              <a:t>Regional de Psicologia de Santa Catarina (CRP 12</a:t>
            </a:r>
            <a:r>
              <a:rPr lang="pt-BR" sz="1600" dirty="0" smtClean="0">
                <a:latin typeface="+mj-lt"/>
              </a:rPr>
              <a:t>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600" dirty="0" smtClean="0">
                <a:latin typeface="+mj-lt"/>
              </a:rPr>
              <a:t> </a:t>
            </a:r>
            <a:r>
              <a:rPr lang="pt-BR" sz="1600" dirty="0" smtClean="0">
                <a:latin typeface="+mj-lt"/>
              </a:rPr>
              <a:t>Associação Catarinense das Fundações Educacionais (ACAFE).</a:t>
            </a:r>
            <a:endParaRPr lang="pt-BR" sz="1600" dirty="0">
              <a:latin typeface="+mj-lt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8551" y="0"/>
            <a:ext cx="1889313" cy="18893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ustomShape 1"/>
          <p:cNvSpPr/>
          <p:nvPr/>
        </p:nvSpPr>
        <p:spPr>
          <a:xfrm>
            <a:off x="1434960" y="274680"/>
            <a:ext cx="7497720" cy="1352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pt-BR" sz="1600" b="1" strike="noStrike" dirty="0">
                <a:solidFill>
                  <a:srgbClr val="0070C0"/>
                </a:solidFill>
                <a:latin typeface="Calibri"/>
                <a:ea typeface="DejaVu Sans"/>
              </a:rPr>
              <a:t>                   </a:t>
            </a:r>
            <a:r>
              <a:rPr lang="pt-BR" sz="1600" b="1" strike="noStrike" dirty="0" smtClean="0">
                <a:solidFill>
                  <a:srgbClr val="0070C0"/>
                </a:solidFill>
                <a:latin typeface="Calibri"/>
                <a:ea typeface="DejaVu Sans"/>
              </a:rPr>
              <a:t>                     </a:t>
            </a:r>
            <a:r>
              <a:rPr lang="pt-BR" sz="1600" b="1" strike="noStrike" dirty="0" smtClean="0">
                <a:solidFill>
                  <a:srgbClr val="0070C0"/>
                </a:solidFill>
                <a:latin typeface="Calibri"/>
                <a:ea typeface="DejaVu Sans"/>
              </a:rPr>
              <a:t>   </a:t>
            </a:r>
            <a:r>
              <a:rPr lang="pt-BR" sz="2000" b="1" strike="noStrike" dirty="0" smtClean="0">
                <a:solidFill>
                  <a:srgbClr val="000000"/>
                </a:solidFill>
                <a:latin typeface="Calibri"/>
                <a:ea typeface="DejaVu Sans"/>
              </a:rPr>
              <a:t>CONSELHO </a:t>
            </a:r>
            <a:r>
              <a:rPr lang="pt-BR" sz="2000" b="1" strike="noStrike" dirty="0">
                <a:solidFill>
                  <a:srgbClr val="000000"/>
                </a:solidFill>
                <a:latin typeface="Calibri"/>
                <a:ea typeface="DejaVu Sans"/>
              </a:rPr>
              <a:t>ESTADUAL DO IDOSO</a:t>
            </a:r>
            <a:endParaRPr dirty="0"/>
          </a:p>
          <a:p>
            <a:pPr algn="ctr">
              <a:lnSpc>
                <a:spcPct val="100000"/>
              </a:lnSpc>
            </a:pPr>
            <a:endParaRPr dirty="0"/>
          </a:p>
        </p:txBody>
      </p:sp>
      <p:sp>
        <p:nvSpPr>
          <p:cNvPr id="60" name="CustomShape 2"/>
          <p:cNvSpPr/>
          <p:nvPr/>
        </p:nvSpPr>
        <p:spPr>
          <a:xfrm>
            <a:off x="1434960" y="1447920"/>
            <a:ext cx="7497720" cy="479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5" name="Retângulo 4"/>
          <p:cNvSpPr/>
          <p:nvPr/>
        </p:nvSpPr>
        <p:spPr>
          <a:xfrm>
            <a:off x="1428728" y="1857364"/>
            <a:ext cx="650084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2800" dirty="0" smtClean="0"/>
          </a:p>
          <a:p>
            <a:pPr algn="just"/>
            <a:endParaRPr lang="pt-BR" sz="2800" dirty="0" smtClean="0"/>
          </a:p>
          <a:p>
            <a:pPr algn="just"/>
            <a:endParaRPr lang="pt-BR" sz="2800" dirty="0"/>
          </a:p>
        </p:txBody>
      </p:sp>
      <p:sp>
        <p:nvSpPr>
          <p:cNvPr id="6" name="Retângulo 5"/>
          <p:cNvSpPr/>
          <p:nvPr/>
        </p:nvSpPr>
        <p:spPr>
          <a:xfrm>
            <a:off x="1547664" y="1856331"/>
            <a:ext cx="6912768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 smtClean="0"/>
              <a:t>As </a:t>
            </a:r>
            <a:r>
              <a:rPr lang="pt-BR" b="1" dirty="0" smtClean="0"/>
              <a:t>Plenárias </a:t>
            </a:r>
            <a:r>
              <a:rPr lang="pt-BR" b="1" dirty="0" smtClean="0"/>
              <a:t>Ordinárias </a:t>
            </a:r>
            <a:r>
              <a:rPr lang="pt-BR" dirty="0" smtClean="0"/>
              <a:t>(geralmente </a:t>
            </a:r>
            <a:r>
              <a:rPr lang="pt-BR" dirty="0" smtClean="0"/>
              <a:t>na </a:t>
            </a:r>
            <a:r>
              <a:rPr lang="pt-BR" b="1" dirty="0" smtClean="0"/>
              <a:t>última terça-feira </a:t>
            </a:r>
            <a:r>
              <a:rPr lang="pt-BR" dirty="0" smtClean="0"/>
              <a:t>do mês, das 14h30 às 16h30)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dirty="0" smtClean="0"/>
              <a:t>NOVEMBRO - 26/11/2024</a:t>
            </a:r>
          </a:p>
          <a:p>
            <a:pPr algn="just"/>
            <a:r>
              <a:rPr lang="pt-BR" dirty="0" smtClean="0"/>
              <a:t>FEVEREIRO - 25/02/2025</a:t>
            </a:r>
            <a:endParaRPr lang="pt-BR" dirty="0" smtClean="0"/>
          </a:p>
          <a:p>
            <a:pPr algn="just"/>
            <a:r>
              <a:rPr lang="pt-BR" dirty="0" smtClean="0"/>
              <a:t>MARÇO </a:t>
            </a:r>
            <a:r>
              <a:rPr lang="pt-BR" dirty="0" smtClean="0"/>
              <a:t>- </a:t>
            </a:r>
            <a:r>
              <a:rPr lang="pt-BR" dirty="0" smtClean="0"/>
              <a:t>25/03/2025</a:t>
            </a:r>
            <a:endParaRPr lang="pt-BR" dirty="0" smtClean="0"/>
          </a:p>
          <a:p>
            <a:pPr algn="just"/>
            <a:r>
              <a:rPr lang="pt-BR" dirty="0" smtClean="0"/>
              <a:t>ABRIL </a:t>
            </a:r>
            <a:r>
              <a:rPr lang="pt-BR" dirty="0" smtClean="0"/>
              <a:t>- </a:t>
            </a:r>
            <a:r>
              <a:rPr lang="pt-BR" dirty="0" smtClean="0"/>
              <a:t>29/04/2025</a:t>
            </a:r>
            <a:endParaRPr lang="pt-BR" dirty="0" smtClean="0"/>
          </a:p>
          <a:p>
            <a:pPr algn="just"/>
            <a:r>
              <a:rPr lang="pt-BR" dirty="0" smtClean="0"/>
              <a:t>MAIO </a:t>
            </a:r>
            <a:r>
              <a:rPr lang="pt-BR" dirty="0" smtClean="0"/>
              <a:t>- </a:t>
            </a:r>
            <a:r>
              <a:rPr lang="pt-BR" dirty="0" smtClean="0"/>
              <a:t>27/05/2025</a:t>
            </a:r>
            <a:endParaRPr lang="pt-BR" dirty="0" smtClean="0"/>
          </a:p>
          <a:p>
            <a:pPr algn="just"/>
            <a:r>
              <a:rPr lang="pt-BR" dirty="0" smtClean="0"/>
              <a:t>JUNHO </a:t>
            </a:r>
            <a:r>
              <a:rPr lang="pt-BR" dirty="0" smtClean="0"/>
              <a:t>- </a:t>
            </a:r>
            <a:r>
              <a:rPr lang="pt-BR" dirty="0" smtClean="0"/>
              <a:t>24/06/2025</a:t>
            </a:r>
            <a:endParaRPr lang="pt-BR" dirty="0" smtClean="0"/>
          </a:p>
          <a:p>
            <a:pPr algn="just"/>
            <a:r>
              <a:rPr lang="pt-BR" dirty="0" smtClean="0"/>
              <a:t>JULHO </a:t>
            </a:r>
            <a:r>
              <a:rPr lang="pt-BR" dirty="0" smtClean="0"/>
              <a:t>- </a:t>
            </a:r>
            <a:r>
              <a:rPr lang="pt-BR" dirty="0" smtClean="0"/>
              <a:t>29/07/2025</a:t>
            </a:r>
            <a:endParaRPr lang="pt-BR" dirty="0" smtClean="0"/>
          </a:p>
          <a:p>
            <a:r>
              <a:rPr lang="pt-BR" dirty="0" smtClean="0"/>
              <a:t>AGOSTO </a:t>
            </a:r>
            <a:r>
              <a:rPr lang="pt-BR" dirty="0" smtClean="0"/>
              <a:t>- </a:t>
            </a:r>
            <a:r>
              <a:rPr lang="pt-BR" dirty="0" smtClean="0"/>
              <a:t>26/08/2025 </a:t>
            </a:r>
            <a:endParaRPr lang="pt-BR" dirty="0" smtClean="0"/>
          </a:p>
          <a:p>
            <a:endParaRPr lang="pt-BR" dirty="0" smtClean="0"/>
          </a:p>
          <a:p>
            <a:pPr algn="ctr"/>
            <a:r>
              <a:rPr lang="pt-BR" dirty="0" smtClean="0"/>
              <a:t>As plenárias </a:t>
            </a:r>
            <a:r>
              <a:rPr lang="pt-BR" b="1" dirty="0" smtClean="0"/>
              <a:t>são transmitidas ao vivo </a:t>
            </a:r>
            <a:r>
              <a:rPr lang="pt-BR" dirty="0" smtClean="0"/>
              <a:t>e qualquer interessado tem acesso pelo </a:t>
            </a:r>
            <a:r>
              <a:rPr lang="pt-BR" b="1" dirty="0" smtClean="0"/>
              <a:t>canal </a:t>
            </a:r>
            <a:r>
              <a:rPr lang="pt-BR" b="1" dirty="0" smtClean="0"/>
              <a:t>do CEI no </a:t>
            </a:r>
            <a:r>
              <a:rPr lang="pt-BR" b="1" dirty="0" err="1" smtClean="0"/>
              <a:t>Youtube</a:t>
            </a:r>
            <a:r>
              <a:rPr lang="pt-BR" dirty="0" smtClean="0"/>
              <a:t>: </a:t>
            </a:r>
          </a:p>
          <a:p>
            <a:pPr algn="ctr"/>
            <a:r>
              <a:rPr lang="pt-BR" dirty="0" err="1" smtClean="0">
                <a:hlinkClick r:id="rId3"/>
              </a:rPr>
              <a:t>https</a:t>
            </a:r>
            <a:r>
              <a:rPr lang="pt-BR" dirty="0" smtClean="0">
                <a:hlinkClick r:id="rId3"/>
              </a:rPr>
              <a:t>://www.youtube.com/@</a:t>
            </a:r>
            <a:r>
              <a:rPr lang="pt-BR" dirty="0" err="1" smtClean="0">
                <a:hlinkClick r:id="rId3"/>
              </a:rPr>
              <a:t>ConselhoEstadualdoIdosoSC</a:t>
            </a:r>
            <a:r>
              <a:rPr lang="pt-BR" sz="2000" dirty="0" smtClean="0"/>
              <a:t> </a:t>
            </a:r>
            <a:endParaRPr lang="pt-BR" sz="2000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8551" y="0"/>
            <a:ext cx="1889313" cy="18893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CustomShape 1"/>
          <p:cNvSpPr/>
          <p:nvPr/>
        </p:nvSpPr>
        <p:spPr>
          <a:xfrm>
            <a:off x="1296000" y="2016000"/>
            <a:ext cx="7772400" cy="3710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pt-BR" sz="3200" strike="noStrike" dirty="0">
                <a:solidFill>
                  <a:srgbClr val="007826"/>
                </a:solidFill>
                <a:latin typeface="Arial"/>
                <a:ea typeface="HelveticaNeue-Medium"/>
              </a:rPr>
              <a:t> </a:t>
            </a:r>
            <a:endParaRPr/>
          </a:p>
        </p:txBody>
      </p:sp>
      <p:sp>
        <p:nvSpPr>
          <p:cNvPr id="3" name="CustomShape 1"/>
          <p:cNvSpPr/>
          <p:nvPr/>
        </p:nvSpPr>
        <p:spPr>
          <a:xfrm>
            <a:off x="1434960" y="274680"/>
            <a:ext cx="7497720" cy="1352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pt-BR" sz="1600" b="1" strike="noStrike" dirty="0">
                <a:solidFill>
                  <a:srgbClr val="0070C0"/>
                </a:solidFill>
                <a:latin typeface="Calibri"/>
                <a:ea typeface="DejaVu Sans"/>
              </a:rPr>
              <a:t>                   </a:t>
            </a:r>
            <a:r>
              <a:rPr lang="pt-BR" sz="1600" b="1" strike="noStrike" dirty="0" smtClean="0">
                <a:solidFill>
                  <a:srgbClr val="0070C0"/>
                </a:solidFill>
                <a:latin typeface="Calibri"/>
                <a:ea typeface="DejaVu Sans"/>
              </a:rPr>
              <a:t>                      </a:t>
            </a:r>
            <a:r>
              <a:rPr lang="pt-BR" sz="1600" b="1" strike="noStrike" dirty="0" smtClean="0">
                <a:solidFill>
                  <a:srgbClr val="0070C0"/>
                </a:solidFill>
                <a:latin typeface="Calibri"/>
                <a:ea typeface="DejaVu Sans"/>
              </a:rPr>
              <a:t>  </a:t>
            </a:r>
            <a:r>
              <a:rPr lang="pt-BR" sz="2000" b="1" strike="noStrike" dirty="0" smtClean="0">
                <a:solidFill>
                  <a:srgbClr val="000000"/>
                </a:solidFill>
                <a:latin typeface="Calibri"/>
                <a:ea typeface="DejaVu Sans"/>
              </a:rPr>
              <a:t>CONSELHO </a:t>
            </a:r>
            <a:r>
              <a:rPr lang="pt-BR" sz="2000" b="1" strike="noStrike" dirty="0">
                <a:solidFill>
                  <a:srgbClr val="000000"/>
                </a:solidFill>
                <a:latin typeface="Calibri"/>
                <a:ea typeface="DejaVu Sans"/>
              </a:rPr>
              <a:t>ESTADUAL DO IDOSO</a:t>
            </a:r>
            <a:endParaRPr dirty="0"/>
          </a:p>
          <a:p>
            <a:pPr algn="ctr">
              <a:lnSpc>
                <a:spcPct val="100000"/>
              </a:lnSpc>
            </a:pPr>
            <a:endParaRPr dirty="0"/>
          </a:p>
        </p:txBody>
      </p:sp>
      <p:sp>
        <p:nvSpPr>
          <p:cNvPr id="5" name="Retângulo 4"/>
          <p:cNvSpPr/>
          <p:nvPr/>
        </p:nvSpPr>
        <p:spPr>
          <a:xfrm>
            <a:off x="1428728" y="1428736"/>
            <a:ext cx="7072362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dirty="0" smtClean="0"/>
          </a:p>
          <a:p>
            <a:pPr algn="ctr"/>
            <a:endParaRPr lang="pt-BR" dirty="0" smtClean="0"/>
          </a:p>
          <a:p>
            <a:pPr algn="ctr"/>
            <a:endParaRPr lang="pt-BR" dirty="0" smtClean="0"/>
          </a:p>
          <a:p>
            <a:pPr algn="ctr"/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1428728" y="1573912"/>
            <a:ext cx="735811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smtClean="0"/>
              <a:t>COMISSÕES PERMANENTES</a:t>
            </a:r>
            <a:endParaRPr lang="pt-BR" dirty="0" smtClean="0"/>
          </a:p>
          <a:p>
            <a:pPr algn="ctr"/>
            <a:endParaRPr lang="pt-BR" dirty="0" smtClean="0"/>
          </a:p>
          <a:p>
            <a:r>
              <a:rPr lang="pt-BR" dirty="0" smtClean="0"/>
              <a:t>I - Comissão de Acompanhamento do Fundo Estadual do Idoso, Orçamento e Financiamento (</a:t>
            </a:r>
            <a:r>
              <a:rPr lang="pt-BR" dirty="0" err="1" smtClean="0"/>
              <a:t>FEI-SC</a:t>
            </a:r>
            <a:r>
              <a:rPr lang="pt-BR" dirty="0" smtClean="0"/>
              <a:t>);</a:t>
            </a:r>
          </a:p>
          <a:p>
            <a:endParaRPr lang="pt-BR" dirty="0" smtClean="0"/>
          </a:p>
          <a:p>
            <a:r>
              <a:rPr lang="pt-BR" dirty="0" smtClean="0"/>
              <a:t>II - Comissão de Capacitação de Conselheiros Estaduais e Municipais e de Articulação, Criação e Apoio aos Conselhos Municipais do Idoso;</a:t>
            </a:r>
          </a:p>
          <a:p>
            <a:endParaRPr lang="pt-BR" dirty="0" smtClean="0"/>
          </a:p>
          <a:p>
            <a:r>
              <a:rPr lang="pt-BR" dirty="0" smtClean="0"/>
              <a:t>III - Comissão de Normas, Regulamentação e Inscrição de Programas;</a:t>
            </a:r>
          </a:p>
          <a:p>
            <a:endParaRPr lang="pt-BR" dirty="0" smtClean="0"/>
          </a:p>
          <a:p>
            <a:r>
              <a:rPr lang="pt-BR" dirty="0" smtClean="0"/>
              <a:t>IV - Comissão de Gestão de Políticas Públicas da Pessoa Idosa;</a:t>
            </a:r>
          </a:p>
          <a:p>
            <a:endParaRPr lang="pt-BR" dirty="0" smtClean="0"/>
          </a:p>
          <a:p>
            <a:r>
              <a:rPr lang="pt-BR" dirty="0" smtClean="0"/>
              <a:t>V - Comissão de Enfrentamento à Violência Contra a Pessoa Idosa;</a:t>
            </a:r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8550" y="-1"/>
            <a:ext cx="1961321" cy="19613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CustomShape 1"/>
          <p:cNvSpPr/>
          <p:nvPr/>
        </p:nvSpPr>
        <p:spPr>
          <a:xfrm>
            <a:off x="1296000" y="2016000"/>
            <a:ext cx="7772400" cy="3710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pt-BR" sz="3200" strike="noStrike" dirty="0">
                <a:solidFill>
                  <a:srgbClr val="007826"/>
                </a:solidFill>
                <a:latin typeface="Arial"/>
                <a:ea typeface="HelveticaNeue-Medium"/>
              </a:rPr>
              <a:t> </a:t>
            </a:r>
            <a:endParaRPr/>
          </a:p>
        </p:txBody>
      </p:sp>
      <p:sp>
        <p:nvSpPr>
          <p:cNvPr id="3" name="CustomShape 1"/>
          <p:cNvSpPr/>
          <p:nvPr/>
        </p:nvSpPr>
        <p:spPr>
          <a:xfrm>
            <a:off x="1434960" y="274680"/>
            <a:ext cx="7497720" cy="1352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/>
            <a:r>
              <a:rPr lang="pt-BR" sz="1600" b="1" strike="noStrike" dirty="0">
                <a:solidFill>
                  <a:srgbClr val="0070C0"/>
                </a:solidFill>
                <a:latin typeface="Calibri"/>
                <a:ea typeface="DejaVu Sans"/>
              </a:rPr>
              <a:t>                   </a:t>
            </a:r>
            <a:r>
              <a:rPr lang="pt-BR" sz="1600" b="1" strike="noStrike" dirty="0" smtClean="0">
                <a:solidFill>
                  <a:srgbClr val="0070C0"/>
                </a:solidFill>
                <a:latin typeface="Calibri"/>
                <a:ea typeface="DejaVu Sans"/>
              </a:rPr>
              <a:t>                      </a:t>
            </a:r>
            <a:endParaRPr lang="pt-BR" sz="1600" b="1" strike="noStrike" dirty="0" smtClean="0">
              <a:solidFill>
                <a:srgbClr val="0070C0"/>
              </a:solidFill>
              <a:latin typeface="Calibri"/>
              <a:ea typeface="DejaVu Sans"/>
            </a:endParaRPr>
          </a:p>
          <a:p>
            <a:pPr algn="ctr"/>
            <a:r>
              <a:rPr lang="pt-BR" sz="2000" b="1" strike="noStrike" dirty="0" smtClean="0">
                <a:solidFill>
                  <a:srgbClr val="000000"/>
                </a:solidFill>
                <a:latin typeface="Calibri"/>
                <a:ea typeface="DejaVu Sans"/>
              </a:rPr>
              <a:t>CONSELHO </a:t>
            </a:r>
            <a:r>
              <a:rPr lang="pt-BR" sz="2000" b="1" strike="noStrike" dirty="0">
                <a:solidFill>
                  <a:srgbClr val="000000"/>
                </a:solidFill>
                <a:latin typeface="Calibri"/>
                <a:ea typeface="DejaVu Sans"/>
              </a:rPr>
              <a:t>ESTADUAL DO IDOSO</a:t>
            </a:r>
            <a:endParaRPr dirty="0"/>
          </a:p>
          <a:p>
            <a:pPr algn="ctr">
              <a:lnSpc>
                <a:spcPct val="100000"/>
              </a:lnSpc>
            </a:pPr>
            <a:endParaRPr dirty="0"/>
          </a:p>
        </p:txBody>
      </p:sp>
      <p:sp>
        <p:nvSpPr>
          <p:cNvPr id="5" name="Retângulo 4"/>
          <p:cNvSpPr/>
          <p:nvPr/>
        </p:nvSpPr>
        <p:spPr>
          <a:xfrm>
            <a:off x="1428728" y="1428736"/>
            <a:ext cx="7072362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dirty="0" smtClean="0"/>
          </a:p>
          <a:p>
            <a:pPr algn="ctr"/>
            <a:endParaRPr lang="pt-BR" dirty="0" smtClean="0"/>
          </a:p>
          <a:p>
            <a:pPr algn="ctr"/>
            <a:endParaRPr lang="pt-BR" dirty="0" smtClean="0"/>
          </a:p>
          <a:p>
            <a:pPr algn="ctr"/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1428728" y="2258329"/>
            <a:ext cx="735811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smtClean="0"/>
              <a:t>COMISSÕES TEMPORÁRIAS</a:t>
            </a:r>
            <a:endParaRPr lang="pt-BR" dirty="0" smtClean="0"/>
          </a:p>
          <a:p>
            <a:pPr algn="ctr"/>
            <a:endParaRPr lang="pt-BR" dirty="0" smtClean="0"/>
          </a:p>
          <a:p>
            <a:r>
              <a:rPr lang="pt-BR" dirty="0" smtClean="0"/>
              <a:t>I - </a:t>
            </a:r>
            <a:r>
              <a:rPr lang="pt-PT" dirty="0"/>
              <a:t>Comissão </a:t>
            </a:r>
            <a:r>
              <a:rPr lang="pt-PT" dirty="0" smtClean="0"/>
              <a:t>Temporária</a:t>
            </a:r>
            <a:r>
              <a:rPr lang="pt-BR" dirty="0"/>
              <a:t> para Elaboração do Diagnóstico </a:t>
            </a:r>
            <a:r>
              <a:rPr lang="pt-BR" dirty="0" smtClean="0"/>
              <a:t>da Pessoa </a:t>
            </a:r>
            <a:r>
              <a:rPr lang="pt-BR" dirty="0"/>
              <a:t>Idosa em </a:t>
            </a:r>
            <a:r>
              <a:rPr lang="pt-BR" dirty="0" smtClean="0"/>
              <a:t>Santa Cantarina</a:t>
            </a:r>
            <a:r>
              <a:rPr lang="pt-BR" dirty="0" smtClean="0"/>
              <a:t>;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II - </a:t>
            </a:r>
            <a:r>
              <a:rPr lang="pt-PT" dirty="0"/>
              <a:t>Comissão Organizadora da  6ª Conferência Estadual  dos Direitos da Pessoa Idosa</a:t>
            </a:r>
            <a:r>
              <a:rPr lang="pt-BR" dirty="0" smtClean="0"/>
              <a:t>;</a:t>
            </a:r>
            <a:endParaRPr lang="pt-BR" dirty="0" smtClean="0"/>
          </a:p>
          <a:p>
            <a:endParaRPr lang="pt-BR" dirty="0" smtClean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244" y="33611"/>
            <a:ext cx="1988840" cy="1988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01319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488</TotalTime>
  <Words>939</Words>
  <Application>Microsoft Office PowerPoint</Application>
  <PresentationFormat>Apresentação na tela (4:3)</PresentationFormat>
  <Paragraphs>291</Paragraphs>
  <Slides>13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22" baseType="lpstr">
      <vt:lpstr>Arial</vt:lpstr>
      <vt:lpstr>Calibri</vt:lpstr>
      <vt:lpstr>DejaVu Sans</vt:lpstr>
      <vt:lpstr>HelveticaNeue-Medium</vt:lpstr>
      <vt:lpstr>Segoe UI</vt:lpstr>
      <vt:lpstr>StarSymbol</vt:lpstr>
      <vt:lpstr>Times New Roman</vt:lpstr>
      <vt:lpstr>Wingdings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Sabrina Mores</cp:lastModifiedBy>
  <cp:revision>464</cp:revision>
  <dcterms:created xsi:type="dcterms:W3CDTF">2013-07-06T19:03:41Z</dcterms:created>
  <dcterms:modified xsi:type="dcterms:W3CDTF">2024-11-11T21:21:28Z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Apresentação na tela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