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98" r:id="rId4"/>
    <p:sldId id="299" r:id="rId5"/>
    <p:sldId id="262" r:id="rId6"/>
    <p:sldId id="296" r:id="rId7"/>
    <p:sldId id="297" r:id="rId8"/>
    <p:sldId id="263" r:id="rId9"/>
    <p:sldId id="301" r:id="rId10"/>
    <p:sldId id="303" r:id="rId11"/>
    <p:sldId id="302" r:id="rId12"/>
    <p:sldId id="280" r:id="rId13"/>
    <p:sldId id="300" r:id="rId14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Conselhos e Fundos Municipais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516917873322718"/>
          <c:y val="1.4091689663521324E-3"/>
          <c:w val="0.82232344554308778"/>
          <c:h val="0.759803983013444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Total Municípios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F-45FA-BE4D-CFE86BBD2350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Municípios que responderam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F-45FA-BE4D-CFE86BBD2350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Conselhos Ativos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3F-45FA-BE4D-CFE86BBD2350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Fundos Ativos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Planilha1!$E$2:$E$5</c:f>
              <c:numCache>
                <c:formatCode>General</c:formatCode>
                <c:ptCount val="4"/>
                <c:pt idx="0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3F-45FA-BE4D-CFE86BBD23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30271391"/>
        <c:axId val="630268895"/>
      </c:barChart>
      <c:catAx>
        <c:axId val="6302713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0268895"/>
        <c:crosses val="autoZero"/>
        <c:auto val="1"/>
        <c:lblAlgn val="ctr"/>
        <c:lblOffset val="100"/>
        <c:noMultiLvlLbl val="0"/>
      </c:catAx>
      <c:valAx>
        <c:axId val="630268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0271391"/>
        <c:crosses val="autoZero"/>
        <c:crossBetween val="between"/>
      </c:valAx>
      <c:spPr>
        <a:noFill/>
        <a:ln w="34925"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>
                <a:latin typeface="Arial"/>
              </a:rPr>
              <a:t>Clique para editar o formato de notas</a:t>
            </a:r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>
                <a:latin typeface="Times New Roman"/>
              </a:rPr>
              <a:t>&lt;cabeçalho&gt;</a:t>
            </a:r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>
                <a:latin typeface="Times New Roman"/>
              </a:rPr>
              <a:t>&lt;data/hora&gt;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>
                <a:latin typeface="Times New Roman"/>
              </a:rPr>
              <a:t>&lt;rodapé&gt;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8455094-E371-49C9-A08F-CE205DCCDE0B}" type="slidenum">
              <a:rPr lang="pt-BR" sz="1400">
                <a:latin typeface="Times New Roman"/>
              </a:rPr>
              <a:pPr algn="r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685800" y="4715280"/>
            <a:ext cx="5484600" cy="4465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3884760" y="9428760"/>
            <a:ext cx="297000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EC19CC2-A878-4EF6-AEA1-1DF763113298}" type="slidenum">
              <a:rPr lang="pt-BR" sz="1200" strike="noStrike">
                <a:solidFill>
                  <a:srgbClr val="000000"/>
                </a:solidFill>
                <a:latin typeface="+mn-lt"/>
              </a:rPr>
              <a:pPr algn="r">
                <a:lnSpc>
                  <a:spcPct val="100000"/>
                </a:lnSpc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685800" y="4715280"/>
            <a:ext cx="5484600" cy="4465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3884760" y="9428760"/>
            <a:ext cx="297000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3F8199F-5E10-4D21-8372-D28DB02F42BF}" type="slidenum">
              <a:rPr lang="pt-BR" sz="1200" strike="noStrike">
                <a:solidFill>
                  <a:srgbClr val="000000"/>
                </a:solidFill>
                <a:latin typeface="+mn-lt"/>
              </a:rPr>
              <a:pPr algn="r">
                <a:lnSpc>
                  <a:spcPct val="100000"/>
                </a:lnSpc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685800" y="4715280"/>
            <a:ext cx="5484600" cy="4465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3884760" y="9428760"/>
            <a:ext cx="297000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3F8199F-5E10-4D21-8372-D28DB02F42BF}" type="slidenum">
              <a:rPr lang="pt-BR" sz="1200" strike="noStrike">
                <a:solidFill>
                  <a:srgbClr val="000000"/>
                </a:solidFill>
                <a:latin typeface="+mn-lt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685800" y="4715280"/>
            <a:ext cx="5484600" cy="4465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3884760" y="9428760"/>
            <a:ext cx="297000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3F8199F-5E10-4D21-8372-D28DB02F42BF}" type="slidenum">
              <a:rPr lang="pt-BR" sz="1200" strike="noStrike">
                <a:solidFill>
                  <a:srgbClr val="000000"/>
                </a:solidFill>
                <a:latin typeface="+mn-lt"/>
              </a:rPr>
              <a:pPr algn="r">
                <a:lnSpc>
                  <a:spcPct val="100000"/>
                </a:lnSpc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685800" y="4715280"/>
            <a:ext cx="5484600" cy="4465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3884760" y="9428760"/>
            <a:ext cx="297000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44F227F-3E8F-4FB4-AC96-19A1C5B65F29}" type="slidenum">
              <a:rPr lang="pt-BR" sz="1200" strike="noStrike">
                <a:solidFill>
                  <a:srgbClr val="000000"/>
                </a:solidFill>
                <a:latin typeface="+mn-lt"/>
              </a:rPr>
              <a:pPr algn="r">
                <a:lnSpc>
                  <a:spcPct val="100000"/>
                </a:lnSpc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685800" y="4715280"/>
            <a:ext cx="5484600" cy="4465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3884760" y="9428760"/>
            <a:ext cx="297000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44F227F-3E8F-4FB4-AC96-19A1C5B65F29}" type="slidenum">
              <a:rPr lang="pt-BR" sz="1200" strike="noStrike">
                <a:solidFill>
                  <a:srgbClr val="000000"/>
                </a:solidFill>
                <a:latin typeface="+mn-lt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685800" y="4715280"/>
            <a:ext cx="5484600" cy="4465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3884760" y="9428760"/>
            <a:ext cx="2970000" cy="49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44F227F-3E8F-4FB4-AC96-19A1C5B65F29}" type="slidenum">
              <a:rPr lang="pt-BR" sz="1200" strike="noStrike">
                <a:solidFill>
                  <a:srgbClr val="000000"/>
                </a:solidFill>
                <a:latin typeface="+mn-lt"/>
              </a:rPr>
              <a:pPr algn="r">
                <a:lnSpc>
                  <a:spcPct val="100000"/>
                </a:lnSpc>
              </a:pPr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9" name="Imagem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0" name="Imagem 39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-816120" y="-816120"/>
            <a:ext cx="1636560" cy="16365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168120" y="2052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520" y="1053720"/>
            <a:ext cx="1123920" cy="1100880"/>
          </a:xfrm>
          <a:prstGeom prst="donut">
            <a:avLst>
              <a:gd name="adj" fmla="val 13775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2680" y="0"/>
            <a:ext cx="812952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480" y="0"/>
            <a:ext cx="71280" cy="685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as.sc.gov.br/index.php/fei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s.sc.gov.br/index.php/conselhos/cei" TargetMode="External"/><Relationship Id="rId2" Type="http://schemas.openxmlformats.org/officeDocument/2006/relationships/hyperlink" Target="mailto:cei@sas.sc.gov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ConselhoEstadualdoIdosoS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/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		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	</a:t>
            </a:r>
            <a:endParaRPr dirty="0"/>
          </a:p>
        </p:txBody>
      </p:sp>
      <p:sp>
        <p:nvSpPr>
          <p:cNvPr id="48" name="CustomShape 2"/>
          <p:cNvSpPr/>
          <p:nvPr/>
        </p:nvSpPr>
        <p:spPr>
          <a:xfrm>
            <a:off x="1434960" y="188640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pt-BR" sz="2800" b="1" strike="noStrike" dirty="0">
                <a:ea typeface="DejaVu Sans"/>
              </a:rPr>
              <a:t>CONSELHO ESTADUAL </a:t>
            </a:r>
            <a:r>
              <a:rPr lang="pt-BR" sz="2800" b="1" strike="noStrike" dirty="0" smtClean="0">
                <a:ea typeface="DejaVu Sans"/>
              </a:rPr>
              <a:t>DO </a:t>
            </a:r>
            <a:r>
              <a:rPr lang="pt-BR" sz="2800" b="1" strike="noStrike" dirty="0">
                <a:ea typeface="DejaVu Sans"/>
              </a:rPr>
              <a:t>IDOSO </a:t>
            </a:r>
            <a:endParaRPr lang="pt-BR" sz="2800" b="1" strike="noStrike" dirty="0" smtClean="0"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dirty="0" smtClean="0">
                <a:ea typeface="DejaVu Sans"/>
              </a:rPr>
              <a:t>DE </a:t>
            </a:r>
            <a:r>
              <a:rPr lang="pt-BR" sz="2800" b="1" strike="noStrike" dirty="0">
                <a:ea typeface="DejaVu Sans"/>
              </a:rPr>
              <a:t>SANTA CATARINA</a:t>
            </a:r>
            <a:endParaRPr sz="2800" dirty="0"/>
          </a:p>
          <a:p>
            <a:pPr algn="ctr">
              <a:lnSpc>
                <a:spcPct val="100000"/>
              </a:lnSpc>
            </a:pPr>
            <a:endParaRPr sz="2800" dirty="0"/>
          </a:p>
          <a:p>
            <a:pPr algn="ctr">
              <a:lnSpc>
                <a:spcPct val="100000"/>
              </a:lnSpc>
            </a:pPr>
            <a:endParaRPr sz="2800" dirty="0"/>
          </a:p>
          <a:p>
            <a:pPr algn="ctr">
              <a:lnSpc>
                <a:spcPct val="100000"/>
              </a:lnSpc>
            </a:pPr>
            <a:r>
              <a:rPr lang="pt-BR" sz="2800" b="1" dirty="0" smtClean="0">
                <a:ea typeface="DejaVu Sans"/>
              </a:rPr>
              <a:t>NOVEMBRO</a:t>
            </a:r>
            <a:r>
              <a:rPr lang="pt-BR" sz="2800" b="1" strike="noStrike" dirty="0" smtClean="0">
                <a:ea typeface="DejaVu Sans"/>
              </a:rPr>
              <a:t>/2024</a:t>
            </a:r>
            <a:endParaRPr sz="2800" dirty="0"/>
          </a:p>
          <a:p>
            <a:pPr algn="ctr">
              <a:lnSpc>
                <a:spcPct val="100000"/>
              </a:lnSpc>
            </a:pPr>
            <a:r>
              <a:rPr lang="pt-BR" sz="3200" b="1" strike="noStrike" dirty="0">
                <a:solidFill>
                  <a:srgbClr val="0F6FC6"/>
                </a:solidFill>
                <a:latin typeface="Calibri"/>
                <a:ea typeface="DejaVu Sans"/>
              </a:rPr>
              <a:t> </a:t>
            </a:r>
            <a:endParaRPr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68" y="2924944"/>
            <a:ext cx="3338104" cy="3338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296000" y="2016000"/>
            <a:ext cx="7772400" cy="371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3200" strike="noStrike" dirty="0">
                <a:solidFill>
                  <a:srgbClr val="007826"/>
                </a:solidFill>
                <a:latin typeface="Arial"/>
                <a:ea typeface="HelveticaNeue-Medium"/>
              </a:rPr>
              <a:t> </a:t>
            </a:r>
            <a:endParaRPr/>
          </a:p>
        </p:txBody>
      </p:sp>
      <p:sp>
        <p:nvSpPr>
          <p:cNvPr id="3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</a:t>
            </a:r>
            <a:endParaRPr lang="pt-BR" sz="1600" b="1" strike="noStrike" dirty="0" smtClean="0">
              <a:solidFill>
                <a:srgbClr val="0070C0"/>
              </a:solidFill>
              <a:latin typeface="Calibri"/>
              <a:ea typeface="DejaVu Sans"/>
            </a:endParaRPr>
          </a:p>
          <a:p>
            <a:pPr algn="ctr"/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428728" y="1428736"/>
            <a:ext cx="707236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686468" y="1811452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Conselhos e Fundos Municipais da Pessoa Idosa em SC</a:t>
            </a:r>
          </a:p>
          <a:p>
            <a:pPr algn="ctr"/>
            <a:endParaRPr lang="pt-BR" dirty="0"/>
          </a:p>
          <a:p>
            <a:pPr algn="just"/>
            <a:r>
              <a:rPr lang="pt-BR" dirty="0" smtClean="0"/>
              <a:t>De 245 municípios que responderam o questionário obtivemos os seguintes dados:</a:t>
            </a: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236 municípios possuem Conselho da Pessoa Idosa Ativo;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164 municípios possuem Fundo do Idoso ativo.</a:t>
            </a:r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603" y="27160"/>
            <a:ext cx="1853253" cy="1853253"/>
          </a:xfrm>
          <a:prstGeom prst="rect">
            <a:avLst/>
          </a:prstGeom>
        </p:spPr>
      </p:pic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2315685459"/>
              </p:ext>
            </p:extLst>
          </p:nvPr>
        </p:nvGraphicFramePr>
        <p:xfrm>
          <a:off x="1835696" y="3565778"/>
          <a:ext cx="6480720" cy="3031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89269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296000" y="2016000"/>
            <a:ext cx="7772400" cy="371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3200" strike="noStrike" dirty="0">
                <a:solidFill>
                  <a:srgbClr val="007826"/>
                </a:solidFill>
                <a:latin typeface="Arial"/>
                <a:ea typeface="HelveticaNeue-Medium"/>
              </a:rPr>
              <a:t> </a:t>
            </a:r>
            <a:endParaRPr/>
          </a:p>
        </p:txBody>
      </p:sp>
      <p:sp>
        <p:nvSpPr>
          <p:cNvPr id="3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428728" y="1428736"/>
            <a:ext cx="707236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28728" y="1201845"/>
            <a:ext cx="7449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Fundo Estadual do Idoso FEI – SC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just"/>
            <a:r>
              <a:rPr lang="pt-BR" dirty="0" smtClean="0"/>
              <a:t>Foram publicados os primeiros editais da história do FEI – SC em dezembro de 2023.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 smtClean="0"/>
              <a:t>Edital 01/2023</a:t>
            </a:r>
            <a:r>
              <a:rPr lang="pt-BR" dirty="0" smtClean="0"/>
              <a:t>, com valor de </a:t>
            </a:r>
            <a:r>
              <a:rPr lang="pt-BR" b="1" dirty="0" smtClean="0"/>
              <a:t>20 milhões para </a:t>
            </a:r>
            <a:r>
              <a:rPr lang="pt-BR" b="1" dirty="0" err="1" smtClean="0"/>
              <a:t>OSCs</a:t>
            </a:r>
            <a:r>
              <a:rPr lang="pt-BR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b="1" dirty="0"/>
              <a:t>Edital </a:t>
            </a:r>
            <a:r>
              <a:rPr lang="pt-BR" b="1" dirty="0" smtClean="0"/>
              <a:t>02/2023</a:t>
            </a:r>
            <a:r>
              <a:rPr lang="pt-BR" dirty="0"/>
              <a:t>, com valor de </a:t>
            </a:r>
            <a:r>
              <a:rPr lang="pt-BR" b="1" dirty="0"/>
              <a:t>20 milhões </a:t>
            </a:r>
            <a:r>
              <a:rPr lang="pt-BR" b="1" dirty="0" smtClean="0"/>
              <a:t>para Órgãos Governamentais;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Proposta com </a:t>
            </a:r>
            <a:r>
              <a:rPr lang="pt-BR" b="1" dirty="0" smtClean="0"/>
              <a:t>valor mínimo de R$ 100 mil </a:t>
            </a:r>
            <a:r>
              <a:rPr lang="pt-BR" dirty="0" smtClean="0"/>
              <a:t>e </a:t>
            </a:r>
            <a:r>
              <a:rPr lang="pt-BR" b="1" dirty="0" smtClean="0"/>
              <a:t>valor máximo de R$ 800 mil;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Foram contempladas </a:t>
            </a:r>
            <a:r>
              <a:rPr lang="pt-BR" b="1" dirty="0" smtClean="0"/>
              <a:t>42 propostas de </a:t>
            </a:r>
            <a:r>
              <a:rPr lang="pt-BR" b="1" dirty="0" err="1" smtClean="0"/>
              <a:t>OSCs</a:t>
            </a:r>
            <a:r>
              <a:rPr lang="pt-BR" b="1" dirty="0" smtClean="0"/>
              <a:t> </a:t>
            </a:r>
            <a:r>
              <a:rPr lang="pt-BR" dirty="0" smtClean="0"/>
              <a:t>e </a:t>
            </a:r>
            <a:r>
              <a:rPr lang="pt-BR" b="1" dirty="0" smtClean="0"/>
              <a:t>48 propostas GOV</a:t>
            </a:r>
            <a:r>
              <a:rPr lang="pt-BR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Acompanhe todas as publicações referentes aos Editais FEI 01 e 02/2023 no link: </a:t>
            </a:r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www.sas.sc.gov.br/index.php/fei</a:t>
            </a:r>
            <a:r>
              <a:rPr lang="pt-BR" dirty="0" smtClean="0"/>
              <a:t> </a:t>
            </a:r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1889313" cy="188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95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34960" y="274680"/>
            <a:ext cx="749772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                                  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</p:txBody>
      </p:sp>
      <p:sp>
        <p:nvSpPr>
          <p:cNvPr id="113" name="CustomShape 2"/>
          <p:cNvSpPr/>
          <p:nvPr/>
        </p:nvSpPr>
        <p:spPr>
          <a:xfrm>
            <a:off x="1434960" y="1406118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trike="noStrike" dirty="0">
                <a:solidFill>
                  <a:srgbClr val="0F6FC6"/>
                </a:solidFill>
                <a:latin typeface="Calibri"/>
                <a:ea typeface="DejaVu Sans"/>
              </a:rPr>
              <a:t>	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1200" b="1" strike="noStrike" dirty="0">
                <a:solidFill>
                  <a:srgbClr val="0F6FC6"/>
                </a:solidFill>
                <a:latin typeface="Calibri"/>
                <a:ea typeface="DejaVu Sans"/>
              </a:rPr>
              <a:t>     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pt-BR" sz="3200" strike="noStrike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3200" strike="noStrike" dirty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969110" y="1844824"/>
            <a:ext cx="64294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DIRETORIA DO CONSELHO ESTADUAL DO IDOSO </a:t>
            </a:r>
          </a:p>
          <a:p>
            <a:pPr algn="ctr"/>
            <a:r>
              <a:rPr lang="pt-BR" dirty="0" smtClean="0"/>
              <a:t>GESTÃO 2023-2025</a:t>
            </a:r>
          </a:p>
          <a:p>
            <a:r>
              <a:rPr lang="pt-BR" dirty="0" smtClean="0"/>
              <a:t> </a:t>
            </a:r>
          </a:p>
          <a:p>
            <a:r>
              <a:rPr lang="pt-BR" b="1" dirty="0" smtClean="0"/>
              <a:t>Presidente:</a:t>
            </a:r>
            <a:r>
              <a:rPr lang="pt-BR" dirty="0" smtClean="0"/>
              <a:t> SABRINA MORES</a:t>
            </a:r>
          </a:p>
          <a:p>
            <a:r>
              <a:rPr lang="pt-BR" dirty="0" smtClean="0"/>
              <a:t>Representação: Secretaria de Estado da Assistência Social, Mulher e Família </a:t>
            </a:r>
            <a:r>
              <a:rPr lang="pt-BR" dirty="0" smtClean="0"/>
              <a:t>– SAS</a:t>
            </a:r>
          </a:p>
          <a:p>
            <a:endParaRPr lang="pt-BR" dirty="0"/>
          </a:p>
          <a:p>
            <a:r>
              <a:rPr lang="pt-BR" dirty="0" smtClean="0"/>
              <a:t> </a:t>
            </a:r>
          </a:p>
          <a:p>
            <a:r>
              <a:rPr lang="pt-BR" b="1" dirty="0" smtClean="0"/>
              <a:t>Vice-Presidente:</a:t>
            </a:r>
            <a:r>
              <a:rPr lang="pt-BR" dirty="0" smtClean="0"/>
              <a:t> FÁBIO MARCELO MATOS</a:t>
            </a:r>
          </a:p>
          <a:p>
            <a:r>
              <a:rPr lang="pt-BR" dirty="0" smtClean="0"/>
              <a:t>Representação: Associação Catarinense das Fundações Educacionais - </a:t>
            </a:r>
            <a:r>
              <a:rPr lang="pt-BR" dirty="0" err="1" smtClean="0"/>
              <a:t>ACAFE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191683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34960" y="274680"/>
            <a:ext cx="749772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                                  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</p:txBody>
      </p:sp>
      <p:sp>
        <p:nvSpPr>
          <p:cNvPr id="113" name="CustomShape 2"/>
          <p:cNvSpPr/>
          <p:nvPr/>
        </p:nvSpPr>
        <p:spPr>
          <a:xfrm>
            <a:off x="1434960" y="1447920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b="1" strike="noStrike" dirty="0">
                <a:solidFill>
                  <a:srgbClr val="0F6FC6"/>
                </a:solidFill>
                <a:latin typeface="Calibri"/>
                <a:ea typeface="DejaVu Sans"/>
              </a:rPr>
              <a:t>	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1200" b="1" strike="noStrike" dirty="0">
                <a:solidFill>
                  <a:srgbClr val="0F6FC6"/>
                </a:solidFill>
                <a:latin typeface="Calibri"/>
                <a:ea typeface="DejaVu Sans"/>
              </a:rPr>
              <a:t>     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pt-BR" sz="3200" strike="noStrike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3200" strike="noStrike" dirty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857356" y="1988840"/>
            <a:ext cx="642942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CONTATOS</a:t>
            </a:r>
          </a:p>
          <a:p>
            <a:pPr algn="ctr"/>
            <a:endParaRPr lang="pt-BR" sz="2800" dirty="0" smtClean="0"/>
          </a:p>
          <a:p>
            <a:pPr algn="ctr"/>
            <a:endParaRPr lang="pt-BR" sz="2800" dirty="0" smtClean="0"/>
          </a:p>
          <a:p>
            <a:pPr algn="ctr"/>
            <a:endParaRPr lang="pt-BR" sz="2800" dirty="0" smtClean="0"/>
          </a:p>
          <a:p>
            <a:pPr algn="ctr"/>
            <a:endParaRPr lang="pt-BR" sz="2800" dirty="0" smtClean="0"/>
          </a:p>
          <a:p>
            <a:pPr algn="ctr"/>
            <a:endParaRPr lang="pt-BR" sz="2800" dirty="0" smtClean="0"/>
          </a:p>
          <a:p>
            <a:pPr algn="ctr"/>
            <a:endParaRPr lang="pt-BR" sz="2800" dirty="0" smtClean="0"/>
          </a:p>
          <a:p>
            <a:pPr algn="ctr"/>
            <a:endParaRPr lang="pt-BR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91680" y="2625065"/>
            <a:ext cx="72866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cs typeface="Segoe UI" pitchFamily="34" charset="0"/>
              </a:rPr>
              <a:t>Claudia </a:t>
            </a:r>
            <a:r>
              <a:rPr lang="pt-BR" b="1" dirty="0">
                <a:cs typeface="Segoe UI" pitchFamily="34" charset="0"/>
              </a:rPr>
              <a:t>Lobo </a:t>
            </a:r>
            <a:r>
              <a:rPr lang="pt-BR" b="1" dirty="0" err="1">
                <a:cs typeface="Segoe UI" pitchFamily="34" charset="0"/>
              </a:rPr>
              <a:t>Philippi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</a:rPr>
              <a:t>  - Secretaria do Conselho</a:t>
            </a:r>
            <a:b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</a:rPr>
            </a:b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</a:rPr>
              <a:t>WhatsApp e telefone </a:t>
            </a:r>
            <a:r>
              <a:rPr lang="pt-BR" dirty="0" smtClean="0">
                <a:cs typeface="Segoe UI" pitchFamily="34" charset="0"/>
              </a:rPr>
              <a:t>(48</a:t>
            </a:r>
            <a:r>
              <a:rPr lang="pt-BR" dirty="0" smtClean="0">
                <a:cs typeface="Segoe UI" pitchFamily="34" charset="0"/>
              </a:rPr>
              <a:t>) 3664 0716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cs typeface="Segoe U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  <a:hlinkClick r:id="rId2"/>
              </a:rPr>
              <a:t>cei@sas.sc.gov.br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</a:rPr>
              <a:t> 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cs typeface="Segoe U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</a:rPr>
              <a:t>Todas as resoluções, atas, materiais de divulgação e informações produzidas pelo CEI, estão disponíveis aqui: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err="1" smtClean="0">
                <a:ln>
                  <a:noFill/>
                </a:ln>
                <a:effectLst/>
                <a:cs typeface="Segoe UI" pitchFamily="34" charset="0"/>
                <a:hlinkClick r:id="rId3"/>
              </a:rPr>
              <a:t>https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  <a:hlinkClick r:id="rId3"/>
              </a:rPr>
              <a:t>://www.sas.sc.gov.br/index.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effectLst/>
                <a:cs typeface="Segoe UI" pitchFamily="34" charset="0"/>
                <a:hlinkClick r:id="rId3"/>
              </a:rPr>
              <a:t>php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cs typeface="Segoe UI" pitchFamily="34" charset="0"/>
                <a:hlinkClick r:id="rId3"/>
              </a:rPr>
              <a:t>/conselhos/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effectLst/>
                <a:cs typeface="Segoe UI" pitchFamily="34" charset="0"/>
                <a:hlinkClick r:id="rId3"/>
              </a:rPr>
              <a:t>cei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2033330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7" name="CustomShape 2"/>
          <p:cNvSpPr/>
          <p:nvPr/>
        </p:nvSpPr>
        <p:spPr>
          <a:xfrm>
            <a:off x="1763688" y="2089025"/>
            <a:ext cx="6552728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 algn="just">
              <a:lnSpc>
                <a:spcPct val="100000"/>
              </a:lnSpc>
              <a:buSzPct val="80000"/>
              <a:buFont typeface="Wingdings" panose="05000000000000000000" pitchFamily="2" charset="2"/>
              <a:buChar char="ü"/>
            </a:pPr>
            <a:r>
              <a:rPr lang="pt-BR" sz="2000" strike="noStrike" dirty="0" smtClean="0">
                <a:solidFill>
                  <a:srgbClr val="000000"/>
                </a:solidFill>
                <a:ea typeface="DejaVu Sans"/>
              </a:rPr>
              <a:t>Lei </a:t>
            </a:r>
            <a:r>
              <a:rPr lang="pt-BR" sz="2000" dirty="0" smtClean="0"/>
              <a:t>Estadual </a:t>
            </a:r>
            <a:r>
              <a:rPr lang="pt-BR" sz="2000" dirty="0" smtClean="0"/>
              <a:t>nº 18.398/2022;</a:t>
            </a:r>
          </a:p>
          <a:p>
            <a:pPr algn="just">
              <a:lnSpc>
                <a:spcPct val="100000"/>
              </a:lnSpc>
              <a:buSzPct val="80000"/>
            </a:pPr>
            <a:endParaRPr lang="pt-BR" sz="2000" dirty="0" smtClean="0"/>
          </a:p>
          <a:p>
            <a:pPr marL="342900" indent="-342900" algn="just">
              <a:buSzPct val="80000"/>
              <a:buFont typeface="Wingdings" panose="05000000000000000000" pitchFamily="2" charset="2"/>
              <a:buChar char="ü"/>
            </a:pPr>
            <a:r>
              <a:rPr lang="pt-BR" sz="2000" dirty="0"/>
              <a:t>Regimento Interno do </a:t>
            </a:r>
            <a:r>
              <a:rPr lang="pt-BR" sz="2000" dirty="0" smtClean="0"/>
              <a:t>CEI-SC, </a:t>
            </a:r>
            <a:r>
              <a:rPr lang="pt-BR" sz="2000" dirty="0"/>
              <a:t>Decreto </a:t>
            </a:r>
            <a:r>
              <a:rPr lang="pt-BR" sz="2000" dirty="0" smtClean="0"/>
              <a:t>Estadual </a:t>
            </a:r>
            <a:r>
              <a:rPr lang="pt-BR" sz="2000" dirty="0"/>
              <a:t>nº 20 de 10 de fevereiro de 2023.</a:t>
            </a:r>
          </a:p>
          <a:p>
            <a:pPr marL="342900" indent="-342900" algn="just">
              <a:lnSpc>
                <a:spcPct val="100000"/>
              </a:lnSpc>
              <a:buSzPct val="80000"/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 algn="just">
              <a:lnSpc>
                <a:spcPct val="100000"/>
              </a:lnSpc>
              <a:buSzPct val="80000"/>
            </a:pPr>
            <a:endParaRPr sz="2000" dirty="0"/>
          </a:p>
          <a:p>
            <a:pPr algn="just"/>
            <a:r>
              <a:rPr lang="pt-BR" sz="2000" dirty="0" smtClean="0"/>
              <a:t>Órgão colegiado, de caráter permanente, consultivo, deliberativo e fiscalizador, de composição paritária entre governo e sociedade civil, vinculado à Secretaria de Estado da Assistência Social, Mulher e Família.</a:t>
            </a:r>
            <a:endParaRPr sz="2000" dirty="0"/>
          </a:p>
          <a:p>
            <a:pPr algn="just">
              <a:lnSpc>
                <a:spcPct val="100000"/>
              </a:lnSpc>
            </a:pPr>
            <a:r>
              <a:rPr lang="pt-BR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1916832" cy="191683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707904" y="1370823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Normas Regulamentadoras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7" name="CustomShape 2"/>
          <p:cNvSpPr/>
          <p:nvPr/>
        </p:nvSpPr>
        <p:spPr>
          <a:xfrm>
            <a:off x="3491880" y="836712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SzPct val="80000"/>
            </a:pPr>
            <a:endParaRPr lang="pt-BR" strike="noStrike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100000"/>
              </a:lnSpc>
              <a:buSzPct val="80000"/>
            </a:pPr>
            <a:endParaRPr lang="pt-BR" strike="noStrike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100000"/>
              </a:lnSpc>
              <a:buSzPct val="80000"/>
            </a:pPr>
            <a:r>
              <a:rPr lang="pt-BR" strike="noStrike" dirty="0" smtClean="0">
                <a:solidFill>
                  <a:srgbClr val="000000"/>
                </a:solidFill>
                <a:ea typeface="DejaVu Sans"/>
              </a:rPr>
              <a:t>Principais </a:t>
            </a:r>
            <a:r>
              <a:rPr lang="pt-BR" strike="noStrike" dirty="0" smtClean="0">
                <a:solidFill>
                  <a:srgbClr val="000000"/>
                </a:solidFill>
                <a:ea typeface="DejaVu Sans"/>
              </a:rPr>
              <a:t>competências</a:t>
            </a:r>
            <a:r>
              <a:rPr lang="pt-BR" dirty="0" smtClean="0">
                <a:solidFill>
                  <a:srgbClr val="000000"/>
                </a:solidFill>
                <a:ea typeface="DejaVu Sans"/>
              </a:rPr>
              <a:t> do CEI</a:t>
            </a:r>
          </a:p>
          <a:p>
            <a:pPr algn="just">
              <a:lnSpc>
                <a:spcPct val="100000"/>
              </a:lnSpc>
              <a:buSzPct val="80000"/>
            </a:pPr>
            <a:endParaRPr lang="pt-BR" sz="2800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100000"/>
              </a:lnSpc>
              <a:buSzPct val="80000"/>
            </a:pPr>
            <a:endParaRPr lang="pt-BR" sz="2800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100000"/>
              </a:lnSpc>
              <a:buSzPct val="80000"/>
            </a:pPr>
            <a:endParaRPr lang="pt-BR" sz="2800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100000"/>
              </a:lnSpc>
              <a:buSzPct val="80000"/>
            </a:pPr>
            <a:endParaRPr lang="pt-BR" sz="2800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buSzPct val="80000"/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434960" y="1901520"/>
            <a:ext cx="6858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I </a:t>
            </a:r>
            <a:r>
              <a:rPr lang="pt-BR" dirty="0" smtClean="0"/>
              <a:t>– supervisionar, acompanhar, fiscalizar e avaliar a Política</a:t>
            </a:r>
          </a:p>
          <a:p>
            <a:pPr algn="just"/>
            <a:r>
              <a:rPr lang="pt-BR" dirty="0" smtClean="0"/>
              <a:t>Estadual do Idoso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II – </a:t>
            </a:r>
            <a:r>
              <a:rPr lang="pt-BR" b="1" dirty="0" smtClean="0"/>
              <a:t>propor</a:t>
            </a:r>
            <a:r>
              <a:rPr lang="pt-BR" dirty="0" smtClean="0"/>
              <a:t> aos órgãos e poderes competentes </a:t>
            </a:r>
            <a:r>
              <a:rPr lang="pt-BR" b="1" dirty="0" smtClean="0"/>
              <a:t>alterações na</a:t>
            </a:r>
          </a:p>
          <a:p>
            <a:pPr algn="just"/>
            <a:r>
              <a:rPr lang="pt-BR" b="1" dirty="0" smtClean="0"/>
              <a:t>Política Estadual do Idoso</a:t>
            </a:r>
            <a:r>
              <a:rPr lang="pt-BR" dirty="0" smtClean="0"/>
              <a:t> e no Plano Estadual de Ação Integrada de Defesa e Proteção da Pessoa Idosa, com base em estudos e pesquisas que levam em consideração a sua </a:t>
            </a:r>
            <a:r>
              <a:rPr lang="pt-BR" dirty="0" err="1" smtClean="0"/>
              <a:t>interrelação</a:t>
            </a:r>
            <a:r>
              <a:rPr lang="pt-BR" dirty="0" smtClean="0"/>
              <a:t> com o sistema social vigente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III – </a:t>
            </a:r>
            <a:r>
              <a:rPr lang="pt-BR" b="1" dirty="0" smtClean="0"/>
              <a:t>articular-se com o Conselho Nacional dos Direitos </a:t>
            </a:r>
            <a:r>
              <a:rPr lang="pt-BR" b="1" dirty="0" smtClean="0"/>
              <a:t>da Pessoa Idosa  (CNDPI</a:t>
            </a:r>
            <a:r>
              <a:rPr lang="pt-BR" b="1" dirty="0" smtClean="0"/>
              <a:t>)</a:t>
            </a:r>
            <a:r>
              <a:rPr lang="pt-BR" dirty="0" smtClean="0"/>
              <a:t>, com o </a:t>
            </a:r>
            <a:r>
              <a:rPr lang="pt-BR" b="1" dirty="0" smtClean="0"/>
              <a:t>Conselho Estadual de Assistência Social (CEAS)</a:t>
            </a:r>
            <a:r>
              <a:rPr lang="pt-BR" dirty="0" smtClean="0"/>
              <a:t>,</a:t>
            </a:r>
            <a:r>
              <a:rPr lang="pt-BR" b="1" dirty="0" smtClean="0"/>
              <a:t> </a:t>
            </a:r>
            <a:r>
              <a:rPr lang="pt-BR" dirty="0" smtClean="0"/>
              <a:t>com outros conselhos de direitos cujas ações estejam relacionadas à política de atendimento à pessoa idosa e </a:t>
            </a:r>
            <a:r>
              <a:rPr lang="pt-BR" dirty="0" smtClean="0"/>
              <a:t>com organizações </a:t>
            </a:r>
            <a:r>
              <a:rPr lang="pt-BR" dirty="0" smtClean="0"/>
              <a:t>governamentais e não governamentais, buscando parcerias para a implementação da Política Estadual do Idoso;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191683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7" name="CustomShape 2"/>
          <p:cNvSpPr/>
          <p:nvPr/>
        </p:nvSpPr>
        <p:spPr>
          <a:xfrm>
            <a:off x="1434960" y="1447920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SzPct val="80000"/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444977" y="1700808"/>
            <a:ext cx="6858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IV – </a:t>
            </a:r>
            <a:r>
              <a:rPr lang="pt-BR" b="1" dirty="0" smtClean="0"/>
              <a:t>incentivar a criação </a:t>
            </a:r>
            <a:r>
              <a:rPr lang="pt-BR" dirty="0" smtClean="0"/>
              <a:t>e apoiar o funcionamento de </a:t>
            </a:r>
            <a:r>
              <a:rPr lang="pt-BR" b="1" dirty="0" smtClean="0"/>
              <a:t>conselhos municipais </a:t>
            </a:r>
            <a:r>
              <a:rPr lang="pt-BR" b="1" dirty="0" smtClean="0"/>
              <a:t>do idoso</a:t>
            </a:r>
            <a:r>
              <a:rPr lang="pt-BR" b="1" dirty="0" smtClean="0"/>
              <a:t>;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dirty="0" smtClean="0"/>
              <a:t>V – organizar e manter atualizado banco de dados </a:t>
            </a:r>
            <a:r>
              <a:rPr lang="pt-BR" dirty="0" smtClean="0"/>
              <a:t>com informações </a:t>
            </a:r>
            <a:r>
              <a:rPr lang="pt-BR" dirty="0" smtClean="0"/>
              <a:t>sobre entidades, programas, projetos e ações governamentais e </a:t>
            </a:r>
            <a:r>
              <a:rPr lang="pt-BR" dirty="0" smtClean="0"/>
              <a:t>não governamentais </a:t>
            </a:r>
            <a:r>
              <a:rPr lang="pt-BR" dirty="0" smtClean="0"/>
              <a:t>no âmbito estadual da rede de proteção e defesa da pessoa idosa;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VI – </a:t>
            </a:r>
            <a:r>
              <a:rPr lang="pt-BR" b="1" dirty="0" smtClean="0"/>
              <a:t>inscrever </a:t>
            </a:r>
            <a:r>
              <a:rPr lang="pt-BR" b="1" dirty="0" smtClean="0"/>
              <a:t>e fiscalizar</a:t>
            </a:r>
            <a:r>
              <a:rPr lang="pt-BR" dirty="0" smtClean="0"/>
              <a:t>, de acordo com o disposto </a:t>
            </a:r>
            <a:r>
              <a:rPr lang="pt-BR" dirty="0" smtClean="0"/>
              <a:t>no parágrafo </a:t>
            </a:r>
            <a:r>
              <a:rPr lang="pt-BR" dirty="0" smtClean="0"/>
              <a:t>único do art. 48 da Lei federal nº 10.741, de 2003, os </a:t>
            </a:r>
            <a:r>
              <a:rPr lang="pt-BR" b="1" dirty="0" smtClean="0"/>
              <a:t>programas de assistência</a:t>
            </a:r>
            <a:r>
              <a:rPr lang="pt-BR" dirty="0" smtClean="0"/>
              <a:t> à pessoa idosa das entidades </a:t>
            </a:r>
            <a:r>
              <a:rPr lang="pt-BR" b="1" dirty="0" smtClean="0"/>
              <a:t>governamentais e não governamentais dos Municípios </a:t>
            </a:r>
            <a:r>
              <a:rPr lang="pt-BR" b="1" dirty="0" smtClean="0"/>
              <a:t>que não </a:t>
            </a:r>
            <a:r>
              <a:rPr lang="pt-BR" b="1" dirty="0" smtClean="0"/>
              <a:t>tenham criado um conselho municipal do idoso</a:t>
            </a:r>
            <a:r>
              <a:rPr lang="pt-BR" b="1" dirty="0" smtClean="0"/>
              <a:t>;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dirty="0" smtClean="0"/>
              <a:t>VII – estabelecer e manter parcerias.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191683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1434960" y="127308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</a:t>
            </a:r>
            <a:endParaRPr lang="pt-BR" sz="1600" b="1" strike="noStrike" dirty="0" smtClean="0">
              <a:solidFill>
                <a:srgbClr val="0070C0"/>
              </a:solidFill>
              <a:latin typeface="Calibri"/>
              <a:ea typeface="DejaVu Sans"/>
            </a:endParaRPr>
          </a:p>
          <a:p>
            <a:pPr algn="ctr"/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60" name="CustomShape 2"/>
          <p:cNvSpPr/>
          <p:nvPr/>
        </p:nvSpPr>
        <p:spPr>
          <a:xfrm>
            <a:off x="1434960" y="1447920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" name="Retângulo 4"/>
          <p:cNvSpPr/>
          <p:nvPr/>
        </p:nvSpPr>
        <p:spPr>
          <a:xfrm>
            <a:off x="1569979" y="1769855"/>
            <a:ext cx="737872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O CEI-SC é composto de </a:t>
            </a:r>
            <a:r>
              <a:rPr lang="pt-BR" b="1" dirty="0" smtClean="0"/>
              <a:t>26</a:t>
            </a:r>
            <a:r>
              <a:rPr lang="pt-BR" dirty="0" smtClean="0"/>
              <a:t> (vinte e seis) </a:t>
            </a:r>
            <a:r>
              <a:rPr lang="pt-BR" b="1" dirty="0" smtClean="0"/>
              <a:t>membros titulares </a:t>
            </a:r>
            <a:r>
              <a:rPr lang="pt-BR" dirty="0" smtClean="0"/>
              <a:t>e igual número de suplentes.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1541537" y="2420888"/>
            <a:ext cx="7272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 smtClean="0">
                <a:latin typeface="+mj-lt"/>
              </a:rPr>
              <a:t>REPRESENTANTES GOVERNAMENTAIS</a:t>
            </a:r>
            <a:r>
              <a:rPr lang="pt-BR" sz="1600" dirty="0" smtClean="0">
                <a:latin typeface="+mj-lt"/>
              </a:rPr>
              <a:t>:</a:t>
            </a:r>
          </a:p>
          <a:p>
            <a:pPr algn="just"/>
            <a:endParaRPr lang="pt-BR" sz="16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de Estado da Assistência Social, Mulher e Família (SAS); </a:t>
            </a:r>
            <a:endParaRPr lang="pt-BR" sz="16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</a:t>
            </a:r>
            <a:r>
              <a:rPr lang="pt-BR" sz="1600" dirty="0" smtClean="0">
                <a:latin typeface="+mj-lt"/>
              </a:rPr>
              <a:t>de Estado da Saúde (SES); </a:t>
            </a:r>
            <a:endParaRPr lang="pt-BR" sz="16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</a:t>
            </a:r>
            <a:r>
              <a:rPr lang="pt-BR" sz="1600" dirty="0" smtClean="0">
                <a:latin typeface="+mj-lt"/>
              </a:rPr>
              <a:t>de Estado da Educação (SED); </a:t>
            </a:r>
            <a:endParaRPr lang="pt-BR" sz="16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</a:t>
            </a:r>
            <a:r>
              <a:rPr lang="pt-BR" sz="1600" dirty="0" smtClean="0">
                <a:latin typeface="+mj-lt"/>
              </a:rPr>
              <a:t>de Estado da Administração (SEA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Fundação </a:t>
            </a:r>
            <a:r>
              <a:rPr lang="pt-BR" sz="1600" dirty="0" smtClean="0">
                <a:latin typeface="+mj-lt"/>
              </a:rPr>
              <a:t>Catarinense de Esportes (FESPORTE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</a:t>
            </a:r>
            <a:r>
              <a:rPr lang="pt-BR" sz="1600" dirty="0" smtClean="0">
                <a:latin typeface="+mj-lt"/>
              </a:rPr>
              <a:t>de Estado da Fazenda (SEF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Instituto </a:t>
            </a:r>
            <a:r>
              <a:rPr lang="pt-BR" sz="1600" dirty="0" smtClean="0">
                <a:latin typeface="+mj-lt"/>
              </a:rPr>
              <a:t>de Previdência do Estado de Santa Catarina (IPREV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</a:t>
            </a:r>
            <a:r>
              <a:rPr lang="pt-BR" sz="1600" dirty="0" smtClean="0">
                <a:latin typeface="+mj-lt"/>
              </a:rPr>
              <a:t>de Estado da Segurança Pública (SSP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Universidade </a:t>
            </a:r>
            <a:r>
              <a:rPr lang="pt-BR" sz="1600" dirty="0" smtClean="0">
                <a:latin typeface="+mj-lt"/>
              </a:rPr>
              <a:t>do Estado de Santa Catarina (UDESC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   </a:t>
            </a:r>
            <a:r>
              <a:rPr lang="pt-BR" sz="1600" dirty="0" smtClean="0">
                <a:latin typeface="+mj-lt"/>
              </a:rPr>
              <a:t>de    Estado    da    Agricultura,    da    Pesca    e    do Desenvolvimento Rural (SAR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Casa </a:t>
            </a:r>
            <a:r>
              <a:rPr lang="pt-BR" sz="1600" dirty="0" smtClean="0">
                <a:latin typeface="+mj-lt"/>
              </a:rPr>
              <a:t>Civil (CC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</a:t>
            </a:r>
            <a:r>
              <a:rPr lang="pt-BR" sz="1600" dirty="0" smtClean="0">
                <a:latin typeface="+mj-lt"/>
              </a:rPr>
              <a:t>de Estado da Infraestrutura e Mobilidade (SIE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Secretaria </a:t>
            </a:r>
            <a:r>
              <a:rPr lang="pt-BR" sz="1600" dirty="0" smtClean="0">
                <a:latin typeface="+mj-lt"/>
              </a:rPr>
              <a:t>de Estado da Indústria, do Comércio e do Serviço (SICOS).</a:t>
            </a:r>
            <a:endParaRPr lang="pt-BR" sz="1600" dirty="0">
              <a:latin typeface="+mj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1817305" cy="1817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60" name="CustomShape 2"/>
          <p:cNvSpPr/>
          <p:nvPr/>
        </p:nvSpPr>
        <p:spPr>
          <a:xfrm>
            <a:off x="1434960" y="1447920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" name="Retângulo 4"/>
          <p:cNvSpPr/>
          <p:nvPr/>
        </p:nvSpPr>
        <p:spPr>
          <a:xfrm>
            <a:off x="1428728" y="1857364"/>
            <a:ext cx="6500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1547664" y="1831383"/>
            <a:ext cx="71042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latin typeface="+mj-lt"/>
              </a:rPr>
              <a:t>REPRESENTANTES SOCIEDADE CIVIL</a:t>
            </a:r>
          </a:p>
          <a:p>
            <a:pPr algn="just"/>
            <a:endParaRPr lang="pt-BR" sz="16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Federação das  Associações    de    Aposentados    e    Pensionistas de Santa Catarina (FEAPESC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Sociedade </a:t>
            </a:r>
            <a:r>
              <a:rPr lang="pt-BR" sz="1600" dirty="0" smtClean="0">
                <a:latin typeface="+mj-lt"/>
              </a:rPr>
              <a:t>Brasileira de Geriatria e Gerontologia (SBGG/SC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Ordem </a:t>
            </a:r>
            <a:r>
              <a:rPr lang="pt-BR" sz="1600" dirty="0" smtClean="0">
                <a:latin typeface="+mj-lt"/>
              </a:rPr>
              <a:t>dos Advogados do Brasil (OAB/SC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Serviço </a:t>
            </a:r>
            <a:r>
              <a:rPr lang="pt-BR" sz="1600" dirty="0" smtClean="0">
                <a:latin typeface="+mj-lt"/>
              </a:rPr>
              <a:t>Social do Comércio (SESC/SC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Associação </a:t>
            </a:r>
            <a:r>
              <a:rPr lang="pt-BR" sz="1600" dirty="0" smtClean="0">
                <a:latin typeface="+mj-lt"/>
              </a:rPr>
              <a:t>Nacional de Gerontologia   de   Santa   Catarina  (ANG 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Pastoral </a:t>
            </a:r>
            <a:r>
              <a:rPr lang="pt-BR" sz="1600" dirty="0" smtClean="0">
                <a:latin typeface="+mj-lt"/>
              </a:rPr>
              <a:t>da Pessoa Idosa (PPI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Conselho </a:t>
            </a:r>
            <a:r>
              <a:rPr lang="pt-BR" sz="1600" dirty="0" smtClean="0">
                <a:latin typeface="+mj-lt"/>
              </a:rPr>
              <a:t>Regional    de    Contabilidade    de    Santa    Catarina    (CRC/SC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Lions </a:t>
            </a:r>
            <a:r>
              <a:rPr lang="pt-BR" sz="1600" dirty="0" smtClean="0">
                <a:latin typeface="+mj-lt"/>
              </a:rPr>
              <a:t>Distrito LD </a:t>
            </a:r>
            <a:r>
              <a:rPr lang="pt-BR" sz="1600" dirty="0" smtClean="0">
                <a:latin typeface="+mj-lt"/>
              </a:rPr>
              <a:t>9;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Conselho </a:t>
            </a:r>
            <a:r>
              <a:rPr lang="pt-BR" sz="1600" dirty="0" smtClean="0">
                <a:latin typeface="+mj-lt"/>
              </a:rPr>
              <a:t>Regional   de    Enfermagem    de    Santa    Catarina   (COREN/SC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Conselho </a:t>
            </a:r>
            <a:r>
              <a:rPr lang="pt-BR" sz="1600" dirty="0" smtClean="0">
                <a:latin typeface="+mj-lt"/>
              </a:rPr>
              <a:t>Regional de Psicologia de Santa Catarina (CRP 12</a:t>
            </a:r>
            <a:r>
              <a:rPr lang="pt-BR" sz="1600" dirty="0" smtClean="0">
                <a:latin typeface="+mj-lt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+mj-lt"/>
              </a:rPr>
              <a:t> </a:t>
            </a:r>
            <a:r>
              <a:rPr lang="pt-BR" sz="1600" dirty="0" smtClean="0">
                <a:latin typeface="+mj-lt"/>
              </a:rPr>
              <a:t>Associação Catarinense das Fundações Educacionais (ACAFE).</a:t>
            </a:r>
            <a:endParaRPr lang="pt-BR" sz="1600" dirty="0">
              <a:latin typeface="+mj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1889313" cy="1889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60" name="CustomShape 2"/>
          <p:cNvSpPr/>
          <p:nvPr/>
        </p:nvSpPr>
        <p:spPr>
          <a:xfrm>
            <a:off x="1434960" y="1447920"/>
            <a:ext cx="7497720" cy="47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" name="Retângulo 4"/>
          <p:cNvSpPr/>
          <p:nvPr/>
        </p:nvSpPr>
        <p:spPr>
          <a:xfrm>
            <a:off x="1428728" y="1857364"/>
            <a:ext cx="6500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1547664" y="1856331"/>
            <a:ext cx="691276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As </a:t>
            </a:r>
            <a:r>
              <a:rPr lang="pt-BR" b="1" dirty="0" smtClean="0"/>
              <a:t>Plenárias </a:t>
            </a:r>
            <a:r>
              <a:rPr lang="pt-BR" b="1" dirty="0" smtClean="0"/>
              <a:t>Ordinárias </a:t>
            </a:r>
            <a:r>
              <a:rPr lang="pt-BR" dirty="0" smtClean="0"/>
              <a:t>(geralmente </a:t>
            </a:r>
            <a:r>
              <a:rPr lang="pt-BR" dirty="0" smtClean="0"/>
              <a:t>na </a:t>
            </a:r>
            <a:r>
              <a:rPr lang="pt-BR" b="1" dirty="0" smtClean="0"/>
              <a:t>última terça-feira </a:t>
            </a:r>
            <a:r>
              <a:rPr lang="pt-BR" dirty="0" smtClean="0"/>
              <a:t>do mês, das 14h30 às 16h30)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dirty="0" smtClean="0"/>
              <a:t>NOVEMBRO - 26/11/2024</a:t>
            </a:r>
          </a:p>
          <a:p>
            <a:pPr algn="just"/>
            <a:r>
              <a:rPr lang="pt-BR" dirty="0" smtClean="0"/>
              <a:t>FEVEREIRO - 25/02/2025</a:t>
            </a:r>
            <a:endParaRPr lang="pt-BR" dirty="0" smtClean="0"/>
          </a:p>
          <a:p>
            <a:pPr algn="just"/>
            <a:r>
              <a:rPr lang="pt-BR" dirty="0" smtClean="0"/>
              <a:t>MARÇO </a:t>
            </a:r>
            <a:r>
              <a:rPr lang="pt-BR" dirty="0" smtClean="0"/>
              <a:t>- </a:t>
            </a:r>
            <a:r>
              <a:rPr lang="pt-BR" dirty="0" smtClean="0"/>
              <a:t>25/03/2025</a:t>
            </a:r>
            <a:endParaRPr lang="pt-BR" dirty="0" smtClean="0"/>
          </a:p>
          <a:p>
            <a:pPr algn="just"/>
            <a:r>
              <a:rPr lang="pt-BR" dirty="0" smtClean="0"/>
              <a:t>ABRIL </a:t>
            </a:r>
            <a:r>
              <a:rPr lang="pt-BR" dirty="0" smtClean="0"/>
              <a:t>- </a:t>
            </a:r>
            <a:r>
              <a:rPr lang="pt-BR" dirty="0" smtClean="0"/>
              <a:t>29/04/2025</a:t>
            </a:r>
            <a:endParaRPr lang="pt-BR" dirty="0" smtClean="0"/>
          </a:p>
          <a:p>
            <a:pPr algn="just"/>
            <a:r>
              <a:rPr lang="pt-BR" dirty="0" smtClean="0"/>
              <a:t>MAIO </a:t>
            </a:r>
            <a:r>
              <a:rPr lang="pt-BR" dirty="0" smtClean="0"/>
              <a:t>- </a:t>
            </a:r>
            <a:r>
              <a:rPr lang="pt-BR" dirty="0" smtClean="0"/>
              <a:t>27/05/2025</a:t>
            </a:r>
            <a:endParaRPr lang="pt-BR" dirty="0" smtClean="0"/>
          </a:p>
          <a:p>
            <a:pPr algn="just"/>
            <a:r>
              <a:rPr lang="pt-BR" dirty="0" smtClean="0"/>
              <a:t>JUNHO </a:t>
            </a:r>
            <a:r>
              <a:rPr lang="pt-BR" dirty="0" smtClean="0"/>
              <a:t>- </a:t>
            </a:r>
            <a:r>
              <a:rPr lang="pt-BR" dirty="0" smtClean="0"/>
              <a:t>24/06/2025</a:t>
            </a:r>
            <a:endParaRPr lang="pt-BR" dirty="0" smtClean="0"/>
          </a:p>
          <a:p>
            <a:pPr algn="just"/>
            <a:r>
              <a:rPr lang="pt-BR" dirty="0" smtClean="0"/>
              <a:t>JULHO </a:t>
            </a:r>
            <a:r>
              <a:rPr lang="pt-BR" dirty="0" smtClean="0"/>
              <a:t>- </a:t>
            </a:r>
            <a:r>
              <a:rPr lang="pt-BR" dirty="0" smtClean="0"/>
              <a:t>29/07/2025</a:t>
            </a:r>
            <a:endParaRPr lang="pt-BR" dirty="0" smtClean="0"/>
          </a:p>
          <a:p>
            <a:r>
              <a:rPr lang="pt-BR" dirty="0" smtClean="0"/>
              <a:t>AGOSTO </a:t>
            </a:r>
            <a:r>
              <a:rPr lang="pt-BR" dirty="0" smtClean="0"/>
              <a:t>- </a:t>
            </a:r>
            <a:r>
              <a:rPr lang="pt-BR" dirty="0" smtClean="0"/>
              <a:t>26/08/2025 </a:t>
            </a:r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As plenárias </a:t>
            </a:r>
            <a:r>
              <a:rPr lang="pt-BR" b="1" dirty="0" smtClean="0"/>
              <a:t>são transmitidas ao vivo </a:t>
            </a:r>
            <a:r>
              <a:rPr lang="pt-BR" dirty="0" smtClean="0"/>
              <a:t>e qualquer interessado tem acesso pelo </a:t>
            </a:r>
            <a:r>
              <a:rPr lang="pt-BR" b="1" dirty="0" smtClean="0"/>
              <a:t>canal </a:t>
            </a:r>
            <a:r>
              <a:rPr lang="pt-BR" b="1" dirty="0" smtClean="0"/>
              <a:t>do CEI no </a:t>
            </a:r>
            <a:r>
              <a:rPr lang="pt-BR" b="1" dirty="0" err="1" smtClean="0"/>
              <a:t>Youtube</a:t>
            </a:r>
            <a:r>
              <a:rPr lang="pt-BR" dirty="0" smtClean="0"/>
              <a:t>: </a:t>
            </a:r>
          </a:p>
          <a:p>
            <a:pPr algn="ctr"/>
            <a:r>
              <a:rPr lang="pt-BR" dirty="0" err="1" smtClean="0">
                <a:hlinkClick r:id="rId3"/>
              </a:rPr>
              <a:t>https</a:t>
            </a:r>
            <a:r>
              <a:rPr lang="pt-BR" dirty="0" smtClean="0">
                <a:hlinkClick r:id="rId3"/>
              </a:rPr>
              <a:t>://www.youtube.com/@</a:t>
            </a:r>
            <a:r>
              <a:rPr lang="pt-BR" dirty="0" err="1" smtClean="0">
                <a:hlinkClick r:id="rId3"/>
              </a:rPr>
              <a:t>ConselhoEstadualdoIdosoSC</a:t>
            </a:r>
            <a:r>
              <a:rPr lang="pt-BR" sz="2000" dirty="0" smtClean="0"/>
              <a:t> </a:t>
            </a:r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1" y="0"/>
            <a:ext cx="1889313" cy="1889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296000" y="2016000"/>
            <a:ext cx="7772400" cy="371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3200" strike="noStrike" dirty="0">
                <a:solidFill>
                  <a:srgbClr val="007826"/>
                </a:solidFill>
                <a:latin typeface="Arial"/>
                <a:ea typeface="HelveticaNeue-Medium"/>
              </a:rPr>
              <a:t> </a:t>
            </a:r>
            <a:endParaRPr/>
          </a:p>
        </p:txBody>
      </p:sp>
      <p:sp>
        <p:nvSpPr>
          <p:cNvPr id="3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</a:t>
            </a:r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428728" y="1428736"/>
            <a:ext cx="707236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28728" y="1573912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COMISSÕES PERMANENTES</a:t>
            </a:r>
            <a:endParaRPr lang="pt-BR" dirty="0" smtClean="0"/>
          </a:p>
          <a:p>
            <a:pPr algn="ctr"/>
            <a:endParaRPr lang="pt-BR" dirty="0" smtClean="0"/>
          </a:p>
          <a:p>
            <a:r>
              <a:rPr lang="pt-BR" dirty="0" smtClean="0"/>
              <a:t>I - Comissão de Acompanhamento do Fundo Estadual do Idoso, Orçamento e Financiamento (</a:t>
            </a:r>
            <a:r>
              <a:rPr lang="pt-BR" dirty="0" err="1" smtClean="0"/>
              <a:t>FEI-SC</a:t>
            </a:r>
            <a:r>
              <a:rPr lang="pt-BR" dirty="0" smtClean="0"/>
              <a:t>);</a:t>
            </a:r>
          </a:p>
          <a:p>
            <a:endParaRPr lang="pt-BR" dirty="0" smtClean="0"/>
          </a:p>
          <a:p>
            <a:r>
              <a:rPr lang="pt-BR" dirty="0" smtClean="0"/>
              <a:t>II - Comissão de Capacitação de Conselheiros Estaduais e Municipais e de Articulação, Criação e Apoio aos Conselhos Municipais do Idoso;</a:t>
            </a:r>
          </a:p>
          <a:p>
            <a:endParaRPr lang="pt-BR" dirty="0" smtClean="0"/>
          </a:p>
          <a:p>
            <a:r>
              <a:rPr lang="pt-BR" dirty="0" smtClean="0"/>
              <a:t>III - Comissão de Normas, Regulamentação e Inscrição de Programas;</a:t>
            </a:r>
          </a:p>
          <a:p>
            <a:endParaRPr lang="pt-BR" dirty="0" smtClean="0"/>
          </a:p>
          <a:p>
            <a:r>
              <a:rPr lang="pt-BR" dirty="0" smtClean="0"/>
              <a:t>IV - Comissão de Gestão de Políticas Públicas da Pessoa Idosa;</a:t>
            </a:r>
          </a:p>
          <a:p>
            <a:endParaRPr lang="pt-BR" dirty="0" smtClean="0"/>
          </a:p>
          <a:p>
            <a:r>
              <a:rPr lang="pt-BR" dirty="0" smtClean="0"/>
              <a:t>V - Comissão de Enfrentamento à Violência Contra a Pessoa Idosa;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0" y="-1"/>
            <a:ext cx="1961321" cy="1961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296000" y="2016000"/>
            <a:ext cx="7772400" cy="371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3200" strike="noStrike" dirty="0">
                <a:solidFill>
                  <a:srgbClr val="007826"/>
                </a:solidFill>
                <a:latin typeface="Arial"/>
                <a:ea typeface="HelveticaNeue-Medium"/>
              </a:rPr>
              <a:t> </a:t>
            </a:r>
            <a:endParaRPr/>
          </a:p>
        </p:txBody>
      </p:sp>
      <p:sp>
        <p:nvSpPr>
          <p:cNvPr id="3" name="CustomShape 1"/>
          <p:cNvSpPr/>
          <p:nvPr/>
        </p:nvSpPr>
        <p:spPr>
          <a:xfrm>
            <a:off x="1434960" y="274680"/>
            <a:ext cx="7497720" cy="135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1600" b="1" strike="noStrike" dirty="0">
                <a:solidFill>
                  <a:srgbClr val="0070C0"/>
                </a:solidFill>
                <a:latin typeface="Calibri"/>
                <a:ea typeface="DejaVu Sans"/>
              </a:rPr>
              <a:t>                   </a:t>
            </a:r>
            <a:r>
              <a:rPr lang="pt-BR" sz="1600" b="1" strike="noStrike" dirty="0" smtClean="0">
                <a:solidFill>
                  <a:srgbClr val="0070C0"/>
                </a:solidFill>
                <a:latin typeface="Calibri"/>
                <a:ea typeface="DejaVu Sans"/>
              </a:rPr>
              <a:t>                      </a:t>
            </a:r>
            <a:endParaRPr lang="pt-BR" sz="1600" b="1" strike="noStrike" dirty="0" smtClean="0">
              <a:solidFill>
                <a:srgbClr val="0070C0"/>
              </a:solidFill>
              <a:latin typeface="Calibri"/>
              <a:ea typeface="DejaVu Sans"/>
            </a:endParaRPr>
          </a:p>
          <a:p>
            <a:pPr algn="ctr"/>
            <a:r>
              <a:rPr lang="pt-BR" sz="2000" b="1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CONSELHO </a:t>
            </a:r>
            <a:r>
              <a:rPr lang="pt-BR" sz="2000" b="1" strike="noStrike" dirty="0">
                <a:solidFill>
                  <a:srgbClr val="000000"/>
                </a:solidFill>
                <a:latin typeface="Calibri"/>
                <a:ea typeface="DejaVu Sans"/>
              </a:rPr>
              <a:t>ESTADUAL DO IDOSO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" name="Retângulo 4"/>
          <p:cNvSpPr/>
          <p:nvPr/>
        </p:nvSpPr>
        <p:spPr>
          <a:xfrm>
            <a:off x="1428728" y="1428736"/>
            <a:ext cx="707236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28728" y="2258329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COMISSÕES TEMPORÁRIAS</a:t>
            </a:r>
            <a:endParaRPr lang="pt-BR" dirty="0" smtClean="0"/>
          </a:p>
          <a:p>
            <a:pPr algn="ctr"/>
            <a:endParaRPr lang="pt-BR" dirty="0" smtClean="0"/>
          </a:p>
          <a:p>
            <a:r>
              <a:rPr lang="pt-BR" dirty="0" smtClean="0"/>
              <a:t>I - </a:t>
            </a:r>
            <a:r>
              <a:rPr lang="pt-PT" dirty="0"/>
              <a:t>Comissão </a:t>
            </a:r>
            <a:r>
              <a:rPr lang="pt-PT" dirty="0" smtClean="0"/>
              <a:t>Temporária</a:t>
            </a:r>
            <a:r>
              <a:rPr lang="pt-BR" dirty="0"/>
              <a:t> para Elaboração do Diagnóstico </a:t>
            </a:r>
            <a:r>
              <a:rPr lang="pt-BR" dirty="0" smtClean="0"/>
              <a:t>da Pessoa </a:t>
            </a:r>
            <a:r>
              <a:rPr lang="pt-BR" dirty="0"/>
              <a:t>Idosa em </a:t>
            </a:r>
            <a:r>
              <a:rPr lang="pt-BR" dirty="0" smtClean="0"/>
              <a:t>Santa Cantarina</a:t>
            </a:r>
            <a:r>
              <a:rPr lang="pt-BR" dirty="0" smtClean="0"/>
              <a:t>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II - </a:t>
            </a:r>
            <a:r>
              <a:rPr lang="pt-PT" dirty="0"/>
              <a:t>Comissão Organizadora da  6ª Conferência Estadual  dos Direitos da Pessoa Idosa</a:t>
            </a:r>
            <a:r>
              <a:rPr lang="pt-BR" dirty="0" smtClean="0"/>
              <a:t>;</a:t>
            </a:r>
            <a:endParaRPr lang="pt-BR" dirty="0" smtClean="0"/>
          </a:p>
          <a:p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44" y="33611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131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488</TotalTime>
  <Words>939</Words>
  <Application>Microsoft Office PowerPoint</Application>
  <PresentationFormat>Apresentação na tela (4:3)</PresentationFormat>
  <Paragraphs>291</Paragraphs>
  <Slides>13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DejaVu Sans</vt:lpstr>
      <vt:lpstr>HelveticaNeue-Medium</vt:lpstr>
      <vt:lpstr>Segoe UI</vt:lpstr>
      <vt:lpstr>StarSymbol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Sabrina Mores</cp:lastModifiedBy>
  <cp:revision>464</cp:revision>
  <dcterms:created xsi:type="dcterms:W3CDTF">2013-07-06T19:03:41Z</dcterms:created>
  <dcterms:modified xsi:type="dcterms:W3CDTF">2024-11-11T21:21:28Z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