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Black"/>
      <p:bold r:id="rId30"/>
      <p:boldItalic r:id="rId31"/>
    </p:embeddedFont>
    <p:embeddedFont>
      <p:font typeface="Montserrat ExtraBold"/>
      <p:bold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B165EB4-CCE7-4CA6-BA85-451114923113}">
  <a:tblStyle styleId="{AB165EB4-CCE7-4CA6-BA85-45111492311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oboto-regular.fntdata"/><Relationship Id="rId21" Type="http://schemas.openxmlformats.org/officeDocument/2006/relationships/slide" Target="slides/slide15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Black-boldItalic.fntdata"/><Relationship Id="rId30" Type="http://schemas.openxmlformats.org/officeDocument/2006/relationships/font" Target="fonts/MontserratBlack-bold.fntdata"/><Relationship Id="rId11" Type="http://schemas.openxmlformats.org/officeDocument/2006/relationships/slide" Target="slides/slide5.xml"/><Relationship Id="rId33" Type="http://schemas.openxmlformats.org/officeDocument/2006/relationships/font" Target="fonts/MontserratExtraBold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ExtraBold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d58131c96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d58131c96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d58131c966_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d58131c966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5b6c18c62f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5b6c18c62f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5b6c18c62f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5b6c18c62f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d57a82f3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d57a82f3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efd96d1e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efd96d1e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b6c18c62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b6c18c62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b6c18c62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b6c18c62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b6c18c62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b6c18c62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b6c18c62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b6c18c62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b6c18c62f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5b6c18c62f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58131c96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d58131c96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d58131c96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d58131c96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b6c18c62f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5b6c18c62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jpg"/><Relationship Id="rId6" Type="http://schemas.openxmlformats.org/officeDocument/2006/relationships/hyperlink" Target="https://news.un.org/pt/story/2023/01/1807992#:~:text=O%20n%C3%BAmero%20de%20pessoas%20com,1%2C6%20bilh%C3%A3o%20em%202050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1215" t="0"/>
          <a:stretch/>
        </p:blipFill>
        <p:spPr>
          <a:xfrm>
            <a:off x="0" y="0"/>
            <a:ext cx="9259775" cy="58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60625" y="183100"/>
            <a:ext cx="6253200" cy="21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0025" lvl="0" marL="28257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77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 Processo de Envelhecimento e a necessidade de Políticas Públicas </a:t>
            </a:r>
            <a:endParaRPr sz="2277"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-200025" lvl="0" marL="28257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77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 promoção, proteção e defesa dos direitos da Pessoa Idosa em âmbito nacional, estadual e municipal.</a:t>
            </a:r>
            <a:endParaRPr sz="2277"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25" y="3131902"/>
            <a:ext cx="1820452" cy="63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 rotWithShape="1">
          <a:blip r:embed="rId3">
            <a:alphaModFix amt="40000"/>
          </a:blip>
          <a:srcRect b="16682" l="219" r="228" t="-680"/>
          <a:stretch/>
        </p:blipFill>
        <p:spPr>
          <a:xfrm>
            <a:off x="0" y="0"/>
            <a:ext cx="9144001" cy="51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3700" y="4472894"/>
            <a:ext cx="1409700" cy="49491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/>
          <p:nvPr/>
        </p:nvSpPr>
        <p:spPr>
          <a:xfrm>
            <a:off x="0" y="0"/>
            <a:ext cx="9144000" cy="116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2"/>
          <p:cNvSpPr txBox="1"/>
          <p:nvPr/>
        </p:nvSpPr>
        <p:spPr>
          <a:xfrm>
            <a:off x="358527" y="4551000"/>
            <a:ext cx="37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Black"/>
                <a:ea typeface="Montserrat Black"/>
                <a:cs typeface="Montserrat Black"/>
                <a:sym typeface="Montserrat Black"/>
              </a:rPr>
              <a:t>SAS -</a:t>
            </a:r>
            <a:r>
              <a:rPr lang="pt-BR" sz="1000">
                <a:latin typeface="Montserrat"/>
                <a:ea typeface="Montserrat"/>
                <a:cs typeface="Montserrat"/>
                <a:sym typeface="Montserrat"/>
              </a:rPr>
              <a:t> Secretaria da Assistência Social, Mulher e Família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2"/>
          <p:cNvSpPr txBox="1"/>
          <p:nvPr>
            <p:ph type="title"/>
          </p:nvPr>
        </p:nvSpPr>
        <p:spPr>
          <a:xfrm>
            <a:off x="1605425" y="235725"/>
            <a:ext cx="535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977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PROTEÇÃO SOCIAL SUAS SC</a:t>
            </a:r>
            <a:endParaRPr sz="2977"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4979900" y="2014450"/>
            <a:ext cx="3507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CRAS 401</a:t>
            </a:r>
            <a:endParaRPr sz="23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 CREAS 104 </a:t>
            </a:r>
            <a:endParaRPr sz="2300"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855125"/>
            <a:ext cx="4604050" cy="41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3"/>
          <p:cNvPicPr preferRelativeResize="0"/>
          <p:nvPr/>
        </p:nvPicPr>
        <p:blipFill rotWithShape="1">
          <a:blip r:embed="rId3">
            <a:alphaModFix amt="40000"/>
          </a:blip>
          <a:srcRect b="16682" l="219" r="228" t="-680"/>
          <a:stretch/>
        </p:blipFill>
        <p:spPr>
          <a:xfrm>
            <a:off x="0" y="0"/>
            <a:ext cx="9144001" cy="51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3700" y="4472894"/>
            <a:ext cx="1409700" cy="49491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/>
          <p:nvPr/>
        </p:nvSpPr>
        <p:spPr>
          <a:xfrm>
            <a:off x="0" y="0"/>
            <a:ext cx="9144000" cy="116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3"/>
          <p:cNvSpPr txBox="1"/>
          <p:nvPr/>
        </p:nvSpPr>
        <p:spPr>
          <a:xfrm>
            <a:off x="358527" y="4551000"/>
            <a:ext cx="37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Black"/>
                <a:ea typeface="Montserrat Black"/>
                <a:cs typeface="Montserrat Black"/>
                <a:sym typeface="Montserrat Black"/>
              </a:rPr>
              <a:t>SAS -</a:t>
            </a:r>
            <a:r>
              <a:rPr lang="pt-BR" sz="1000">
                <a:latin typeface="Montserrat"/>
                <a:ea typeface="Montserrat"/>
                <a:cs typeface="Montserrat"/>
                <a:sym typeface="Montserrat"/>
              </a:rPr>
              <a:t> Secretaria da Assistência Social, Mulher e Família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4" name="Google Shape;154;p23"/>
          <p:cNvGraphicFramePr/>
          <p:nvPr/>
        </p:nvGraphicFramePr>
        <p:xfrm>
          <a:off x="646125" y="868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{AB165EB4-CCE7-4CA6-BA85-451114923113}</a:tableStyleId>
              </a:tblPr>
              <a:tblGrid>
                <a:gridCol w="5609900"/>
                <a:gridCol w="2241825"/>
              </a:tblGrid>
              <a:tr h="295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SERVIÇOS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de Municípios que ofertam</a:t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SCFV - Crianças e Adolescentes</a:t>
                      </a:r>
                      <a:endParaRPr b="1"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5CC8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273</a:t>
                      </a:r>
                      <a:endParaRPr b="1"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5CC85"/>
                    </a:solidFill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SCFV - Adultos</a:t>
                      </a:r>
                      <a:endParaRPr b="1"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5CC8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141</a:t>
                      </a:r>
                      <a:endParaRPr b="1"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5CC85"/>
                    </a:solidFill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SCFV - Idosos</a:t>
                      </a:r>
                      <a:endParaRPr b="1"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5CC8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228</a:t>
                      </a:r>
                      <a:endParaRPr b="1"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5CC85"/>
                    </a:solidFill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 de PSB no domicílio para PcD e Idosos</a:t>
                      </a:r>
                      <a:endParaRPr b="1"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5CC8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152</a:t>
                      </a:r>
                      <a:endParaRPr b="1"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5CC85"/>
                    </a:solidFill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PAEFI - Serviço de Atendimento Especializado a Famílias e Indivíduos</a:t>
                      </a:r>
                      <a:endParaRPr b="1"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7E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</a:t>
                      </a:r>
                      <a:endParaRPr b="1"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7EF7"/>
                    </a:solidFill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 Especializado em Abordagem Social</a:t>
                      </a:r>
                      <a:endParaRPr b="1"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7E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134</a:t>
                      </a:r>
                      <a:endParaRPr b="1"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7EF7"/>
                    </a:solidFill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 Especializado para Pessoas em Situação de Rua</a:t>
                      </a:r>
                      <a:endParaRPr b="1"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7E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</a:t>
                      </a:r>
                      <a:endParaRPr b="1"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7EF7"/>
                    </a:solidFill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 de Proteção Social a Adolescentes em Medida Socioeducativa (LA) e (PSC)</a:t>
                      </a:r>
                      <a:endParaRPr b="1"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7E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274</a:t>
                      </a:r>
                      <a:endParaRPr b="1"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7EF7"/>
                    </a:solidFill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 de Proteção Especial para Pessoas com Deficiência e Idosas</a:t>
                      </a:r>
                      <a:endParaRPr b="1"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7E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168</a:t>
                      </a:r>
                      <a:endParaRPr b="1"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A7EF7"/>
                    </a:solidFill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 de Acolhimento Institucional</a:t>
                      </a:r>
                      <a:endParaRPr b="1"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4E1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251</a:t>
                      </a:r>
                      <a:endParaRPr b="1"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4E1C"/>
                    </a:solidFill>
                  </a:tcPr>
                </a:tc>
              </a:tr>
              <a:tr h="295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Serviço de Acolhimento em Família Acolhedora</a:t>
                      </a:r>
                      <a:endParaRPr b="1"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4E1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9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</a:t>
                      </a:r>
                      <a:endParaRPr b="1" sz="9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19050" marR="19050" marL="190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E4E1C"/>
                    </a:solidFill>
                  </a:tcPr>
                </a:tc>
              </a:tr>
            </a:tbl>
          </a:graphicData>
        </a:graphic>
      </p:graphicFrame>
      <p:sp>
        <p:nvSpPr>
          <p:cNvPr id="155" name="Google Shape;155;p23"/>
          <p:cNvSpPr txBox="1"/>
          <p:nvPr>
            <p:ph type="title"/>
          </p:nvPr>
        </p:nvSpPr>
        <p:spPr>
          <a:xfrm>
            <a:off x="1605425" y="235725"/>
            <a:ext cx="5358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977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PROTEÇÃO SOCIAL SUAS SC</a:t>
            </a:r>
            <a:endParaRPr sz="2977"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3">
            <a:alphaModFix amt="40000"/>
          </a:blip>
          <a:srcRect b="16682" l="219" r="228" t="-680"/>
          <a:stretch/>
        </p:blipFill>
        <p:spPr>
          <a:xfrm>
            <a:off x="0" y="0"/>
            <a:ext cx="9144001" cy="51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/>
          <p:nvPr>
            <p:ph type="title"/>
          </p:nvPr>
        </p:nvSpPr>
        <p:spPr>
          <a:xfrm>
            <a:off x="1373100" y="116388"/>
            <a:ext cx="606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977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DESAFIOS DA </a:t>
            </a:r>
            <a:r>
              <a:rPr lang="pt-BR" sz="2977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INTERDISCIPLINARIDADE</a:t>
            </a:r>
            <a:r>
              <a:rPr lang="pt-BR" sz="2977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endParaRPr sz="2977"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5583200" y="1678450"/>
            <a:ext cx="3159600" cy="12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pt-BR" sz="12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 INTEGRAL</a:t>
            </a:r>
            <a:endParaRPr sz="12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pt-BR" sz="12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 BIOFISIOLÓGICO</a:t>
            </a:r>
            <a:endParaRPr sz="12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pt-BR" sz="12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 SOCIAL </a:t>
            </a:r>
            <a:endParaRPr sz="12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pt-BR" sz="12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 COMUNITÁRIO </a:t>
            </a:r>
            <a:endParaRPr sz="12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pt-BR" sz="12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 </a:t>
            </a:r>
            <a:r>
              <a:rPr lang="pt-BR" sz="12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PSICOSSOCIAL</a:t>
            </a:r>
            <a:endParaRPr sz="12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pt-BR" sz="12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 ECONOMICAMENTE PRODUTIVO</a:t>
            </a:r>
            <a:endParaRPr sz="12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pt-BR" sz="12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FAMÍLIA DESTE INDIVÍDUO…??</a:t>
            </a:r>
            <a:endParaRPr sz="12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pt-BR" sz="12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lang="pt-BR" sz="12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729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3700" y="4472894"/>
            <a:ext cx="1409700" cy="49491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/>
          <p:nvPr/>
        </p:nvSpPr>
        <p:spPr>
          <a:xfrm>
            <a:off x="0" y="0"/>
            <a:ext cx="9144000" cy="116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4"/>
          <p:cNvSpPr txBox="1"/>
          <p:nvPr/>
        </p:nvSpPr>
        <p:spPr>
          <a:xfrm>
            <a:off x="358527" y="4551000"/>
            <a:ext cx="37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Black"/>
                <a:ea typeface="Montserrat Black"/>
                <a:cs typeface="Montserrat Black"/>
                <a:sym typeface="Montserrat Black"/>
              </a:rPr>
              <a:t>SAS -</a:t>
            </a:r>
            <a:r>
              <a:rPr lang="pt-BR" sz="1000">
                <a:latin typeface="Montserrat"/>
                <a:ea typeface="Montserrat"/>
                <a:cs typeface="Montserrat"/>
                <a:sym typeface="Montserrat"/>
              </a:rPr>
              <a:t> Secretaria da Assistência Social, Mulher e Família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100" y="1206600"/>
            <a:ext cx="5014093" cy="334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5"/>
          <p:cNvPicPr preferRelativeResize="0"/>
          <p:nvPr/>
        </p:nvPicPr>
        <p:blipFill rotWithShape="1">
          <a:blip r:embed="rId3">
            <a:alphaModFix amt="40000"/>
          </a:blip>
          <a:srcRect b="16682" l="219" r="228" t="-680"/>
          <a:stretch/>
        </p:blipFill>
        <p:spPr>
          <a:xfrm>
            <a:off x="0" y="0"/>
            <a:ext cx="9144001" cy="51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/>
          <p:nvPr>
            <p:ph type="title"/>
          </p:nvPr>
        </p:nvSpPr>
        <p:spPr>
          <a:xfrm>
            <a:off x="1770575" y="849175"/>
            <a:ext cx="579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lang="pt-BR" sz="2080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PASSOS PARA DEFESA ….</a:t>
            </a:r>
            <a:endParaRPr sz="2080"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920"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1503275" y="2161000"/>
            <a:ext cx="267300" cy="2673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5"/>
          <p:cNvSpPr/>
          <p:nvPr/>
        </p:nvSpPr>
        <p:spPr>
          <a:xfrm>
            <a:off x="1503275" y="3595725"/>
            <a:ext cx="267300" cy="2673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1601400" y="970550"/>
            <a:ext cx="76800" cy="3222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1770575" y="1330400"/>
            <a:ext cx="5941200" cy="5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EFETIVAÇÃO DOS CONSELHOS E O EXERCÍCIO DO CONTROLE SOCIAL ; </a:t>
            </a:r>
            <a:endParaRPr sz="24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0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3700" y="4472894"/>
            <a:ext cx="1409700" cy="49491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5"/>
          <p:cNvSpPr/>
          <p:nvPr/>
        </p:nvSpPr>
        <p:spPr>
          <a:xfrm>
            <a:off x="0" y="0"/>
            <a:ext cx="9144000" cy="116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5"/>
          <p:cNvSpPr txBox="1"/>
          <p:nvPr/>
        </p:nvSpPr>
        <p:spPr>
          <a:xfrm>
            <a:off x="358527" y="4551000"/>
            <a:ext cx="37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Black"/>
                <a:ea typeface="Montserrat Black"/>
                <a:cs typeface="Montserrat Black"/>
                <a:sym typeface="Montserrat Black"/>
              </a:rPr>
              <a:t>SAS -</a:t>
            </a:r>
            <a:r>
              <a:rPr lang="pt-BR" sz="1000">
                <a:latin typeface="Montserrat"/>
                <a:ea typeface="Montserrat"/>
                <a:cs typeface="Montserrat"/>
                <a:sym typeface="Montserrat"/>
              </a:rPr>
              <a:t> Secretaria da Assistência Social, Mulher e Família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1503275" y="1507675"/>
            <a:ext cx="267300" cy="2673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5"/>
          <p:cNvSpPr txBox="1"/>
          <p:nvPr>
            <p:ph idx="1" type="body"/>
          </p:nvPr>
        </p:nvSpPr>
        <p:spPr>
          <a:xfrm>
            <a:off x="1770575" y="2037550"/>
            <a:ext cx="5941200" cy="5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PLENA </a:t>
            </a:r>
            <a:r>
              <a:rPr lang="pt-BR" sz="16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APLICAÇÃO</a:t>
            </a:r>
            <a:r>
              <a:rPr lang="pt-BR" sz="16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DOS FUNDOS PRÓPRIOS - CAPACITAÇÃO CONTINUADA DOS AGENTES PARA ELABORAÇÃO DE PROJETOS, ASSESSORAMENTO POR PARTE DOS CONSELHOS PARA </a:t>
            </a:r>
            <a:r>
              <a:rPr lang="pt-BR" sz="16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SELEÇÃO</a:t>
            </a:r>
            <a:r>
              <a:rPr lang="pt-BR" sz="16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 MONITORAMENTO</a:t>
            </a:r>
            <a:r>
              <a:rPr lang="pt-BR" sz="16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; </a:t>
            </a:r>
            <a:endParaRPr sz="24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0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25"/>
          <p:cNvSpPr txBox="1"/>
          <p:nvPr>
            <p:ph idx="1" type="body"/>
          </p:nvPr>
        </p:nvSpPr>
        <p:spPr>
          <a:xfrm>
            <a:off x="1841150" y="3595725"/>
            <a:ext cx="5941200" cy="5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DEFINIÇÃO DE PLANO DE AÇÕES, CONTINUADO, PERMANENTE, PERIÓDICO, SISTEMÁTICO. </a:t>
            </a:r>
            <a:endParaRPr sz="24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0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5"/>
          <p:cNvSpPr txBox="1"/>
          <p:nvPr>
            <p:ph idx="1" type="body"/>
          </p:nvPr>
        </p:nvSpPr>
        <p:spPr>
          <a:xfrm>
            <a:off x="5608525" y="878425"/>
            <a:ext cx="2480400" cy="5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BR" sz="16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236 CMI ativos em SC</a:t>
            </a:r>
            <a:r>
              <a:rPr lang="pt-BR" sz="16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0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6"/>
          <p:cNvPicPr preferRelativeResize="0"/>
          <p:nvPr/>
        </p:nvPicPr>
        <p:blipFill rotWithShape="1">
          <a:blip r:embed="rId3">
            <a:alphaModFix amt="40000"/>
          </a:blip>
          <a:srcRect b="16682" l="219" r="228" t="-680"/>
          <a:stretch/>
        </p:blipFill>
        <p:spPr>
          <a:xfrm>
            <a:off x="0" y="-13650"/>
            <a:ext cx="9144001" cy="51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6"/>
          <p:cNvSpPr txBox="1"/>
          <p:nvPr>
            <p:ph type="title"/>
          </p:nvPr>
        </p:nvSpPr>
        <p:spPr>
          <a:xfrm>
            <a:off x="1770575" y="849175"/>
            <a:ext cx="579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pt-BR" sz="2080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OBRIGADA!!</a:t>
            </a:r>
            <a:endParaRPr sz="2080"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920"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675175" y="1525475"/>
            <a:ext cx="5941200" cy="4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Simone Machado 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(48) 99101-4129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@machado_Simone</a:t>
            </a:r>
            <a:endParaRPr sz="22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1" name="Google Shape;19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3700" y="4472894"/>
            <a:ext cx="1409700" cy="49491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/>
          <p:nvPr/>
        </p:nvSpPr>
        <p:spPr>
          <a:xfrm>
            <a:off x="0" y="0"/>
            <a:ext cx="9144000" cy="116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6"/>
          <p:cNvSpPr txBox="1"/>
          <p:nvPr/>
        </p:nvSpPr>
        <p:spPr>
          <a:xfrm>
            <a:off x="358527" y="4551000"/>
            <a:ext cx="37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Black"/>
                <a:ea typeface="Montserrat Black"/>
                <a:cs typeface="Montserrat Black"/>
                <a:sym typeface="Montserrat Black"/>
              </a:rPr>
              <a:t>SAS -</a:t>
            </a:r>
            <a:r>
              <a:rPr lang="pt-BR" sz="1000">
                <a:latin typeface="Montserrat"/>
                <a:ea typeface="Montserrat"/>
                <a:cs typeface="Montserrat"/>
                <a:sym typeface="Montserrat"/>
              </a:rPr>
              <a:t> Secretaria da Assistência Social, Mulher e Família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7"/>
          <p:cNvPicPr preferRelativeResize="0"/>
          <p:nvPr/>
        </p:nvPicPr>
        <p:blipFill rotWithShape="1">
          <a:blip r:embed="rId3">
            <a:alphaModFix/>
          </a:blip>
          <a:srcRect b="0" l="0" r="1215" t="0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25" y="3131902"/>
            <a:ext cx="1820452" cy="63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 amt="40000"/>
          </a:blip>
          <a:srcRect b="16682" l="219" r="228" t="-680"/>
          <a:stretch/>
        </p:blipFill>
        <p:spPr>
          <a:xfrm>
            <a:off x="0" y="0"/>
            <a:ext cx="9144001" cy="51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1665150" y="1132175"/>
            <a:ext cx="6335100" cy="273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pt-BR" sz="172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“(...) a velhice não é um fato estático; é o término e o prolongamento de um processo, processo este denominado de envelhecimento.... </a:t>
            </a:r>
            <a:endParaRPr sz="172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pt-BR" sz="172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“a velhice não poderia ser compreendida senão em sua totalidade; ela não é somente um fato biológico, mas também um fato cultural”. </a:t>
            </a:r>
            <a:endParaRPr sz="172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72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pt-BR" sz="172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(BEAUVOIR, 1990, p. 20).”</a:t>
            </a:r>
            <a:endParaRPr sz="172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sz="105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58527" y="4551000"/>
            <a:ext cx="37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Black"/>
                <a:ea typeface="Montserrat Black"/>
                <a:cs typeface="Montserrat Black"/>
                <a:sym typeface="Montserrat Black"/>
              </a:rPr>
              <a:t>SAS -</a:t>
            </a:r>
            <a:r>
              <a:rPr lang="pt-BR" sz="1000">
                <a:latin typeface="Montserrat"/>
                <a:ea typeface="Montserrat"/>
                <a:cs typeface="Montserrat"/>
                <a:sym typeface="Montserrat"/>
              </a:rPr>
              <a:t> Secretaria da Assistência Social, Mulher e Família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3700" y="4472894"/>
            <a:ext cx="1409700" cy="49491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0" y="0"/>
            <a:ext cx="9144000" cy="116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 amt="40000"/>
          </a:blip>
          <a:srcRect b="16682" l="219" r="228" t="-680"/>
          <a:stretch/>
        </p:blipFill>
        <p:spPr>
          <a:xfrm>
            <a:off x="0" y="0"/>
            <a:ext cx="9144001" cy="51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4417500" y="571100"/>
            <a:ext cx="4213200" cy="31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 2022, o total de pessoas com 65 anos ou mais no país (22.169.101) chegou a 10,9% da população, com </a:t>
            </a:r>
            <a:r>
              <a:rPr b="1" lang="pt-BR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alta de 57,4% frente a 2010</a:t>
            </a:r>
            <a:r>
              <a:rPr lang="pt-BR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quando esse contingente era de 14.081.477, ou 7,4% da população. É o que revelam os resultados do universo da população do Brasil desagregada por idade e sexo, do Censo Demográfico 2022. Esta segunda apuração do Censo mostra uma população de 203.080.756 habitantes, com 18.244 pessoas a mais do que na primeira apuração.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3700" y="4472894"/>
            <a:ext cx="1409700" cy="49491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0" y="0"/>
            <a:ext cx="9144000" cy="116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358527" y="4551000"/>
            <a:ext cx="37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Black"/>
                <a:ea typeface="Montserrat Black"/>
                <a:cs typeface="Montserrat Black"/>
                <a:sym typeface="Montserrat Black"/>
              </a:rPr>
              <a:t>SAS -</a:t>
            </a:r>
            <a:r>
              <a:rPr lang="pt-BR" sz="1000">
                <a:latin typeface="Montserrat"/>
                <a:ea typeface="Montserrat"/>
                <a:cs typeface="Montserrat"/>
                <a:sym typeface="Montserrat"/>
              </a:rPr>
              <a:t> Secretaria da Assistência Social, Mulher e Família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1600" y="13650"/>
            <a:ext cx="421320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 amt="40000"/>
          </a:blip>
          <a:srcRect b="16682" l="219" r="228" t="-680"/>
          <a:stretch/>
        </p:blipFill>
        <p:spPr>
          <a:xfrm>
            <a:off x="0" y="0"/>
            <a:ext cx="9144001" cy="51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>
            <p:ph type="title"/>
          </p:nvPr>
        </p:nvSpPr>
        <p:spPr>
          <a:xfrm>
            <a:off x="1758800" y="981075"/>
            <a:ext cx="644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3D85C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 aumento da população de 65 anos ou mais em conjunto com a diminuição da parcela da população de até 14 anos no mesmo período, que passou de 24,1% para 19,8%, evidenciam o franco envelhecimento da população brasileira.</a:t>
            </a:r>
            <a:endParaRPr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3700" y="4472894"/>
            <a:ext cx="1409700" cy="49491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/>
          <p:nvPr/>
        </p:nvSpPr>
        <p:spPr>
          <a:xfrm>
            <a:off x="0" y="0"/>
            <a:ext cx="9144000" cy="116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358527" y="4551000"/>
            <a:ext cx="37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Black"/>
                <a:ea typeface="Montserrat Black"/>
                <a:cs typeface="Montserrat Black"/>
                <a:sym typeface="Montserrat Black"/>
              </a:rPr>
              <a:t>SAS -</a:t>
            </a:r>
            <a:r>
              <a:rPr lang="pt-BR" sz="1000">
                <a:latin typeface="Montserrat"/>
                <a:ea typeface="Montserrat"/>
                <a:cs typeface="Montserrat"/>
                <a:sym typeface="Montserrat"/>
              </a:rPr>
              <a:t> Secretaria da Assistência Social, Mulher e Família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 amt="40000"/>
          </a:blip>
          <a:srcRect b="16682" l="219" r="228" t="-680"/>
          <a:stretch/>
        </p:blipFill>
        <p:spPr>
          <a:xfrm>
            <a:off x="0" y="0"/>
            <a:ext cx="9144001" cy="51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>
            <p:ph type="title"/>
          </p:nvPr>
        </p:nvSpPr>
        <p:spPr>
          <a:xfrm>
            <a:off x="4018050" y="342938"/>
            <a:ext cx="328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977"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D85C6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2709725" y="915650"/>
            <a:ext cx="5481000" cy="16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 1980, o Brasil tinha 4,0% da população com 65 anos ou mais de idade. </a:t>
            </a:r>
            <a:r>
              <a:rPr b="1" lang="pt-B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Os 10,9% alcançados em 2022 </a:t>
            </a:r>
            <a:r>
              <a:rPr lang="pt-B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por essa parcela da população representa o maior percentual encontrado nos Censos Demográficos.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No outro extremo da pirâmide etária, o percentual de crianças de até 14 anos de idade, que era de 38,2% em 1980, passou a 19,8% em 2022</a:t>
            </a:r>
            <a:endParaRPr sz="2016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3700" y="4472894"/>
            <a:ext cx="1409700" cy="49491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/>
          <p:nvPr/>
        </p:nvSpPr>
        <p:spPr>
          <a:xfrm>
            <a:off x="0" y="0"/>
            <a:ext cx="9144000" cy="116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358527" y="4551000"/>
            <a:ext cx="37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Black"/>
                <a:ea typeface="Montserrat Black"/>
                <a:cs typeface="Montserrat Black"/>
                <a:sym typeface="Montserrat Black"/>
              </a:rPr>
              <a:t>SAS -</a:t>
            </a:r>
            <a:r>
              <a:rPr lang="pt-BR" sz="1000">
                <a:latin typeface="Montserrat"/>
                <a:ea typeface="Montserrat"/>
                <a:cs typeface="Montserrat"/>
                <a:sym typeface="Montserrat"/>
              </a:rPr>
              <a:t> Secretaria da Assistência Social, Mulher e Família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1607925" y="1011850"/>
            <a:ext cx="777300" cy="1308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 rot="10800000">
            <a:off x="1607925" y="3016000"/>
            <a:ext cx="777300" cy="1308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 amt="40000"/>
          </a:blip>
          <a:srcRect b="16682" l="219" r="228" t="-680"/>
          <a:stretch/>
        </p:blipFill>
        <p:spPr>
          <a:xfrm>
            <a:off x="0" y="0"/>
            <a:ext cx="9144001" cy="51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721950" y="1245450"/>
            <a:ext cx="5031300" cy="26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 envelhecimento populacional pode ser explicado por dois fatores-chave: o </a:t>
            </a:r>
            <a:r>
              <a:rPr b="1" lang="pt-BR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aumento da expectativa de vida </a:t>
            </a:r>
            <a:r>
              <a:rPr lang="pt-B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 a </a:t>
            </a:r>
            <a:r>
              <a:rPr b="1" lang="pt-BR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queda da taxa de fecundidade.</a:t>
            </a:r>
            <a:r>
              <a:rPr lang="pt-BR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Nos últimos anos, o mundo assistiu a uma grande elevação da expectativa de vida ao nascer de sua população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3700" y="4472894"/>
            <a:ext cx="1409700" cy="494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0" y="0"/>
            <a:ext cx="9144000" cy="116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 txBox="1"/>
          <p:nvPr/>
        </p:nvSpPr>
        <p:spPr>
          <a:xfrm>
            <a:off x="6564875" y="2515500"/>
            <a:ext cx="25974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25" y="27300"/>
            <a:ext cx="3617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 rotWithShape="1">
          <a:blip r:embed="rId3">
            <a:alphaModFix amt="40000"/>
          </a:blip>
          <a:srcRect b="16682" l="219" r="228" t="-680"/>
          <a:stretch/>
        </p:blipFill>
        <p:spPr>
          <a:xfrm>
            <a:off x="0" y="0"/>
            <a:ext cx="9144001" cy="51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3700" y="4472894"/>
            <a:ext cx="1409700" cy="494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/>
          <p:nvPr/>
        </p:nvSpPr>
        <p:spPr>
          <a:xfrm>
            <a:off x="0" y="0"/>
            <a:ext cx="9144000" cy="116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9174" y="250325"/>
            <a:ext cx="6953399" cy="380714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337450" y="4191400"/>
            <a:ext cx="70554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Black"/>
                <a:ea typeface="Montserrat Black"/>
                <a:cs typeface="Montserrat Black"/>
                <a:sym typeface="Montserrat Black"/>
              </a:rPr>
              <a:t>FONTE: </a:t>
            </a:r>
            <a:r>
              <a:rPr lang="pt-BR" sz="12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Relatório Social Mundial 2023, divulgado pelo Departamento para Assuntos Econômicos e Sociais das Nações Unidas, Desa.</a:t>
            </a:r>
            <a:r>
              <a:rPr lang="pt-BR" sz="1000"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pt-BR" sz="1100" u="sng">
                <a:solidFill>
                  <a:schemeClr val="hlink"/>
                </a:solidFill>
                <a:hlinkClick r:id="rId6"/>
              </a:rPr>
              <a:t>https://news.un.org/pt/story/2023/01/1807992#:~:text=O%20n%C3%BAmero%20de%20pessoas%20com,1%2C6%20bilh%C3%A3o%20em%202050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 amt="40000"/>
          </a:blip>
          <a:srcRect b="16682" l="219" r="228" t="-680"/>
          <a:stretch/>
        </p:blipFill>
        <p:spPr>
          <a:xfrm>
            <a:off x="0" y="0"/>
            <a:ext cx="9144001" cy="51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3700" y="4472894"/>
            <a:ext cx="1409700" cy="49491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/>
          <p:nvPr/>
        </p:nvSpPr>
        <p:spPr>
          <a:xfrm>
            <a:off x="0" y="0"/>
            <a:ext cx="9144000" cy="116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0"/>
          <p:cNvSpPr txBox="1"/>
          <p:nvPr/>
        </p:nvSpPr>
        <p:spPr>
          <a:xfrm>
            <a:off x="358527" y="4551000"/>
            <a:ext cx="37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Black"/>
                <a:ea typeface="Montserrat Black"/>
                <a:cs typeface="Montserrat Black"/>
                <a:sym typeface="Montserrat Black"/>
              </a:rPr>
              <a:t>SAS -</a:t>
            </a:r>
            <a:r>
              <a:rPr lang="pt-BR" sz="1000">
                <a:latin typeface="Montserrat"/>
                <a:ea typeface="Montserrat"/>
                <a:cs typeface="Montserrat"/>
                <a:sym typeface="Montserrat"/>
              </a:rPr>
              <a:t> Secretaria da Assistência Social, Mulher e Família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150" y="767950"/>
            <a:ext cx="8006676" cy="36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 amt="40000"/>
          </a:blip>
          <a:srcRect b="16682" l="219" r="228" t="-680"/>
          <a:stretch/>
        </p:blipFill>
        <p:spPr>
          <a:xfrm>
            <a:off x="0" y="0"/>
            <a:ext cx="9144001" cy="51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3700" y="4472894"/>
            <a:ext cx="1409700" cy="49491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/>
          <p:nvPr/>
        </p:nvSpPr>
        <p:spPr>
          <a:xfrm>
            <a:off x="0" y="0"/>
            <a:ext cx="9144000" cy="1164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358527" y="4551000"/>
            <a:ext cx="3710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Montserrat Black"/>
                <a:ea typeface="Montserrat Black"/>
                <a:cs typeface="Montserrat Black"/>
                <a:sym typeface="Montserrat Black"/>
              </a:rPr>
              <a:t>SAS -</a:t>
            </a:r>
            <a:r>
              <a:rPr lang="pt-BR" sz="1000">
                <a:latin typeface="Montserrat"/>
                <a:ea typeface="Montserrat"/>
                <a:cs typeface="Montserrat"/>
                <a:sym typeface="Montserrat"/>
              </a:rPr>
              <a:t> Secretaria da Assistência Social, Mulher e Família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225" y="658425"/>
            <a:ext cx="7808498" cy="3162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