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1" r:id="rId11"/>
    <p:sldId id="28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0" r:id="rId21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5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D91ACA-7235-0FA5-B08D-0F3FA707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C550F-32BA-459A-999E-0F3D6451F101}" type="datetimeFigureOut">
              <a:rPr lang="pt-BR"/>
              <a:pPr>
                <a:defRPr/>
              </a:pPr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93D59F-9E76-D829-E3F0-14BF18C7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551E89-AB4C-8808-C61E-74670BD6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D58D8-4C08-4792-ADED-2987F95C013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3500878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Valmir.poli@gmail.co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214200" y="980640"/>
            <a:ext cx="8641080" cy="54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37" name="CustomShape 2"/>
          <p:cNvSpPr/>
          <p:nvPr/>
        </p:nvSpPr>
        <p:spPr>
          <a:xfrm>
            <a:off x="1036080" y="188640"/>
            <a:ext cx="7250040" cy="63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3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Apresentação: Fundo Especial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214200" y="1224000"/>
            <a:ext cx="8641080" cy="474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Os Fundos Municipais são fundos especiais previstos no art. 71 da Lei Federal nº 4.320/64, criados para abrigar contabilmente as receitas especificadas que por lei se vinculam à realização de determinados objetivos ou serviços.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799"/>
              </a:spcBef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933AD-ED4D-940C-0821-B6EBBE666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>
            <a:extLst>
              <a:ext uri="{FF2B5EF4-FFF2-40B4-BE49-F238E27FC236}">
                <a16:creationId xmlns:a16="http://schemas.microsoft.com/office/drawing/2014/main" id="{DB634FBF-7A2D-A697-E6C4-3B699E5F875E}"/>
              </a:ext>
            </a:extLst>
          </p:cNvPr>
          <p:cNvSpPr/>
          <p:nvPr/>
        </p:nvSpPr>
        <p:spPr>
          <a:xfrm>
            <a:off x="72000" y="144000"/>
            <a:ext cx="9072000" cy="657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Operacionalização do Fundo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l"/>
            <a:r>
              <a:rPr lang="pt-BR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Umas das principais competências do Conselho de Direitos da Pessoa Idosa é a de acompanhar a elaboração das peças orçamentárias: </a:t>
            </a:r>
          </a:p>
          <a:p>
            <a:pPr algn="l"/>
            <a:r>
              <a:rPr lang="pt-BR" sz="2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Plano Plurianual (PPA);</a:t>
            </a:r>
          </a:p>
          <a:p>
            <a:pPr algn="l"/>
            <a:r>
              <a:rPr lang="pt-BR" sz="2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Lei de Diretrizes Orçamentárias (LDO);</a:t>
            </a:r>
          </a:p>
          <a:p>
            <a:pPr algn="l"/>
            <a:r>
              <a:rPr lang="pt-BR" sz="2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Lei Orçamentária Anual (LOA);</a:t>
            </a:r>
          </a:p>
          <a:p>
            <a:pPr algn="l"/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Lei Orçamentária Anual estima as receitas e fixa as</a:t>
            </a:r>
          </a:p>
          <a:p>
            <a:pPr algn="just"/>
            <a:r>
              <a:rPr lang="pt-BR" sz="2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despesas do governo, estabelece o detalhamento e a aplicação dos recursos do município em obras e ações para o exercício seguinte.</a:t>
            </a:r>
            <a:endParaRPr lang="pt-BR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208440" algn="just"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endParaRPr lang="pt-BR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411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F7EFA-4402-9C72-0317-AE845FB5F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640800"/>
          </a:xfrm>
        </p:spPr>
        <p:txBody>
          <a:bodyPr/>
          <a:lstStyle/>
          <a:p>
            <a:r>
              <a:rPr lang="pt-BR" sz="40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Operacionalização do Fundo</a:t>
            </a:r>
            <a:br>
              <a:rPr lang="pt-B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D1573B-3FDC-D21A-5654-0C657C0AC0A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03238" y="648929"/>
            <a:ext cx="9040761" cy="6209071"/>
          </a:xfrm>
        </p:spPr>
        <p:txBody>
          <a:bodyPr/>
          <a:lstStyle/>
          <a:p>
            <a:pPr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endParaRPr lang="pt-BR" b="0" i="0" dirty="0">
              <a:effectLst/>
              <a:latin typeface="Calibri corpo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pt-BR" sz="2600" b="0" i="0" dirty="0">
              <a:effectLst/>
              <a:latin typeface="Calibri corpo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b="0" i="0" dirty="0">
                <a:effectLst/>
                <a:latin typeface="Calibri corpo"/>
              </a:rPr>
              <a:t>A Constituição Federal de 1988 instituiu o PPA, LDO e LOA no artigo 165, que formam o Modelo Orçamentário Brasileiro.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pt-BR" sz="2400" b="0" i="0" dirty="0">
              <a:effectLst/>
              <a:latin typeface="Calibri corpo"/>
            </a:endParaRP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i="0" dirty="0">
                <a:effectLst/>
                <a:latin typeface="Calibri corpo"/>
                <a:cs typeface="Calibri" panose="020F0502020204030204" pitchFamily="34" charset="0"/>
              </a:rPr>
              <a:t>PPA (Plano Plurianual)</a:t>
            </a:r>
            <a:endParaRPr lang="pt-BR" sz="2400" b="0" i="0" dirty="0">
              <a:effectLst/>
              <a:latin typeface="Calibri corpo"/>
              <a:cs typeface="Calibri" panose="020F0502020204030204" pitchFamily="34" charset="0"/>
            </a:endParaRPr>
          </a:p>
          <a:p>
            <a:pPr indent="0" algn="l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i="0" dirty="0">
                <a:effectLst/>
                <a:latin typeface="Calibri corpo"/>
                <a:cs typeface="Calibri" panose="020F0502020204030204" pitchFamily="34" charset="0"/>
              </a:rPr>
              <a:t>Define os objetivos e metas da administração pública para um período de quatro anos. É elaborado no primeiro ano de mandato e vigora até o primeiro ano do mandato seguinte. 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i="0" dirty="0">
                <a:effectLst/>
                <a:latin typeface="Calibri corpo"/>
                <a:cs typeface="Calibri" panose="020F0502020204030204" pitchFamily="34" charset="0"/>
              </a:rPr>
              <a:t>LDO (Lei de Diretrizes Orçamentárias)</a:t>
            </a:r>
            <a:endParaRPr lang="pt-BR" sz="2400" b="0" i="0" dirty="0">
              <a:effectLst/>
              <a:latin typeface="Calibri corpo"/>
              <a:cs typeface="Calibri" panose="020F0502020204030204" pitchFamily="34" charset="0"/>
            </a:endParaRPr>
          </a:p>
          <a:p>
            <a:pPr indent="0" algn="l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0" i="0" dirty="0">
                <a:effectLst/>
                <a:latin typeface="Calibri corpo"/>
                <a:cs typeface="Calibri" panose="020F0502020204030204" pitchFamily="34" charset="0"/>
              </a:rPr>
              <a:t>Estabelece as metas e prioridades para o exercício financeiro seguinte. É o elo entre o PPA e a LOA. 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pt-BR" sz="2400" b="1" i="0" dirty="0">
                <a:effectLst/>
                <a:latin typeface="Calibri corpo"/>
                <a:cs typeface="Calibri" panose="020F0502020204030204" pitchFamily="34" charset="0"/>
              </a:rPr>
              <a:t>LOA (Lei Orçamentária Anual)</a:t>
            </a:r>
            <a:endParaRPr lang="pt-BR" sz="2400" b="0" i="0" dirty="0">
              <a:effectLst/>
              <a:latin typeface="Calibri corpo"/>
              <a:cs typeface="Calibri" panose="020F0502020204030204" pitchFamily="34" charset="0"/>
            </a:endParaRPr>
          </a:p>
          <a:p>
            <a:pPr indent="0" algn="l" fontAlgn="ctr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pt-BR" sz="2400" b="0" i="0" dirty="0">
                <a:effectLst/>
                <a:latin typeface="Calibri corpo"/>
                <a:cs typeface="Calibri" panose="020F0502020204030204" pitchFamily="34" charset="0"/>
              </a:rPr>
              <a:t>Previsão das receitas e fixação das despesas para o período de um ano. É elaborada com base nas diretrizes da LDO e do PPA.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262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72000" y="288000"/>
            <a:ext cx="8854920" cy="657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Operacionalização do Fundo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Funcionamento: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Decreto do executivo definindo regras;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Plano de ação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: ser aprovado em plenária um plano de ação;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Plano de aplicação: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Encaminhar ao executivo municipal que, após ser aprovado no legislativo, será integrado à proposta orçamentária do município (PPA,LDO,LOA);</a:t>
            </a: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/>
          <p:cNvPicPr/>
          <p:nvPr/>
        </p:nvPicPr>
        <p:blipFill>
          <a:blip r:embed="rId2"/>
          <a:stretch/>
        </p:blipFill>
        <p:spPr>
          <a:xfrm>
            <a:off x="0" y="714240"/>
            <a:ext cx="9141120" cy="5303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144000" y="143999"/>
            <a:ext cx="8712720" cy="67140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Operacionalização do Fundo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r>
              <a:rPr lang="pt-BR" sz="3200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 </a:t>
            </a:r>
            <a:r>
              <a:rPr lang="pt-BR" sz="32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Plano de Ação do Município </a:t>
            </a:r>
            <a:r>
              <a:rPr lang="pt-BR" sz="3200" b="0" strike="noStrike" spc="-1" dirty="0">
                <a:solidFill>
                  <a:srgbClr val="323232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deve ser amplo, envolvendo os diversos órgãos da Administração, em busca da solução. O foco neste plano é o estabelecimento de metas para os problemas diagnosticados;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As metas estabelecidas no Plano de Ação deverão ser incorporadas na Lei de Diretrizes Orçamentárias (LDO), servindo de parâmetro para elaboração do </a:t>
            </a: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Plano de Aplicação</a:t>
            </a: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(LOA);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/>
            <a:endParaRPr lang="pt-BR" sz="32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285840" y="3571560"/>
            <a:ext cx="8570160" cy="296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144000" y="72000"/>
            <a:ext cx="8782200" cy="614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Operacionalização do Fundo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 Plano de Aplicação(LOA):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consiste na distribuição dos recursos por área prioritária que atendam os objetivos e intenções de uma política definida no Plano de Ação;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 Plano é elaborado e aprovado pelo Conselho, após o levantamento da estimativa da receita a ser arrecadada com base no ano anterior, projeções etc;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9"/>
          <p:cNvPicPr/>
          <p:nvPr/>
        </p:nvPicPr>
        <p:blipFill>
          <a:blip r:embed="rId2"/>
          <a:stretch/>
        </p:blipFill>
        <p:spPr>
          <a:xfrm>
            <a:off x="107640" y="0"/>
            <a:ext cx="8926200" cy="6855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214200" y="4464000"/>
            <a:ext cx="8712720" cy="54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72000" y="417960"/>
            <a:ext cx="8854920" cy="669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Origem dos recursos do Fundo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Receitas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: Dotação orçamentárias da União, do Estado e do Município, IR pessoas físicas e jurídicas, rendimentos de aplicações, multas, acordos, convênios…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214200" y="4464000"/>
            <a:ext cx="8712720" cy="54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216000" y="143999"/>
            <a:ext cx="8638920" cy="64690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Doações/deduções na declaração: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Doações para o Fundo: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Lei 12213/2010;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Doação direta de até 3% na declaração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: Lei 13797/2019;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Pessoa Jurídica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: 1%  do imposto apurado = </a:t>
            </a:r>
            <a:r>
              <a:rPr lang="pt-B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opante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pelo lucro real;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Pessoa Física: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6% do imposto apurado = modelo completo, ou 3% na declaração;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285840" y="3228840"/>
            <a:ext cx="8641080" cy="30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9" name="CustomShape 2"/>
          <p:cNvSpPr/>
          <p:nvPr/>
        </p:nvSpPr>
        <p:spPr>
          <a:xfrm>
            <a:off x="285840" y="216000"/>
            <a:ext cx="8641080" cy="640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Orientações Finais: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Instituição Privada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: Pode-se fazer tudo que a lei não proíbe;</a:t>
            </a:r>
          </a:p>
          <a:p>
            <a:pPr algn="just">
              <a:lnSpc>
                <a:spcPct val="100000"/>
              </a:lnSpc>
            </a:pPr>
            <a:endParaRPr lang="pt-BR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Instituição Pública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: Somente pode fazer o que a lei determina;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Conclusão: </a:t>
            </a:r>
          </a:p>
          <a:p>
            <a:pPr algn="just"/>
            <a:r>
              <a:rPr lang="pt-BR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 objetivo primordial de uma empresa é gerar lucro; 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O objetivo Público é promover ações de interesse da comunidade;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32000" y="360000"/>
            <a:ext cx="8495280" cy="676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Conceito: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Os Fundos se constituem em instrumentos fundamentais para viabilizar a implementação das políticas e ações voltadas para a promoção, proteção, defesa dos direitos e melhoria na qualidade de vida da pessoa idosa;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Conteúdo 2">
            <a:extLst>
              <a:ext uri="{FF2B5EF4-FFF2-40B4-BE49-F238E27FC236}">
                <a16:creationId xmlns:a16="http://schemas.microsoft.com/office/drawing/2014/main" id="{3B61C887-CD91-3FBB-48A2-CE7057EE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pt-BR" altLang="pt-BR" dirty="0"/>
          </a:p>
          <a:p>
            <a:pPr algn="ctr">
              <a:buFont typeface="Arial" panose="020B0604020202020204" pitchFamily="34" charset="0"/>
              <a:buNone/>
            </a:pPr>
            <a:r>
              <a:rPr lang="pt-BR" altLang="pt-BR" sz="2400" b="1" dirty="0"/>
              <a:t>Valmir Poli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pt-BR" altLang="pt-BR" sz="2400" dirty="0"/>
              <a:t>Assistente Social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pt-BR" altLang="pt-BR" sz="2400" dirty="0">
                <a:hlinkClick r:id="rId2"/>
              </a:rPr>
              <a:t>Valmir.poli@gmail.com</a:t>
            </a:r>
            <a:endParaRPr lang="pt-BR" altLang="pt-BR" sz="2400" dirty="0"/>
          </a:p>
          <a:p>
            <a:pPr algn="ctr">
              <a:buFont typeface="Arial" panose="020B0604020202020204" pitchFamily="34" charset="0"/>
              <a:buNone/>
            </a:pPr>
            <a:r>
              <a:rPr lang="pt-BR" altLang="pt-BR" sz="2400" dirty="0"/>
              <a:t>Cel. 47-984192262</a:t>
            </a: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214200" y="980640"/>
            <a:ext cx="8641080" cy="54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323232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A relação do Fundo Municipal Dos Direitos da Pessoa Idosa, com o orçamento público, é direta, pois a  execução de suas ações devem estar incluídas no Plano Plurianual (PPA), Lei de Diretrizes Orçamentárias (LDO) e Lei Orçamentária Anual (LOA).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036080" y="188640"/>
            <a:ext cx="7250040" cy="63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3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Fundo Especial x Orçamento Público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288000" y="504000"/>
            <a:ext cx="8350560" cy="597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Fundo Municipal da </a:t>
            </a:r>
            <a:r>
              <a:rPr lang="pt-BR" sz="3200" b="1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Pessoa </a:t>
            </a: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Idosa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Fundo Municipal da Pessoa Idosa – FMDI/FI/FMI, é um fundo especial, cujos recursos devem ser aplicados, exclusivamente, nas ações, programas, projetos e atividades voltadas ao atendimento da pessoa idosa. </a:t>
            </a:r>
            <a:r>
              <a:rPr lang="pt-BR" sz="3200" b="0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288000" y="144000"/>
            <a:ext cx="8350560" cy="597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Fundo Municipal da Pessoa Idosa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 Estatuto da Pessoa Idosa (Lei nº 10.741/03), em seu art. 115, permite que cidadãos e empresas destinem parte do Imposto de Renda ao Fundo (municipal, estadual, distrital ou nacional) da Pessoa Idosa;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Lei nº 12.213/2010 veio ratificar o artigo 115;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Lei 13797/2019 estabeleceu que a pessoa física poderá optar pela destinação diretamente na declaração de ajuste anual do IR;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88000" y="216000"/>
            <a:ext cx="8710560" cy="647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Característica do Fundo Municipal da Pessoa Idosa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Deverá obrigatoriamente ser constituído em Lei;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Destina-se, exclusivamente, a atender ações destinadas às pessoas idosas;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Não possui personalidade jurídica, por isso está vinculado administrativamente ao poder público;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Somente os Conselhos podem deliberar sobre a aplicação dos recursos do fundo;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144000" y="72000"/>
            <a:ext cx="8926560" cy="65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208440"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Como criar o </a:t>
            </a:r>
            <a:r>
              <a:rPr lang="pt-BR" sz="3200" b="1" strike="noStrike" spc="-1" dirty="0" err="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</a:t>
            </a: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Fundo Municipal da Pessoa Idosa?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1</a:t>
            </a:r>
            <a:r>
              <a:rPr lang="pt-BR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) </a:t>
            </a:r>
            <a:r>
              <a:rPr lang="pt-B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Ter o Conselho Municipal da Pessoa Idosa instituído em Lei;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2) Elaborar, aprovar e publicar a lei que cria o Fundo Municipal de Direitos da Pessoa Idosa;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3) Cadastrar o CNPJ;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4) Realizar abertura de conta corrente em instituição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bancária;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44000" y="72000"/>
            <a:ext cx="8926560" cy="65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208440" algn="just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Cadastro do Fundo no Conselho Nacional da Pessoa Idosa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Os Fundos Municipais da Pessoa Idosa tem a obrigação de efetuar o cadastro junto ao Conselho Nacional da Pessoa Idosa;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44000" y="72000"/>
            <a:ext cx="8926560" cy="65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208440"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Minuta de criação do Fundo Municipal da Pessoa Idosa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a) Fica criado do FMDI, instrumento de …...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b) Vínculo;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c) Gestor do Fundo;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d) Controle e liberação de recursos;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e) Dinâmica da liberação dos recursos?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208440" algn="just">
              <a:lnSpc>
                <a:spcPct val="15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990</Words>
  <Application>Microsoft Office PowerPoint</Application>
  <PresentationFormat>Apresentação na tela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corpo</vt:lpstr>
      <vt:lpstr>Symbol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Operacionalização do Fundo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dc:description/>
  <cp:lastModifiedBy>user</cp:lastModifiedBy>
  <cp:revision>110</cp:revision>
  <dcterms:modified xsi:type="dcterms:W3CDTF">2024-11-08T19:38:48Z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