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07" r:id="rId1"/>
  </p:sldMasterIdLst>
  <p:notesMasterIdLst>
    <p:notesMasterId r:id="rId25"/>
  </p:notesMasterIdLst>
  <p:sldIdLst>
    <p:sldId id="357" r:id="rId2"/>
    <p:sldId id="348" r:id="rId3"/>
    <p:sldId id="360" r:id="rId4"/>
    <p:sldId id="349" r:id="rId5"/>
    <p:sldId id="350" r:id="rId6"/>
    <p:sldId id="351" r:id="rId7"/>
    <p:sldId id="352" r:id="rId8"/>
    <p:sldId id="353" r:id="rId9"/>
    <p:sldId id="355" r:id="rId10"/>
    <p:sldId id="265" r:id="rId11"/>
    <p:sldId id="266" r:id="rId12"/>
    <p:sldId id="267" r:id="rId13"/>
    <p:sldId id="268" r:id="rId14"/>
    <p:sldId id="356" r:id="rId15"/>
    <p:sldId id="361" r:id="rId16"/>
    <p:sldId id="358" r:id="rId17"/>
    <p:sldId id="359" r:id="rId18"/>
    <p:sldId id="364" r:id="rId19"/>
    <p:sldId id="365" r:id="rId20"/>
    <p:sldId id="363" r:id="rId21"/>
    <p:sldId id="366" r:id="rId22"/>
    <p:sldId id="367" r:id="rId23"/>
    <p:sldId id="345"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8C422D"/>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9191" autoAdjust="0"/>
    <p:restoredTop sz="86553" autoAdjust="0"/>
  </p:normalViewPr>
  <p:slideViewPr>
    <p:cSldViewPr snapToGrid="0">
      <p:cViewPr>
        <p:scale>
          <a:sx n="62" d="100"/>
          <a:sy n="62" d="100"/>
        </p:scale>
        <p:origin x="-846" y="-9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image" Target="../media/image2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A55ECA-3562-414B-AC5E-C04CFBAECA8D}" type="datetimeFigureOut">
              <a:rPr lang="pt-BR" smtClean="0"/>
              <a:pPr/>
              <a:t>22/06/2017</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224D13-CED9-47D5-8E0B-439CC98B024A}" type="slidenum">
              <a:rPr lang="pt-BR" smtClean="0"/>
              <a:pPr/>
              <a:t>‹nº›</a:t>
            </a:fld>
            <a:endParaRPr lang="pt-BR"/>
          </a:p>
        </p:txBody>
      </p:sp>
    </p:spTree>
    <p:extLst>
      <p:ext uri="{BB962C8B-B14F-4D97-AF65-F5344CB8AC3E}">
        <p14:creationId xmlns="" xmlns:p14="http://schemas.microsoft.com/office/powerpoint/2010/main" val="4762689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21224D13-CED9-47D5-8E0B-439CC98B024A}" type="slidenum">
              <a:rPr lang="pt-BR" smtClean="0"/>
              <a:pPr/>
              <a:t>7</a:t>
            </a:fld>
            <a:endParaRPr lang="pt-BR"/>
          </a:p>
        </p:txBody>
      </p:sp>
    </p:spTree>
    <p:extLst>
      <p:ext uri="{BB962C8B-B14F-4D97-AF65-F5344CB8AC3E}">
        <p14:creationId xmlns="" xmlns:p14="http://schemas.microsoft.com/office/powerpoint/2010/main" val="30210876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pt-BR" smtClean="0"/>
              <a:t>Clique para editar o título mestre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‹nº›</a:t>
            </a:fld>
            <a:endParaRPr lang="en-US" dirty="0"/>
          </a:p>
        </p:txBody>
      </p:sp>
    </p:spTree>
    <p:extLst>
      <p:ext uri="{BB962C8B-B14F-4D97-AF65-F5344CB8AC3E}">
        <p14:creationId xmlns="" xmlns:p14="http://schemas.microsoft.com/office/powerpoint/2010/main" val="42755579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e Legenda">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pt-BR" smtClean="0"/>
              <a:t>Clique para editar o título mestre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 texto mestre</a:t>
            </a:r>
          </a:p>
        </p:txBody>
      </p:sp>
      <p:sp>
        <p:nvSpPr>
          <p:cNvPr id="4" name="Date Placeholder 3"/>
          <p:cNvSpPr>
            <a:spLocks noGrp="1"/>
          </p:cNvSpPr>
          <p:nvPr>
            <p:ph type="dt" sz="half" idx="10"/>
          </p:nvPr>
        </p:nvSpPr>
        <p:spPr/>
        <p:txBody>
          <a:bodyPr/>
          <a:lstStyle/>
          <a:p>
            <a:fld id="{B61BEF0D-F0BB-DE4B-95CE-6DB70DBA9567}" type="datetimeFigureOut">
              <a:rPr lang="en-US" smtClean="0"/>
              <a:pPr/>
              <a:t>6/22/2017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Tree>
    <p:extLst>
      <p:ext uri="{BB962C8B-B14F-4D97-AF65-F5344CB8AC3E}">
        <p14:creationId xmlns="" xmlns:p14="http://schemas.microsoft.com/office/powerpoint/2010/main" val="25062178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çã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pt-BR" smtClean="0"/>
              <a:t>Clique para editar o título mestre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t-BR" smtClean="0"/>
              <a:t>Clique para editar o texto mestre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 texto mestre</a:t>
            </a:r>
          </a:p>
        </p:txBody>
      </p:sp>
      <p:sp>
        <p:nvSpPr>
          <p:cNvPr id="4" name="Date Placeholder 3"/>
          <p:cNvSpPr>
            <a:spLocks noGrp="1"/>
          </p:cNvSpPr>
          <p:nvPr>
            <p:ph type="dt" sz="half" idx="10"/>
          </p:nvPr>
        </p:nvSpPr>
        <p:spPr/>
        <p:txBody>
          <a:bodyPr/>
          <a:lstStyle/>
          <a:p>
            <a:fld id="{B61BEF0D-F0BB-DE4B-95CE-6DB70DBA9567}" type="datetimeFigureOut">
              <a:rPr lang="en-US" smtClean="0"/>
              <a:pPr/>
              <a:t>6/22/2017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 xmlns:p14="http://schemas.microsoft.com/office/powerpoint/2010/main" val="14729371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ão de Nom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pt-BR" smtClean="0"/>
              <a:t>Clique para editar o título mestre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pt-BR" smtClean="0"/>
              <a:t>Clique para editar o texto mestre</a:t>
            </a:r>
          </a:p>
        </p:txBody>
      </p:sp>
      <p:sp>
        <p:nvSpPr>
          <p:cNvPr id="5" name="Date Placeholder 4"/>
          <p:cNvSpPr>
            <a:spLocks noGrp="1"/>
          </p:cNvSpPr>
          <p:nvPr>
            <p:ph type="dt" sz="half" idx="10"/>
          </p:nvPr>
        </p:nvSpPr>
        <p:spPr/>
        <p:txBody>
          <a:bodyPr/>
          <a:lstStyle/>
          <a:p>
            <a:fld id="{B61BEF0D-F0BB-DE4B-95CE-6DB70DBA9567}" type="datetimeFigureOut">
              <a:rPr lang="en-US" smtClean="0"/>
              <a:pPr/>
              <a:t>6/22/2017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 xmlns:p14="http://schemas.microsoft.com/office/powerpoint/2010/main" val="252094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o Cartão de Nom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pt-BR" smtClean="0"/>
              <a:t>Clique para editar o título mestre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t-BR" smtClean="0"/>
              <a:t>Clique para editar o texto mestre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pt-BR" smtClean="0"/>
              <a:t>Clique para editar o texto mestre</a:t>
            </a:r>
          </a:p>
        </p:txBody>
      </p:sp>
      <p:sp>
        <p:nvSpPr>
          <p:cNvPr id="5" name="Date Placeholder 4"/>
          <p:cNvSpPr>
            <a:spLocks noGrp="1"/>
          </p:cNvSpPr>
          <p:nvPr>
            <p:ph type="dt" sz="half" idx="10"/>
          </p:nvPr>
        </p:nvSpPr>
        <p:spPr/>
        <p:txBody>
          <a:bodyPr/>
          <a:lstStyle/>
          <a:p>
            <a:fld id="{B61BEF0D-F0BB-DE4B-95CE-6DB70DBA9567}" type="datetimeFigureOut">
              <a:rPr lang="en-US" smtClean="0"/>
              <a:pPr/>
              <a:t>6/22/2017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 xmlns:p14="http://schemas.microsoft.com/office/powerpoint/2010/main" val="35404530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iro ou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pt-BR" smtClean="0"/>
              <a:t>Clique para editar o título mestre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t-BR" smtClean="0"/>
              <a:t>Clique para editar o texto mestre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pt-BR" smtClean="0"/>
              <a:t>Clique para editar o texto mestre</a:t>
            </a:r>
          </a:p>
        </p:txBody>
      </p:sp>
      <p:sp>
        <p:nvSpPr>
          <p:cNvPr id="5" name="Date Placeholder 4"/>
          <p:cNvSpPr>
            <a:spLocks noGrp="1"/>
          </p:cNvSpPr>
          <p:nvPr>
            <p:ph type="dt" sz="half" idx="10"/>
          </p:nvPr>
        </p:nvSpPr>
        <p:spPr/>
        <p:txBody>
          <a:bodyPr/>
          <a:lstStyle/>
          <a:p>
            <a:fld id="{B61BEF0D-F0BB-DE4B-95CE-6DB70DBA9567}" type="datetimeFigureOut">
              <a:rPr lang="en-US" smtClean="0"/>
              <a:pPr/>
              <a:t>6/22/2017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 xmlns:p14="http://schemas.microsoft.com/office/powerpoint/2010/main" val="27033227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Vertical Text Placeholder 2"/>
          <p:cNvSpPr>
            <a:spLocks noGrp="1"/>
          </p:cNvSpPr>
          <p:nvPr>
            <p:ph type="body" orient="vert" idx="1"/>
          </p:nvPr>
        </p:nvSpPr>
        <p:spPr/>
        <p:txBody>
          <a:bodyPr vert="eaVert" ancho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 xmlns:p14="http://schemas.microsoft.com/office/powerpoint/2010/main" val="2262524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pt-BR" smtClean="0"/>
              <a:t>Clique para editar o título mestre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 xmlns:p14="http://schemas.microsoft.com/office/powerpoint/2010/main" val="158642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pt-BR" smtClean="0"/>
              <a:t>Clique para editar o título mestre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 xmlns:p14="http://schemas.microsoft.com/office/powerpoint/2010/main" val="1640761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pt-BR" smtClean="0"/>
              <a:t>Clique para editar o título mestre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 texto mestre</a:t>
            </a:r>
          </a:p>
        </p:txBody>
      </p:sp>
      <p:sp>
        <p:nvSpPr>
          <p:cNvPr id="4" name="Date Placeholder 3"/>
          <p:cNvSpPr>
            <a:spLocks noGrp="1"/>
          </p:cNvSpPr>
          <p:nvPr>
            <p:ph type="dt" sz="half" idx="10"/>
          </p:nvPr>
        </p:nvSpPr>
        <p:spPr/>
        <p:txBody>
          <a:bodyPr/>
          <a:lstStyle/>
          <a:p>
            <a:fld id="{B61BEF0D-F0BB-DE4B-95CE-6DB70DBA9567}" type="datetimeFigureOut">
              <a:rPr lang="en-US" smtClean="0"/>
              <a:pPr/>
              <a:t>6/22/2017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Tree>
    <p:extLst>
      <p:ext uri="{BB962C8B-B14F-4D97-AF65-F5344CB8AC3E}">
        <p14:creationId xmlns="" xmlns:p14="http://schemas.microsoft.com/office/powerpoint/2010/main" val="4159067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pt-BR" smtClean="0"/>
              <a:t>Clique para editar o título mestre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6/22/2017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‹nº›</a:t>
            </a:fld>
            <a:endParaRPr lang="en-US" dirty="0"/>
          </a:p>
        </p:txBody>
      </p:sp>
    </p:spTree>
    <p:extLst>
      <p:ext uri="{BB962C8B-B14F-4D97-AF65-F5344CB8AC3E}">
        <p14:creationId xmlns="" xmlns:p14="http://schemas.microsoft.com/office/powerpoint/2010/main" val="4510601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pt-BR" smtClean="0"/>
              <a:t>Clique para editar o título mestre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6/22/2017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‹nº›</a:t>
            </a:fld>
            <a:endParaRPr lang="en-US" dirty="0"/>
          </a:p>
        </p:txBody>
      </p:sp>
    </p:spTree>
    <p:extLst>
      <p:ext uri="{BB962C8B-B14F-4D97-AF65-F5344CB8AC3E}">
        <p14:creationId xmlns="" xmlns:p14="http://schemas.microsoft.com/office/powerpoint/2010/main" val="35185405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6/22/2017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 xmlns:p14="http://schemas.microsoft.com/office/powerpoint/2010/main" val="3080713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6/22/2017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 xmlns:p14="http://schemas.microsoft.com/office/powerpoint/2010/main" val="8732252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pt-BR" smtClean="0"/>
              <a:t>Clique para editar o título mestre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B61BEF0D-F0BB-DE4B-95CE-6DB70DBA9567}" type="datetimeFigureOut">
              <a:rPr lang="en-US" smtClean="0"/>
              <a:pPr/>
              <a:t>6/22/2017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 xmlns:p14="http://schemas.microsoft.com/office/powerpoint/2010/main" val="2348352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pt-BR" smtClean="0"/>
              <a:t>Clique para editar o título mestre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t-BR" smtClean="0"/>
              <a:t>Clique no ícone para adicionar uma imagem</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B61BEF0D-F0BB-DE4B-95CE-6DB70DBA9567}" type="datetimeFigureOut">
              <a:rPr lang="en-US" smtClean="0"/>
              <a:pPr/>
              <a:t>6/22/2017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 xmlns:p14="http://schemas.microsoft.com/office/powerpoint/2010/main" val="29480345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pt-BR" smtClean="0"/>
              <a:t>Clique para editar o título mestre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6/22/2017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‹nº›</a:t>
            </a:fld>
            <a:endParaRPr lang="en-US" dirty="0"/>
          </a:p>
        </p:txBody>
      </p:sp>
    </p:spTree>
    <p:extLst>
      <p:ext uri="{BB962C8B-B14F-4D97-AF65-F5344CB8AC3E}">
        <p14:creationId xmlns="" xmlns:p14="http://schemas.microsoft.com/office/powerpoint/2010/main" val="3296227786"/>
      </p:ext>
    </p:extLst>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 id="2147483819" r:id="rId12"/>
    <p:sldLayoutId id="2147483820" r:id="rId13"/>
    <p:sldLayoutId id="2147483821" r:id="rId14"/>
    <p:sldLayoutId id="2147483822" r:id="rId15"/>
    <p:sldLayoutId id="214748382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5" Type="http://schemas.openxmlformats.org/officeDocument/2006/relationships/image" Target="../media/image19.jpeg"/><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hyperlink" Target="https://drive.google.com/file/d/0ByKBQsMEIv3dWDk1YVI5cnlXd0U/view" TargetMode="Externa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2.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2545491" y="724397"/>
            <a:ext cx="8006203" cy="1384995"/>
          </a:xfrm>
          <a:prstGeom prst="rect">
            <a:avLst/>
          </a:prstGeom>
        </p:spPr>
        <p:txBody>
          <a:bodyPr wrap="square">
            <a:spAutoFit/>
          </a:bodyPr>
          <a:lstStyle/>
          <a:p>
            <a:pPr algn="ctr"/>
            <a:r>
              <a:rPr lang="pt-BR" sz="2800" dirty="0">
                <a:latin typeface="Cambria" pitchFamily="18" charset="0"/>
              </a:rPr>
              <a:t>IMPLANTAÇÃO DO SISTEMA MUNICIPAL DE PREVENÇÃO E ERRADICAÇÃO DO TRABALHO INFANTIL DO MUNICÍPIO DE </a:t>
            </a:r>
            <a:r>
              <a:rPr lang="pt-BR" sz="2800" b="1" dirty="0">
                <a:latin typeface="Cambria" pitchFamily="18" charset="0"/>
              </a:rPr>
              <a:t>ABELARDO LUZ/SC.</a:t>
            </a:r>
            <a:endParaRPr lang="pt-BR" sz="2800" b="1" dirty="0"/>
          </a:p>
        </p:txBody>
      </p:sp>
      <p:pic>
        <p:nvPicPr>
          <p:cNvPr id="2" name="Imagem 1"/>
          <p:cNvPicPr>
            <a:picLocks noChangeAspect="1"/>
          </p:cNvPicPr>
          <p:nvPr/>
        </p:nvPicPr>
        <p:blipFill>
          <a:blip r:embed="rId2"/>
          <a:stretch>
            <a:fillRect/>
          </a:stretch>
        </p:blipFill>
        <p:spPr>
          <a:xfrm>
            <a:off x="6548592" y="2880163"/>
            <a:ext cx="3501816" cy="2022855"/>
          </a:xfrm>
          <a:prstGeom prst="rect">
            <a:avLst/>
          </a:prstGeom>
        </p:spPr>
      </p:pic>
      <p:sp>
        <p:nvSpPr>
          <p:cNvPr id="3" name="CaixaDeTexto 2"/>
          <p:cNvSpPr txBox="1"/>
          <p:nvPr/>
        </p:nvSpPr>
        <p:spPr>
          <a:xfrm>
            <a:off x="9476509" y="5534526"/>
            <a:ext cx="2410690" cy="646331"/>
          </a:xfrm>
          <a:prstGeom prst="rect">
            <a:avLst/>
          </a:prstGeom>
          <a:noFill/>
        </p:spPr>
        <p:txBody>
          <a:bodyPr wrap="square" rtlCol="0">
            <a:spAutoFit/>
          </a:bodyPr>
          <a:lstStyle/>
          <a:p>
            <a:r>
              <a:rPr lang="pt-BR" dirty="0" smtClean="0"/>
              <a:t>Oradora : Leonice Dedonatti</a:t>
            </a:r>
          </a:p>
        </p:txBody>
      </p:sp>
      <p:pic>
        <p:nvPicPr>
          <p:cNvPr id="5" name="Imagem 4"/>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635935" y="1978228"/>
            <a:ext cx="4665149" cy="3110099"/>
          </a:xfrm>
          <a:prstGeom prst="rect">
            <a:avLst/>
          </a:prstGeom>
        </p:spPr>
      </p:pic>
      <p:sp>
        <p:nvSpPr>
          <p:cNvPr id="7" name="Retângulo 6"/>
          <p:cNvSpPr/>
          <p:nvPr/>
        </p:nvSpPr>
        <p:spPr>
          <a:xfrm>
            <a:off x="1935678" y="5165766"/>
            <a:ext cx="7208322" cy="1477328"/>
          </a:xfrm>
          <a:prstGeom prst="rect">
            <a:avLst/>
          </a:prstGeom>
        </p:spPr>
        <p:txBody>
          <a:bodyPr wrap="square">
            <a:spAutoFit/>
          </a:bodyPr>
          <a:lstStyle/>
          <a:p>
            <a:endParaRPr lang="pt-BR" dirty="0" smtClean="0"/>
          </a:p>
          <a:p>
            <a:pPr algn="ctr"/>
            <a:r>
              <a:rPr lang="pt-BR" dirty="0" smtClean="0"/>
              <a:t> </a:t>
            </a:r>
            <a:r>
              <a:rPr lang="pt-BR" b="1" dirty="0" smtClean="0"/>
              <a:t>II Encontro Estadual do Programa de Erradicação do Trabalho </a:t>
            </a:r>
            <a:r>
              <a:rPr lang="pt-BR" b="1" dirty="0" smtClean="0"/>
              <a:t>                                                         Infantil </a:t>
            </a:r>
            <a:r>
              <a:rPr lang="pt-BR" b="1" dirty="0" smtClean="0"/>
              <a:t>– PETI </a:t>
            </a:r>
          </a:p>
          <a:p>
            <a:pPr algn="ctr"/>
            <a:r>
              <a:rPr lang="pt-BR" b="1" dirty="0" smtClean="0"/>
              <a:t>Florianópolis –SC</a:t>
            </a:r>
          </a:p>
          <a:p>
            <a:endParaRPr lang="pt-BR" dirty="0"/>
          </a:p>
        </p:txBody>
      </p:sp>
    </p:spTree>
    <p:extLst>
      <p:ext uri="{BB962C8B-B14F-4D97-AF65-F5344CB8AC3E}">
        <p14:creationId xmlns="" xmlns:p14="http://schemas.microsoft.com/office/powerpoint/2010/main" val="13249853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1194" y="702158"/>
            <a:ext cx="11029616" cy="471551"/>
          </a:xfrm>
        </p:spPr>
        <p:txBody>
          <a:bodyPr>
            <a:normAutofit fontScale="90000"/>
          </a:bodyPr>
          <a:lstStyle/>
          <a:p>
            <a:pPr algn="ctr"/>
            <a:r>
              <a:rPr lang="pt-BR" b="1" dirty="0" smtClean="0">
                <a:latin typeface="Cambria" pitchFamily="18" charset="0"/>
              </a:rPr>
              <a:t>FLUXO DE NOTIFICAÇÃO – 04 NÍVEIS </a:t>
            </a:r>
            <a:endParaRPr lang="pt-BR" b="1" dirty="0">
              <a:latin typeface="Cambria" pitchFamily="18" charset="0"/>
            </a:endParaRPr>
          </a:p>
        </p:txBody>
      </p:sp>
      <p:pic>
        <p:nvPicPr>
          <p:cNvPr id="28" name="Espaço Reservado para Conteúdo 27"/>
          <p:cNvPicPr>
            <a:picLocks noGrp="1" noChangeAspect="1"/>
          </p:cNvPicPr>
          <p:nvPr>
            <p:ph idx="1"/>
          </p:nvPr>
        </p:nvPicPr>
        <p:blipFill>
          <a:blip r:embed="rId2"/>
          <a:stretch>
            <a:fillRect/>
          </a:stretch>
        </p:blipFill>
        <p:spPr>
          <a:xfrm>
            <a:off x="450378" y="1269242"/>
            <a:ext cx="11273051" cy="5588758"/>
          </a:xfrm>
          <a:prstGeom prst="rect">
            <a:avLst/>
          </a:prstGeom>
        </p:spPr>
      </p:pic>
    </p:spTree>
    <p:extLst>
      <p:ext uri="{BB962C8B-B14F-4D97-AF65-F5344CB8AC3E}">
        <p14:creationId xmlns="" xmlns:p14="http://schemas.microsoft.com/office/powerpoint/2010/main" val="15212968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1194" y="702156"/>
            <a:ext cx="11029616" cy="485199"/>
          </a:xfrm>
        </p:spPr>
        <p:txBody>
          <a:bodyPr>
            <a:normAutofit fontScale="90000"/>
          </a:bodyPr>
          <a:lstStyle/>
          <a:p>
            <a:pPr algn="ctr"/>
            <a:r>
              <a:rPr lang="pt-BR" b="1" dirty="0" smtClean="0">
                <a:latin typeface="Cambria" pitchFamily="18" charset="0"/>
              </a:rPr>
              <a:t>FLUXO DE NOTIFICAÇÃO – 04 NÍVEIS</a:t>
            </a:r>
            <a:endParaRPr lang="pt-BR" b="1" dirty="0">
              <a:latin typeface="Cambria" pitchFamily="18" charset="0"/>
            </a:endParaRPr>
          </a:p>
        </p:txBody>
      </p:sp>
      <p:pic>
        <p:nvPicPr>
          <p:cNvPr id="4" name="Espaço Reservado para Conteúdo 3"/>
          <p:cNvPicPr>
            <a:picLocks noGrp="1" noChangeAspect="1"/>
          </p:cNvPicPr>
          <p:nvPr>
            <p:ph idx="1"/>
          </p:nvPr>
        </p:nvPicPr>
        <p:blipFill>
          <a:blip r:embed="rId2"/>
          <a:stretch>
            <a:fillRect/>
          </a:stretch>
        </p:blipFill>
        <p:spPr>
          <a:xfrm>
            <a:off x="409433" y="1187355"/>
            <a:ext cx="11327641" cy="5670645"/>
          </a:xfrm>
          <a:prstGeom prst="rect">
            <a:avLst/>
          </a:prstGeom>
        </p:spPr>
      </p:pic>
    </p:spTree>
    <p:extLst>
      <p:ext uri="{BB962C8B-B14F-4D97-AF65-F5344CB8AC3E}">
        <p14:creationId xmlns="" xmlns:p14="http://schemas.microsoft.com/office/powerpoint/2010/main" val="22506579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1194" y="702156"/>
            <a:ext cx="11029616" cy="485199"/>
          </a:xfrm>
        </p:spPr>
        <p:txBody>
          <a:bodyPr>
            <a:normAutofit fontScale="90000"/>
          </a:bodyPr>
          <a:lstStyle/>
          <a:p>
            <a:pPr algn="ctr"/>
            <a:r>
              <a:rPr lang="pt-BR" b="1" dirty="0" smtClean="0">
                <a:latin typeface="Cambria" pitchFamily="18" charset="0"/>
              </a:rPr>
              <a:t>FLUXO DE NOTIFICAÇÃO – 04 NÍVEIS</a:t>
            </a:r>
            <a:endParaRPr lang="pt-BR" b="1" dirty="0">
              <a:latin typeface="Cambria" pitchFamily="18" charset="0"/>
            </a:endParaRPr>
          </a:p>
        </p:txBody>
      </p:sp>
      <p:pic>
        <p:nvPicPr>
          <p:cNvPr id="4" name="Espaço Reservado para Conteúdo 3"/>
          <p:cNvPicPr>
            <a:picLocks noGrp="1" noChangeAspect="1"/>
          </p:cNvPicPr>
          <p:nvPr>
            <p:ph idx="1"/>
          </p:nvPr>
        </p:nvPicPr>
        <p:blipFill>
          <a:blip r:embed="rId2"/>
          <a:stretch>
            <a:fillRect/>
          </a:stretch>
        </p:blipFill>
        <p:spPr>
          <a:xfrm>
            <a:off x="2430379" y="2133600"/>
            <a:ext cx="6860017" cy="3778250"/>
          </a:xfrm>
          <a:prstGeom prst="rect">
            <a:avLst/>
          </a:prstGeom>
        </p:spPr>
      </p:pic>
    </p:spTree>
    <p:extLst>
      <p:ext uri="{BB962C8B-B14F-4D97-AF65-F5344CB8AC3E}">
        <p14:creationId xmlns="" xmlns:p14="http://schemas.microsoft.com/office/powerpoint/2010/main" val="9474648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1194" y="702157"/>
            <a:ext cx="11029616" cy="430608"/>
          </a:xfrm>
        </p:spPr>
        <p:txBody>
          <a:bodyPr>
            <a:normAutofit fontScale="90000"/>
          </a:bodyPr>
          <a:lstStyle/>
          <a:p>
            <a:pPr algn="ctr"/>
            <a:r>
              <a:rPr lang="pt-BR" b="1" dirty="0" smtClean="0">
                <a:latin typeface="Cambria" pitchFamily="18" charset="0"/>
              </a:rPr>
              <a:t>FLUXO DE NOTIFICAÇÃO – 04 NÍVEIS</a:t>
            </a:r>
            <a:endParaRPr lang="pt-BR" b="1" dirty="0">
              <a:latin typeface="Cambria" pitchFamily="18" charset="0"/>
            </a:endParaRPr>
          </a:p>
        </p:txBody>
      </p:sp>
      <p:pic>
        <p:nvPicPr>
          <p:cNvPr id="4" name="Espaço Reservado para Conteúdo 3"/>
          <p:cNvPicPr>
            <a:picLocks noGrp="1" noChangeAspect="1"/>
          </p:cNvPicPr>
          <p:nvPr>
            <p:ph idx="1"/>
          </p:nvPr>
        </p:nvPicPr>
        <p:blipFill>
          <a:blip r:embed="rId2"/>
          <a:stretch>
            <a:fillRect/>
          </a:stretch>
        </p:blipFill>
        <p:spPr>
          <a:xfrm>
            <a:off x="464026" y="1132764"/>
            <a:ext cx="11286697" cy="5725236"/>
          </a:xfrm>
          <a:prstGeom prst="rect">
            <a:avLst/>
          </a:prstGeom>
        </p:spPr>
      </p:pic>
    </p:spTree>
    <p:extLst>
      <p:ext uri="{BB962C8B-B14F-4D97-AF65-F5344CB8AC3E}">
        <p14:creationId xmlns="" xmlns:p14="http://schemas.microsoft.com/office/powerpoint/2010/main" val="14363221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2574758" y="385011"/>
            <a:ext cx="9085885" cy="553998"/>
          </a:xfrm>
          <a:prstGeom prst="rect">
            <a:avLst/>
          </a:prstGeom>
        </p:spPr>
        <p:txBody>
          <a:bodyPr wrap="square">
            <a:spAutoFit/>
          </a:bodyPr>
          <a:lstStyle/>
          <a:p>
            <a:r>
              <a:rPr lang="pt-BR" sz="3000" b="1" dirty="0" smtClean="0">
                <a:solidFill>
                  <a:prstClr val="black"/>
                </a:solidFill>
                <a:latin typeface="Cambria" pitchFamily="18" charset="0"/>
              </a:rPr>
              <a:t>ASSINATURA  do PROTOCOLO </a:t>
            </a:r>
            <a:r>
              <a:rPr lang="pt-BR" sz="3000" b="1" dirty="0">
                <a:solidFill>
                  <a:prstClr val="black"/>
                </a:solidFill>
                <a:latin typeface="Cambria" pitchFamily="18" charset="0"/>
              </a:rPr>
              <a:t>DE </a:t>
            </a:r>
            <a:r>
              <a:rPr lang="pt-BR" sz="3000" b="1" dirty="0" smtClean="0">
                <a:solidFill>
                  <a:prstClr val="black"/>
                </a:solidFill>
                <a:latin typeface="Cambria" pitchFamily="18" charset="0"/>
              </a:rPr>
              <a:t>ATENDIMENTO</a:t>
            </a:r>
          </a:p>
        </p:txBody>
      </p:sp>
      <p:sp>
        <p:nvSpPr>
          <p:cNvPr id="3" name="Retângulo 2"/>
          <p:cNvSpPr/>
          <p:nvPr/>
        </p:nvSpPr>
        <p:spPr>
          <a:xfrm>
            <a:off x="3152274" y="1347538"/>
            <a:ext cx="5929878" cy="3470181"/>
          </a:xfrm>
          <a:prstGeom prst="rect">
            <a:avLst/>
          </a:prstGeom>
        </p:spPr>
        <p:txBody>
          <a:bodyPr wrap="square">
            <a:spAutoFit/>
          </a:bodyPr>
          <a:lstStyle/>
          <a:p>
            <a:pPr algn="just">
              <a:lnSpc>
                <a:spcPct val="107000"/>
              </a:lnSpc>
              <a:spcAft>
                <a:spcPts val="800"/>
              </a:spcAft>
            </a:pPr>
            <a:r>
              <a:rPr lang="pt-BR" dirty="0">
                <a:latin typeface="Calibri" panose="020F0502020204030204" pitchFamily="34" charset="0"/>
                <a:ea typeface="Calibri" panose="020F0502020204030204" pitchFamily="34" charset="0"/>
                <a:cs typeface="Times New Roman" panose="02020603050405020304" pitchFamily="18" charset="0"/>
              </a:rPr>
              <a:t>Visando operacionalizar as ações estratégicas do PETI de forma descentralizada e </a:t>
            </a:r>
            <a:r>
              <a:rPr lang="pt-BR" dirty="0" smtClean="0">
                <a:latin typeface="Calibri" panose="020F0502020204030204" pitchFamily="34" charset="0"/>
                <a:ea typeface="Calibri" panose="020F0502020204030204" pitchFamily="34" charset="0"/>
                <a:cs typeface="Times New Roman" panose="02020603050405020304" pitchFamily="18" charset="0"/>
              </a:rPr>
              <a:t>compartilhada  em abril de 2016.</a:t>
            </a:r>
          </a:p>
          <a:p>
            <a:pPr algn="just">
              <a:lnSpc>
                <a:spcPct val="107000"/>
              </a:lnSpc>
              <a:spcAft>
                <a:spcPts val="800"/>
              </a:spcAft>
            </a:pPr>
            <a:endParaRPr lang="pt-BR" dirty="0" smtClean="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07000"/>
              </a:lnSpc>
              <a:spcAft>
                <a:spcPts val="800"/>
              </a:spcAft>
              <a:buFont typeface="Wingdings" panose="05000000000000000000" pitchFamily="2" charset="2"/>
              <a:buChar char="Ø"/>
            </a:pPr>
            <a:r>
              <a:rPr lang="pt-BR" dirty="0" smtClean="0">
                <a:latin typeface="Calibri" panose="020F0502020204030204" pitchFamily="34" charset="0"/>
                <a:ea typeface="Calibri" panose="020F0502020204030204" pitchFamily="34" charset="0"/>
                <a:cs typeface="Times New Roman" panose="02020603050405020304" pitchFamily="18" charset="0"/>
              </a:rPr>
              <a:t>Assinatura do Protocolo de Atendimento </a:t>
            </a:r>
          </a:p>
          <a:p>
            <a:pPr marL="285750" indent="-285750" algn="just">
              <a:lnSpc>
                <a:spcPct val="107000"/>
              </a:lnSpc>
              <a:spcAft>
                <a:spcPts val="800"/>
              </a:spcAft>
              <a:buFont typeface="Arial" panose="020B0604020202020204" pitchFamily="34" charset="0"/>
              <a:buChar char="•"/>
            </a:pPr>
            <a:endParaRPr lang="pt-BR" dirty="0" smtClean="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pt-BR" sz="14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MUNICÍPIO DE ABELARDO LUZ/SC</a:t>
            </a:r>
            <a:endParaRPr lang="pt-BR" sz="14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pt-BR" sz="14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COMISSÃO INTERSETORIAL DE PREVENÇÃO E ERRADICAÇÃO DO TRABALHO INFANTIL</a:t>
            </a:r>
            <a:endParaRPr lang="pt-BR" sz="14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pt-BR" sz="14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FICHA DE NOTIFICAÇÃO E ENCAMINHAMENTO DE TRABALHO INFANTIL</a:t>
            </a:r>
            <a:endParaRPr lang="pt-BR" sz="14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Imagem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8468188" y="4764505"/>
            <a:ext cx="2542711" cy="1431507"/>
          </a:xfrm>
          <a:prstGeom prst="rect">
            <a:avLst/>
          </a:prstGeom>
        </p:spPr>
      </p:pic>
      <p:pic>
        <p:nvPicPr>
          <p:cNvPr id="5" name="Imagem 4"/>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7519886" y="4764505"/>
            <a:ext cx="948302" cy="1684420"/>
          </a:xfrm>
          <a:prstGeom prst="rect">
            <a:avLst/>
          </a:prstGeom>
        </p:spPr>
      </p:pic>
      <p:pic>
        <p:nvPicPr>
          <p:cNvPr id="6" name="Imagem 5"/>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3763991" y="4199021"/>
            <a:ext cx="3128210" cy="2346157"/>
          </a:xfrm>
          <a:prstGeom prst="rect">
            <a:avLst/>
          </a:prstGeom>
        </p:spPr>
      </p:pic>
      <p:pic>
        <p:nvPicPr>
          <p:cNvPr id="7" name="Imagem 6"/>
          <p:cNvPicPr>
            <a:picLocks noChangeAspect="1"/>
          </p:cNvPicPr>
          <p:nvPr/>
        </p:nvPicPr>
        <p:blipFill>
          <a:blip r:embed="rId5">
            <a:extLst>
              <a:ext uri="{28A0092B-C50C-407E-A947-70E740481C1C}">
                <a14:useLocalDpi xmlns="" xmlns:a14="http://schemas.microsoft.com/office/drawing/2010/main" val="0"/>
              </a:ext>
            </a:extLst>
          </a:blip>
          <a:stretch>
            <a:fillRect/>
          </a:stretch>
        </p:blipFill>
        <p:spPr>
          <a:xfrm>
            <a:off x="2328131" y="3697015"/>
            <a:ext cx="1201961" cy="2134980"/>
          </a:xfrm>
          <a:prstGeom prst="rect">
            <a:avLst/>
          </a:prstGeom>
        </p:spPr>
      </p:pic>
    </p:spTree>
    <p:extLst>
      <p:ext uri="{BB962C8B-B14F-4D97-AF65-F5344CB8AC3E}">
        <p14:creationId xmlns="" xmlns:p14="http://schemas.microsoft.com/office/powerpoint/2010/main" val="1709074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719332"/>
            <a:ext cx="8911687" cy="1280890"/>
          </a:xfrm>
        </p:spPr>
        <p:txBody>
          <a:bodyPr>
            <a:normAutofit fontScale="90000"/>
          </a:bodyPr>
          <a:lstStyle/>
          <a:p>
            <a:r>
              <a:rPr lang="pt-BR" dirty="0">
                <a:solidFill>
                  <a:schemeClr val="tx2">
                    <a:lumMod val="50000"/>
                  </a:schemeClr>
                </a:solidFill>
              </a:rPr>
              <a:t>Levantamento de dados qualitativos com da realização de grupos focais.</a:t>
            </a:r>
            <a:br>
              <a:rPr lang="pt-BR" dirty="0">
                <a:solidFill>
                  <a:schemeClr val="tx2">
                    <a:lumMod val="50000"/>
                  </a:schemeClr>
                </a:solidFill>
              </a:rPr>
            </a:br>
            <a:endParaRPr lang="pt-BR" dirty="0"/>
          </a:p>
        </p:txBody>
      </p:sp>
      <p:sp>
        <p:nvSpPr>
          <p:cNvPr id="3" name="Espaço Reservado para Conteúdo 2"/>
          <p:cNvSpPr>
            <a:spLocks noGrp="1"/>
          </p:cNvSpPr>
          <p:nvPr>
            <p:ph idx="1"/>
          </p:nvPr>
        </p:nvSpPr>
        <p:spPr/>
        <p:txBody>
          <a:bodyPr/>
          <a:lstStyle/>
          <a:p>
            <a:r>
              <a:rPr lang="pt-BR" dirty="0" smtClean="0"/>
              <a:t> junho 2016 </a:t>
            </a:r>
            <a:endParaRPr lang="pt-BR" dirty="0"/>
          </a:p>
        </p:txBody>
      </p:sp>
      <p:pic>
        <p:nvPicPr>
          <p:cNvPr id="4" name="Imagem 3" descr="https://scontent-gru2-1.xx.fbcdn.net/t31.0-8/13528408_614785272028162_8851572757033814868_o.jpg"/>
          <p:cNvPicPr/>
          <p:nvPr/>
        </p:nvPicPr>
        <p:blipFill>
          <a:blip r:embed="rId2">
            <a:extLst>
              <a:ext uri="{28A0092B-C50C-407E-A947-70E740481C1C}">
                <a14:useLocalDpi xmlns="" xmlns:a14="http://schemas.microsoft.com/office/drawing/2010/main" val="0"/>
              </a:ext>
            </a:extLst>
          </a:blip>
          <a:srcRect/>
          <a:stretch>
            <a:fillRect/>
          </a:stretch>
        </p:blipFill>
        <p:spPr bwMode="auto">
          <a:xfrm>
            <a:off x="4259178" y="4459922"/>
            <a:ext cx="4331853" cy="2225123"/>
          </a:xfrm>
          <a:prstGeom prst="rect">
            <a:avLst/>
          </a:prstGeom>
          <a:noFill/>
          <a:ln>
            <a:noFill/>
          </a:ln>
        </p:spPr>
      </p:pic>
      <p:pic>
        <p:nvPicPr>
          <p:cNvPr id="5" name="Imagem 4" descr="https://scontent-gru2-1.xx.fbcdn.net/t31.0-8/13502817_614785112028178_3421972723863697023_o.jpg"/>
          <p:cNvPicPr/>
          <p:nvPr/>
        </p:nvPicPr>
        <p:blipFill>
          <a:blip r:embed="rId3">
            <a:extLst>
              <a:ext uri="{28A0092B-C50C-407E-A947-70E740481C1C}">
                <a14:useLocalDpi xmlns="" xmlns:a14="http://schemas.microsoft.com/office/drawing/2010/main" val="0"/>
              </a:ext>
            </a:extLst>
          </a:blip>
          <a:srcRect/>
          <a:stretch>
            <a:fillRect/>
          </a:stretch>
        </p:blipFill>
        <p:spPr bwMode="auto">
          <a:xfrm>
            <a:off x="3360336" y="2662772"/>
            <a:ext cx="5760085" cy="2061845"/>
          </a:xfrm>
          <a:prstGeom prst="rect">
            <a:avLst/>
          </a:prstGeom>
          <a:noFill/>
          <a:ln>
            <a:noFill/>
          </a:ln>
        </p:spPr>
      </p:pic>
    </p:spTree>
    <p:extLst>
      <p:ext uri="{BB962C8B-B14F-4D97-AF65-F5344CB8AC3E}">
        <p14:creationId xmlns="" xmlns:p14="http://schemas.microsoft.com/office/powerpoint/2010/main" val="27305766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3600" dirty="0" smtClean="0"/>
              <a:t>Diagnóstico Municipal</a:t>
            </a:r>
            <a:endParaRPr lang="pt-BR" sz="3600" dirty="0"/>
          </a:p>
        </p:txBody>
      </p:sp>
      <p:sp>
        <p:nvSpPr>
          <p:cNvPr id="8" name="Espaço Reservado para Texto 7"/>
          <p:cNvSpPr>
            <a:spLocks noGrp="1"/>
          </p:cNvSpPr>
          <p:nvPr>
            <p:ph type="body" sz="half" idx="4294967295"/>
          </p:nvPr>
        </p:nvSpPr>
        <p:spPr>
          <a:xfrm>
            <a:off x="2995863" y="2417762"/>
            <a:ext cx="9196137" cy="2763837"/>
          </a:xfrm>
        </p:spPr>
        <p:txBody>
          <a:bodyPr>
            <a:normAutofit/>
          </a:bodyPr>
          <a:lstStyle/>
          <a:p>
            <a:pPr>
              <a:buFont typeface="Wingdings" panose="05000000000000000000" pitchFamily="2" charset="2"/>
              <a:buChar char="Ø"/>
            </a:pPr>
            <a:r>
              <a:rPr lang="pt-BR" dirty="0" smtClean="0">
                <a:solidFill>
                  <a:schemeClr val="tx2">
                    <a:lumMod val="50000"/>
                  </a:schemeClr>
                </a:solidFill>
              </a:rPr>
              <a:t>Capacitação </a:t>
            </a:r>
            <a:r>
              <a:rPr lang="pt-BR" dirty="0">
                <a:solidFill>
                  <a:schemeClr val="tx2">
                    <a:lumMod val="50000"/>
                  </a:schemeClr>
                </a:solidFill>
              </a:rPr>
              <a:t>dos coordenadores de grupos focais para o levantamento de dados qualitativos.</a:t>
            </a:r>
            <a:endParaRPr lang="pt-BR" sz="2400" dirty="0">
              <a:solidFill>
                <a:schemeClr val="tx2">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a:buFont typeface="Wingdings" panose="05000000000000000000" pitchFamily="2" charset="2"/>
              <a:buChar char="Ø"/>
            </a:pPr>
            <a:r>
              <a:rPr lang="pt-BR" dirty="0" smtClean="0">
                <a:solidFill>
                  <a:schemeClr val="tx2">
                    <a:lumMod val="50000"/>
                  </a:schemeClr>
                </a:solidFill>
              </a:rPr>
              <a:t>Ciclo experimental de notificação do trabalho Infantil ( 30 dias) através da rede de atendimento da Educação, Saúde e Assistência Social.</a:t>
            </a:r>
          </a:p>
          <a:p>
            <a:pPr>
              <a:buFont typeface="Wingdings" panose="05000000000000000000" pitchFamily="2" charset="2"/>
              <a:buChar char="Ø"/>
            </a:pPr>
            <a:endParaRPr lang="pt-BR" dirty="0" smtClean="0">
              <a:solidFill>
                <a:schemeClr val="tx2">
                  <a:lumMod val="50000"/>
                </a:schemeClr>
              </a:solidFill>
            </a:endParaRPr>
          </a:p>
          <a:p>
            <a:pPr marL="0" indent="0">
              <a:buNone/>
            </a:pPr>
            <a:endParaRPr lang="pt-BR" dirty="0" smtClean="0"/>
          </a:p>
          <a:p>
            <a:pPr marL="0" indent="0">
              <a:buNone/>
            </a:pPr>
            <a:endParaRPr lang="pt-BR" dirty="0"/>
          </a:p>
        </p:txBody>
      </p:sp>
      <p:sp>
        <p:nvSpPr>
          <p:cNvPr id="9" name="Espaço Reservado para Texto 8"/>
          <p:cNvSpPr>
            <a:spLocks noGrp="1"/>
          </p:cNvSpPr>
          <p:nvPr>
            <p:ph type="body" sz="quarter" idx="4294967295"/>
          </p:nvPr>
        </p:nvSpPr>
        <p:spPr>
          <a:xfrm>
            <a:off x="3276600" y="4343400"/>
            <a:ext cx="8915400" cy="838200"/>
          </a:xfrm>
        </p:spPr>
        <p:txBody>
          <a:bodyPr/>
          <a:lstStyle/>
          <a:p>
            <a:pPr>
              <a:buFont typeface="Wingdings" panose="05000000000000000000" pitchFamily="2" charset="2"/>
              <a:buChar char="Ø"/>
            </a:pPr>
            <a:r>
              <a:rPr lang="pt-BR" dirty="0">
                <a:solidFill>
                  <a:schemeClr val="tx2">
                    <a:lumMod val="50000"/>
                  </a:schemeClr>
                </a:solidFill>
              </a:rPr>
              <a:t>Apresentação da versão preliminar dos dados oficiais sobre trabalho infantil.</a:t>
            </a:r>
            <a:endParaRPr lang="pt-BR" sz="2400" dirty="0">
              <a:solidFill>
                <a:schemeClr val="tx2">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endParaRPr lang="pt-BR" dirty="0">
              <a:solidFill>
                <a:schemeClr val="tx2">
                  <a:lumMod val="50000"/>
                </a:schemeClr>
              </a:solidFill>
            </a:endParaRPr>
          </a:p>
          <a:p>
            <a:endParaRPr lang="pt-BR" dirty="0" smtClean="0">
              <a:solidFill>
                <a:schemeClr val="tx2">
                  <a:lumMod val="50000"/>
                </a:schemeClr>
              </a:solidFill>
            </a:endParaRPr>
          </a:p>
          <a:p>
            <a:endParaRPr lang="pt-BR" dirty="0">
              <a:solidFill>
                <a:schemeClr val="tx2">
                  <a:lumMod val="50000"/>
                </a:schemeClr>
              </a:solidFill>
            </a:endParaRPr>
          </a:p>
          <a:p>
            <a:endParaRPr lang="pt-BR" dirty="0" smtClean="0">
              <a:solidFill>
                <a:schemeClr val="tx2">
                  <a:lumMod val="50000"/>
                </a:schemeClr>
              </a:solidFill>
            </a:endParaRPr>
          </a:p>
          <a:p>
            <a:endParaRPr lang="pt-BR" dirty="0">
              <a:solidFill>
                <a:schemeClr val="tx2">
                  <a:lumMod val="50000"/>
                </a:schemeClr>
              </a:solidFill>
            </a:endParaRPr>
          </a:p>
          <a:p>
            <a:endParaRPr lang="pt-BR" dirty="0" smtClean="0">
              <a:solidFill>
                <a:schemeClr val="tx2">
                  <a:lumMod val="50000"/>
                </a:schemeClr>
              </a:solidFill>
            </a:endParaRPr>
          </a:p>
          <a:p>
            <a:endParaRPr lang="pt-BR" dirty="0">
              <a:solidFill>
                <a:schemeClr val="tx2">
                  <a:lumMod val="50000"/>
                </a:schemeClr>
              </a:solidFill>
            </a:endParaRPr>
          </a:p>
          <a:p>
            <a:endParaRPr lang="pt-BR" dirty="0" smtClean="0">
              <a:solidFill>
                <a:schemeClr val="tx2">
                  <a:lumMod val="50000"/>
                </a:schemeClr>
              </a:solidFill>
            </a:endParaRPr>
          </a:p>
          <a:p>
            <a:endParaRPr lang="pt-BR" dirty="0">
              <a:solidFill>
                <a:schemeClr val="tx2">
                  <a:lumMod val="50000"/>
                </a:schemeClr>
              </a:solidFill>
            </a:endParaRPr>
          </a:p>
          <a:p>
            <a:endParaRPr lang="pt-BR" dirty="0" smtClean="0">
              <a:solidFill>
                <a:schemeClr val="tx2">
                  <a:lumMod val="50000"/>
                </a:schemeClr>
              </a:solidFill>
            </a:endParaRPr>
          </a:p>
          <a:p>
            <a:endParaRPr lang="pt-BR" dirty="0">
              <a:solidFill>
                <a:schemeClr val="tx2">
                  <a:lumMod val="50000"/>
                </a:schemeClr>
              </a:solidFill>
            </a:endParaRPr>
          </a:p>
          <a:p>
            <a:endParaRPr lang="pt-BR" dirty="0" smtClean="0">
              <a:solidFill>
                <a:schemeClr val="tx2">
                  <a:lumMod val="50000"/>
                </a:schemeClr>
              </a:solidFill>
            </a:endParaRPr>
          </a:p>
          <a:p>
            <a:endParaRPr lang="pt-BR" dirty="0">
              <a:solidFill>
                <a:schemeClr val="tx2">
                  <a:lumMod val="50000"/>
                </a:schemeClr>
              </a:solidFill>
            </a:endParaRPr>
          </a:p>
          <a:p>
            <a:endParaRPr lang="pt-BR" dirty="0" smtClean="0">
              <a:solidFill>
                <a:schemeClr val="tx2">
                  <a:lumMod val="50000"/>
                </a:schemeClr>
              </a:solidFill>
            </a:endParaRPr>
          </a:p>
          <a:p>
            <a:endParaRPr lang="pt-BR" dirty="0">
              <a:solidFill>
                <a:schemeClr val="tx2">
                  <a:lumMod val="50000"/>
                </a:schemeClr>
              </a:solidFill>
            </a:endParaRPr>
          </a:p>
          <a:p>
            <a:endParaRPr lang="pt-BR" dirty="0" smtClean="0">
              <a:solidFill>
                <a:schemeClr val="tx2">
                  <a:lumMod val="50000"/>
                </a:schemeClr>
              </a:solidFill>
            </a:endParaRPr>
          </a:p>
          <a:p>
            <a:endParaRPr lang="pt-BR" dirty="0">
              <a:solidFill>
                <a:schemeClr val="tx2">
                  <a:lumMod val="50000"/>
                </a:schemeClr>
              </a:solidFill>
            </a:endParaRPr>
          </a:p>
          <a:p>
            <a:endParaRPr lang="pt-BR" dirty="0" smtClean="0">
              <a:solidFill>
                <a:schemeClr val="tx2">
                  <a:lumMod val="50000"/>
                </a:schemeClr>
              </a:solidFill>
            </a:endParaRPr>
          </a:p>
          <a:p>
            <a:endParaRPr lang="pt-BR" dirty="0">
              <a:solidFill>
                <a:schemeClr val="tx2">
                  <a:lumMod val="50000"/>
                </a:schemeClr>
              </a:solidFill>
            </a:endParaRPr>
          </a:p>
          <a:p>
            <a:endParaRPr lang="pt-BR" dirty="0" smtClean="0">
              <a:solidFill>
                <a:schemeClr val="tx2">
                  <a:lumMod val="50000"/>
                </a:schemeClr>
              </a:solidFill>
            </a:endParaRPr>
          </a:p>
          <a:p>
            <a:endParaRPr lang="pt-BR" dirty="0">
              <a:solidFill>
                <a:schemeClr val="tx2">
                  <a:lumMod val="50000"/>
                </a:schemeClr>
              </a:solidFill>
            </a:endParaRPr>
          </a:p>
          <a:p>
            <a:endParaRPr lang="pt-BR" dirty="0" smtClean="0">
              <a:solidFill>
                <a:schemeClr val="tx2">
                  <a:lumMod val="50000"/>
                </a:schemeClr>
              </a:solidFill>
            </a:endParaRPr>
          </a:p>
          <a:p>
            <a:endParaRPr lang="pt-BR" dirty="0">
              <a:solidFill>
                <a:schemeClr val="tx2">
                  <a:lumMod val="50000"/>
                </a:schemeClr>
              </a:solidFill>
            </a:endParaRPr>
          </a:p>
          <a:p>
            <a:endParaRPr lang="pt-BR" dirty="0" smtClean="0">
              <a:solidFill>
                <a:schemeClr val="tx2">
                  <a:lumMod val="50000"/>
                </a:schemeClr>
              </a:solidFill>
            </a:endParaRPr>
          </a:p>
          <a:p>
            <a:endParaRPr lang="pt-BR" dirty="0">
              <a:solidFill>
                <a:schemeClr val="tx2">
                  <a:lumMod val="50000"/>
                </a:schemeClr>
              </a:solidFill>
            </a:endParaRPr>
          </a:p>
          <a:p>
            <a:endParaRPr lang="pt-BR" dirty="0" smtClean="0">
              <a:solidFill>
                <a:schemeClr val="tx2">
                  <a:lumMod val="50000"/>
                </a:schemeClr>
              </a:solidFill>
            </a:endParaRPr>
          </a:p>
          <a:p>
            <a:endParaRPr lang="pt-BR" dirty="0">
              <a:solidFill>
                <a:schemeClr val="tx2">
                  <a:lumMod val="50000"/>
                </a:schemeClr>
              </a:solidFill>
            </a:endParaRPr>
          </a:p>
          <a:p>
            <a:endParaRPr lang="pt-BR" dirty="0" smtClean="0">
              <a:solidFill>
                <a:schemeClr val="tx2">
                  <a:lumMod val="50000"/>
                </a:schemeClr>
              </a:solidFill>
            </a:endParaRPr>
          </a:p>
          <a:p>
            <a:endParaRPr lang="pt-BR" dirty="0">
              <a:solidFill>
                <a:schemeClr val="tx2">
                  <a:lumMod val="50000"/>
                </a:schemeClr>
              </a:solidFill>
            </a:endParaRPr>
          </a:p>
          <a:p>
            <a:endParaRPr lang="pt-BR" dirty="0" smtClean="0">
              <a:solidFill>
                <a:schemeClr val="tx2">
                  <a:lumMod val="50000"/>
                </a:schemeClr>
              </a:solidFill>
            </a:endParaRPr>
          </a:p>
          <a:p>
            <a:endParaRPr lang="pt-BR" dirty="0">
              <a:solidFill>
                <a:schemeClr val="tx2">
                  <a:lumMod val="50000"/>
                </a:schemeClr>
              </a:solidFill>
            </a:endParaRPr>
          </a:p>
          <a:p>
            <a:endParaRPr lang="pt-BR" dirty="0" smtClean="0">
              <a:solidFill>
                <a:schemeClr val="tx2">
                  <a:lumMod val="50000"/>
                </a:schemeClr>
              </a:solidFill>
            </a:endParaRPr>
          </a:p>
          <a:p>
            <a:endParaRPr lang="pt-BR" dirty="0">
              <a:solidFill>
                <a:schemeClr val="tx2">
                  <a:lumMod val="50000"/>
                </a:schemeClr>
              </a:solidFill>
            </a:endParaRPr>
          </a:p>
          <a:p>
            <a:endParaRPr lang="pt-BR" dirty="0" smtClean="0">
              <a:solidFill>
                <a:schemeClr val="tx2">
                  <a:lumMod val="50000"/>
                </a:schemeClr>
              </a:solidFill>
            </a:endParaRPr>
          </a:p>
          <a:p>
            <a:endParaRPr lang="pt-BR" dirty="0">
              <a:solidFill>
                <a:schemeClr val="tx2">
                  <a:lumMod val="50000"/>
                </a:schemeClr>
              </a:solidFill>
            </a:endParaRPr>
          </a:p>
          <a:p>
            <a:endParaRPr lang="pt-BR" dirty="0" smtClean="0">
              <a:solidFill>
                <a:schemeClr val="tx2">
                  <a:lumMod val="50000"/>
                </a:schemeClr>
              </a:solidFill>
            </a:endParaRPr>
          </a:p>
        </p:txBody>
      </p:sp>
    </p:spTree>
    <p:extLst>
      <p:ext uri="{BB962C8B-B14F-4D97-AF65-F5344CB8AC3E}">
        <p14:creationId xmlns="" xmlns:p14="http://schemas.microsoft.com/office/powerpoint/2010/main" val="32658056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dirty="0" smtClean="0"/>
              <a:t/>
            </a:r>
            <a:br>
              <a:rPr lang="pt-BR" dirty="0" smtClean="0"/>
            </a:br>
            <a:r>
              <a:rPr lang="pt-BR" dirty="0"/>
              <a:t/>
            </a:r>
            <a:br>
              <a:rPr lang="pt-BR" dirty="0"/>
            </a:br>
            <a:r>
              <a:rPr lang="pt-BR" dirty="0" smtClean="0"/>
              <a:t>Apresentação </a:t>
            </a:r>
            <a:r>
              <a:rPr lang="pt-BR" dirty="0"/>
              <a:t>do diagnóstico municipal do trabalho infantil em audiência </a:t>
            </a:r>
            <a:r>
              <a:rPr lang="pt-BR" dirty="0" smtClean="0"/>
              <a:t>pública</a:t>
            </a:r>
            <a:br>
              <a:rPr lang="pt-BR" dirty="0" smtClean="0"/>
            </a:br>
            <a:r>
              <a:rPr lang="pt-BR" dirty="0" smtClean="0"/>
              <a:t>                      agosto 2016.</a:t>
            </a:r>
            <a:br>
              <a:rPr lang="pt-BR" dirty="0" smtClean="0"/>
            </a:br>
            <a:r>
              <a:rPr lang="pt-BR" dirty="0" smtClean="0"/>
              <a:t/>
            </a:r>
            <a:br>
              <a:rPr lang="pt-BR" dirty="0" smtClean="0"/>
            </a:br>
            <a:endParaRPr lang="pt-BR" dirty="0"/>
          </a:p>
        </p:txBody>
      </p:sp>
      <p:pic>
        <p:nvPicPr>
          <p:cNvPr id="4" name="Imagem 3"/>
          <p:cNvPicPr>
            <a:picLocks noChangeAspect="1"/>
          </p:cNvPicPr>
          <p:nvPr/>
        </p:nvPicPr>
        <p:blipFill>
          <a:blip r:embed="rId2"/>
          <a:stretch>
            <a:fillRect/>
          </a:stretch>
        </p:blipFill>
        <p:spPr>
          <a:xfrm>
            <a:off x="2133868" y="3212431"/>
            <a:ext cx="4914899" cy="2767012"/>
          </a:xfrm>
          <a:prstGeom prst="rect">
            <a:avLst/>
          </a:prstGeom>
        </p:spPr>
      </p:pic>
      <p:pic>
        <p:nvPicPr>
          <p:cNvPr id="5" name="Imagem 4"/>
          <p:cNvPicPr>
            <a:picLocks noChangeAspect="1"/>
          </p:cNvPicPr>
          <p:nvPr/>
        </p:nvPicPr>
        <p:blipFill>
          <a:blip r:embed="rId3"/>
          <a:stretch>
            <a:fillRect/>
          </a:stretch>
        </p:blipFill>
        <p:spPr>
          <a:xfrm>
            <a:off x="7048767" y="3669631"/>
            <a:ext cx="3406042" cy="1852611"/>
          </a:xfrm>
          <a:prstGeom prst="rect">
            <a:avLst/>
          </a:prstGeom>
        </p:spPr>
      </p:pic>
    </p:spTree>
    <p:extLst>
      <p:ext uri="{BB962C8B-B14F-4D97-AF65-F5344CB8AC3E}">
        <p14:creationId xmlns="" xmlns:p14="http://schemas.microsoft.com/office/powerpoint/2010/main" val="4428167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fontAlgn="ctr"/>
            <a:r>
              <a:rPr lang="pt-BR" sz="1800" b="1" dirty="0" smtClean="0">
                <a:solidFill>
                  <a:schemeClr val="tx1"/>
                </a:solidFill>
              </a:rPr>
              <a:t>Artigo selecionado para apresentação no II Simpósio Brasileiro de Assistência Social</a:t>
            </a:r>
            <a:br>
              <a:rPr lang="pt-BR" sz="1800" b="1" dirty="0" smtClean="0">
                <a:solidFill>
                  <a:schemeClr val="tx1"/>
                </a:solidFill>
              </a:rPr>
            </a:br>
            <a:r>
              <a:rPr lang="pt-BR" sz="1800" b="1" dirty="0" smtClean="0">
                <a:solidFill>
                  <a:schemeClr val="tx1"/>
                </a:solidFill>
              </a:rPr>
              <a:t>31 de agosto de 2016 – 2 de setembro de 2016 –RECIFE </a:t>
            </a:r>
            <a:br>
              <a:rPr lang="pt-BR" sz="1800" b="1" dirty="0" smtClean="0">
                <a:solidFill>
                  <a:schemeClr val="tx1"/>
                </a:solidFill>
              </a:rPr>
            </a:br>
            <a:r>
              <a:rPr lang="pt-BR" sz="1800" b="1" dirty="0" smtClean="0">
                <a:solidFill>
                  <a:schemeClr val="tx1"/>
                </a:solidFill>
              </a:rPr>
              <a:t/>
            </a:r>
            <a:br>
              <a:rPr lang="pt-BR" sz="1800" b="1" dirty="0" smtClean="0">
                <a:solidFill>
                  <a:schemeClr val="tx1"/>
                </a:solidFill>
              </a:rPr>
            </a:br>
            <a:r>
              <a:rPr lang="pt-BR" sz="1800" b="1" dirty="0" err="1" smtClean="0">
                <a:solidFill>
                  <a:schemeClr val="tx1"/>
                </a:solidFill>
              </a:rPr>
              <a:t>ebook</a:t>
            </a:r>
            <a:r>
              <a:rPr lang="pt-BR" sz="1800" b="1" dirty="0" smtClean="0">
                <a:solidFill>
                  <a:schemeClr val="tx1"/>
                </a:solidFill>
              </a:rPr>
              <a:t> da </a:t>
            </a:r>
            <a:r>
              <a:rPr lang="pt-BR" sz="1800" b="1" dirty="0" smtClean="0">
                <a:solidFill>
                  <a:schemeClr val="tx1"/>
                </a:solidFill>
              </a:rPr>
              <a:t>publicação </a:t>
            </a:r>
            <a:r>
              <a:rPr lang="pt-BR" sz="1800" b="1" dirty="0" smtClean="0">
                <a:solidFill>
                  <a:schemeClr val="tx1"/>
                </a:solidFill>
              </a:rPr>
              <a:t>do artigo : </a:t>
            </a:r>
            <a:r>
              <a:rPr lang="pt-BR" sz="1800" b="1" dirty="0" smtClean="0">
                <a:solidFill>
                  <a:schemeClr val="tx1"/>
                </a:solidFill>
                <a:hlinkClick r:id="rId3"/>
              </a:rPr>
              <a:t>https://drive.google.com/file/d/0ByKBQsMEIv3dWDk1YVI5cnlXd0U/view</a:t>
            </a:r>
            <a:r>
              <a:rPr lang="pt-BR" sz="1800" b="1" dirty="0" smtClean="0">
                <a:solidFill>
                  <a:schemeClr val="tx1"/>
                </a:solidFill>
              </a:rPr>
              <a:t/>
            </a:r>
            <a:br>
              <a:rPr lang="pt-BR" sz="1800" b="1" dirty="0" smtClean="0">
                <a:solidFill>
                  <a:schemeClr val="tx1"/>
                </a:solidFill>
              </a:rPr>
            </a:br>
            <a:r>
              <a:rPr lang="pt-BR" sz="1800" b="1" dirty="0" smtClean="0">
                <a:solidFill>
                  <a:schemeClr val="tx1"/>
                </a:solidFill>
              </a:rPr>
              <a:t> (Este artigo descreve a experiência do Município de Abelardo Luz na implantação do Sistema Municipal de Prevenção Erradicação do Trabalho Infantil. )</a:t>
            </a:r>
            <a:r>
              <a:rPr lang="pt-BR" sz="1600" dirty="0" smtClean="0"/>
              <a:t/>
            </a:r>
            <a:br>
              <a:rPr lang="pt-BR" sz="1600" dirty="0" smtClean="0"/>
            </a:br>
            <a:r>
              <a:rPr lang="pt-BR" dirty="0" smtClean="0"/>
              <a:t/>
            </a:r>
            <a:br>
              <a:rPr lang="pt-BR" dirty="0" smtClean="0"/>
            </a:br>
            <a:endParaRPr lang="pt-BR" dirty="0"/>
          </a:p>
        </p:txBody>
      </p:sp>
      <p:graphicFrame>
        <p:nvGraphicFramePr>
          <p:cNvPr id="1026" name="Object 2"/>
          <p:cNvGraphicFramePr>
            <a:graphicFrameLocks noChangeAspect="1"/>
          </p:cNvGraphicFramePr>
          <p:nvPr/>
        </p:nvGraphicFramePr>
        <p:xfrm>
          <a:off x="6631304" y="3332461"/>
          <a:ext cx="4375785" cy="3092152"/>
        </p:xfrm>
        <a:graphic>
          <a:graphicData uri="http://schemas.openxmlformats.org/presentationml/2006/ole">
            <p:oleObj spid="_x0000_s1026" name="Acrobat Document" r:id="rId4" imgW="8019943" imgH="5667255" progId="AcroExch.Document.7">
              <p:embed/>
            </p:oleObj>
          </a:graphicData>
        </a:graphic>
      </p:graphicFrame>
      <p:graphicFrame>
        <p:nvGraphicFramePr>
          <p:cNvPr id="1027" name="Object 3"/>
          <p:cNvGraphicFramePr>
            <a:graphicFrameLocks noChangeAspect="1"/>
          </p:cNvGraphicFramePr>
          <p:nvPr/>
        </p:nvGraphicFramePr>
        <p:xfrm>
          <a:off x="1278255" y="2909887"/>
          <a:ext cx="4915820" cy="3473768"/>
        </p:xfrm>
        <a:graphic>
          <a:graphicData uri="http://schemas.openxmlformats.org/presentationml/2006/ole">
            <p:oleObj spid="_x0000_s1027" name="Acrobat Document" r:id="rId5" imgW="8019943" imgH="5667255" progId="AcroExch.Document.7">
              <p:embed/>
            </p:oleObj>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882796" cy="3643090"/>
          </a:xfrm>
        </p:spPr>
        <p:txBody>
          <a:bodyPr>
            <a:normAutofit/>
          </a:bodyPr>
          <a:lstStyle/>
          <a:p>
            <a:pPr algn="just"/>
            <a:r>
              <a:rPr lang="pt-BR" sz="1800" dirty="0" smtClean="0">
                <a:solidFill>
                  <a:srgbClr val="212121"/>
                </a:solidFill>
                <a:latin typeface="Times New Roman" pitchFamily="18" charset="0"/>
                <a:cs typeface="Times New Roman" pitchFamily="18" charset="0"/>
              </a:rPr>
              <a:t>Tese do Dr. Ismael Francisco de Souza defendida no Programa de Pós-Graduação em Direito da Universidade de Santa Cruz do Sul abordou  as estratégias de políticas públicas do PETI e realizou pesquisa em dois municípios de referência na erradicação do trabalho infantil: Abelardo Luz em Santa Catarina e Arroio do Tigre no Rio Grande do Sul.</a:t>
            </a:r>
            <a:endParaRPr lang="pt-BR" sz="1800" dirty="0">
              <a:latin typeface="Times New Roman" pitchFamily="18" charset="0"/>
              <a:cs typeface="Times New Roman" pitchFamily="18" charset="0"/>
            </a:endParaRPr>
          </a:p>
        </p:txBody>
      </p:sp>
      <p:graphicFrame>
        <p:nvGraphicFramePr>
          <p:cNvPr id="2050" name="Object 2"/>
          <p:cNvGraphicFramePr>
            <a:graphicFrameLocks noChangeAspect="1"/>
          </p:cNvGraphicFramePr>
          <p:nvPr/>
        </p:nvGraphicFramePr>
        <p:xfrm>
          <a:off x="3234689" y="2632453"/>
          <a:ext cx="6873241" cy="3792160"/>
        </p:xfrm>
        <a:graphic>
          <a:graphicData uri="http://schemas.openxmlformats.org/presentationml/2006/ole">
            <p:oleObj spid="_x0000_s2050" name="Acrobat Document" r:id="rId3" imgW="8019943" imgH="5667255" progId="AcroExch.Document.7">
              <p:embed/>
            </p:oleObj>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1708484" y="605481"/>
            <a:ext cx="9165462" cy="4154984"/>
          </a:xfrm>
          <a:prstGeom prst="rect">
            <a:avLst/>
          </a:prstGeom>
        </p:spPr>
        <p:txBody>
          <a:bodyPr wrap="square">
            <a:spAutoFit/>
          </a:bodyPr>
          <a:lstStyle/>
          <a:p>
            <a:pPr algn="just"/>
            <a:r>
              <a:rPr lang="pt-BR" sz="2400" dirty="0" smtClean="0"/>
              <a:t>  Abelardo </a:t>
            </a:r>
            <a:r>
              <a:rPr lang="pt-BR" sz="2400" dirty="0"/>
              <a:t>Luz – SC, atualmente com 17.717 habitantes, concentra 23 assentamentos de reforma agrária, </a:t>
            </a:r>
            <a:r>
              <a:rPr lang="pt-BR" sz="2400" u="sng" dirty="0"/>
              <a:t>o maior número do Sul do Brasil</a:t>
            </a:r>
            <a:r>
              <a:rPr lang="pt-BR" sz="2400" dirty="0"/>
              <a:t>, aonde residem, aproximadamente, 1,5 mil famílias assentadas (SANTA CATARINA, 2015). </a:t>
            </a:r>
            <a:endParaRPr lang="pt-BR" sz="2400" dirty="0" smtClean="0"/>
          </a:p>
          <a:p>
            <a:pPr algn="just"/>
            <a:endParaRPr lang="pt-BR" sz="2400" dirty="0" smtClean="0"/>
          </a:p>
          <a:p>
            <a:pPr algn="just"/>
            <a:r>
              <a:rPr lang="pt-BR" sz="2400" dirty="0" smtClean="0"/>
              <a:t>  Ademais</a:t>
            </a:r>
            <a:r>
              <a:rPr lang="pt-BR" sz="2400" dirty="0"/>
              <a:t>, o município ainda dispõe pluralidade cultural, tendo em vista duas áreas indígenas. Outra característica do município é a “fronteira seca” com o estado do Paraná, </a:t>
            </a:r>
            <a:r>
              <a:rPr lang="pt-BR" sz="2400" dirty="0" smtClean="0"/>
              <a:t>com </a:t>
            </a:r>
            <a:r>
              <a:rPr lang="pt-BR" sz="2400" dirty="0"/>
              <a:t>as cidades de Clevelândia </a:t>
            </a:r>
            <a:r>
              <a:rPr lang="pt-BR" sz="2400" dirty="0" smtClean="0"/>
              <a:t>e </a:t>
            </a:r>
            <a:r>
              <a:rPr lang="pt-BR" sz="2400" dirty="0"/>
              <a:t>Palmas PR. </a:t>
            </a:r>
            <a:endParaRPr lang="pt-BR" sz="2400" dirty="0" smtClean="0"/>
          </a:p>
          <a:p>
            <a:pPr algn="just"/>
            <a:endParaRPr lang="pt-BR" sz="2400" dirty="0"/>
          </a:p>
          <a:p>
            <a:pPr algn="just"/>
            <a:r>
              <a:rPr lang="pt-BR" sz="2400" dirty="0" smtClean="0"/>
              <a:t>  </a:t>
            </a:r>
            <a:endParaRPr lang="pt-BR" sz="2400" dirty="0">
              <a:latin typeface="Arial" pitchFamily="34" charset="0"/>
              <a:cs typeface="Arial" pitchFamily="34" charset="0"/>
            </a:endParaRPr>
          </a:p>
        </p:txBody>
      </p:sp>
    </p:spTree>
    <p:extLst>
      <p:ext uri="{BB962C8B-B14F-4D97-AF65-F5344CB8AC3E}">
        <p14:creationId xmlns="" xmlns:p14="http://schemas.microsoft.com/office/powerpoint/2010/main" val="39963164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05000" y="624110"/>
            <a:ext cx="9599611" cy="5167090"/>
          </a:xfrm>
        </p:spPr>
        <p:txBody>
          <a:bodyPr>
            <a:noAutofit/>
          </a:bodyPr>
          <a:lstStyle/>
          <a:p>
            <a:r>
              <a:rPr lang="pt-BR" sz="1200" dirty="0" smtClean="0"/>
              <a:t/>
            </a:r>
            <a:br>
              <a:rPr lang="pt-BR" sz="1200" dirty="0" smtClean="0"/>
            </a:br>
            <a:r>
              <a:rPr lang="pt-BR" sz="1600" dirty="0" smtClean="0">
                <a:solidFill>
                  <a:srgbClr val="002060"/>
                </a:solidFill>
              </a:rPr>
              <a:t/>
            </a:r>
            <a:br>
              <a:rPr lang="pt-BR" sz="1600" dirty="0" smtClean="0">
                <a:solidFill>
                  <a:srgbClr val="002060"/>
                </a:solidFill>
              </a:rPr>
            </a:br>
            <a:r>
              <a:rPr lang="pt-BR" sz="1800" dirty="0" smtClean="0">
                <a:solidFill>
                  <a:schemeClr val="tx1"/>
                </a:solidFill>
                <a:latin typeface="Times New Roman" pitchFamily="18" charset="0"/>
                <a:cs typeface="Times New Roman" pitchFamily="18" charset="0"/>
              </a:rPr>
              <a:t>03/2017</a:t>
            </a:r>
            <a:br>
              <a:rPr lang="pt-BR" sz="1800" dirty="0" smtClean="0">
                <a:solidFill>
                  <a:schemeClr val="tx1"/>
                </a:solidFill>
                <a:latin typeface="Times New Roman" pitchFamily="18" charset="0"/>
                <a:cs typeface="Times New Roman" pitchFamily="18" charset="0"/>
              </a:rPr>
            </a:br>
            <a:r>
              <a:rPr lang="pt-BR" sz="1800" dirty="0" smtClean="0">
                <a:solidFill>
                  <a:schemeClr val="tx1"/>
                </a:solidFill>
                <a:latin typeface="Times New Roman" pitchFamily="18" charset="0"/>
                <a:cs typeface="Times New Roman" pitchFamily="18" charset="0"/>
              </a:rPr>
              <a:t/>
            </a:r>
            <a:br>
              <a:rPr lang="pt-BR" sz="1800" dirty="0" smtClean="0">
                <a:solidFill>
                  <a:schemeClr val="tx1"/>
                </a:solidFill>
                <a:latin typeface="Times New Roman" pitchFamily="18" charset="0"/>
                <a:cs typeface="Times New Roman" pitchFamily="18" charset="0"/>
              </a:rPr>
            </a:br>
            <a:r>
              <a:rPr lang="pt-BR" sz="1800" dirty="0" smtClean="0">
                <a:solidFill>
                  <a:schemeClr val="tx1"/>
                </a:solidFill>
                <a:latin typeface="Times New Roman" pitchFamily="18" charset="0"/>
                <a:cs typeface="Times New Roman" pitchFamily="18" charset="0"/>
              </a:rPr>
              <a:t>A Organização Internacional do Trabalho (OIT) junto com SAGI e SNAS do Ministério do Desenvolvimento Social e Agrário estão coordenando uma pesquisa para sistematizar e avaliar experiências de Boas Práticas na execução das Ações Estratégicas do Programa de Erradicação do Trabalho Infantil (PETI) no Brasil. </a:t>
            </a:r>
            <a:br>
              <a:rPr lang="pt-BR" sz="1800" dirty="0" smtClean="0">
                <a:solidFill>
                  <a:schemeClr val="tx1"/>
                </a:solidFill>
                <a:latin typeface="Times New Roman" pitchFamily="18" charset="0"/>
                <a:cs typeface="Times New Roman" pitchFamily="18" charset="0"/>
              </a:rPr>
            </a:br>
            <a:r>
              <a:rPr lang="pt-BR" sz="1800" dirty="0" smtClean="0">
                <a:solidFill>
                  <a:schemeClr val="tx1"/>
                </a:solidFill>
                <a:latin typeface="Times New Roman" pitchFamily="18" charset="0"/>
                <a:cs typeface="Times New Roman" pitchFamily="18" charset="0"/>
              </a:rPr>
              <a:t>Foram escolhidas 11 cidades em diferentes regiões brasileiras para participar dessa investigação. As AEPETI do município de Abelardo Luz  foi selecionado por conta dos bons indicadores e avaliações desenvolvidas no âmbito federal e estadual</a:t>
            </a:r>
            <a:r>
              <a:rPr lang="pt-BR" sz="1800" dirty="0" smtClean="0">
                <a:solidFill>
                  <a:schemeClr val="tx1"/>
                </a:solidFill>
                <a:latin typeface="Times New Roman" pitchFamily="18" charset="0"/>
                <a:cs typeface="Times New Roman" pitchFamily="18" charset="0"/>
              </a:rPr>
              <a:t>.</a:t>
            </a:r>
            <a:br>
              <a:rPr lang="pt-BR" sz="1800" dirty="0" smtClean="0">
                <a:solidFill>
                  <a:schemeClr val="tx1"/>
                </a:solidFill>
                <a:latin typeface="Times New Roman" pitchFamily="18" charset="0"/>
                <a:cs typeface="Times New Roman" pitchFamily="18" charset="0"/>
              </a:rPr>
            </a:br>
            <a:r>
              <a:rPr lang="pt-BR" sz="1800" dirty="0" smtClean="0">
                <a:solidFill>
                  <a:schemeClr val="tx1"/>
                </a:solidFill>
                <a:latin typeface="Times New Roman" pitchFamily="18" charset="0"/>
                <a:cs typeface="Times New Roman" pitchFamily="18" charset="0"/>
              </a:rPr>
              <a:t/>
            </a:r>
            <a:br>
              <a:rPr lang="pt-BR" sz="1800" dirty="0" smtClean="0">
                <a:solidFill>
                  <a:schemeClr val="tx1"/>
                </a:solidFill>
                <a:latin typeface="Times New Roman" pitchFamily="18" charset="0"/>
                <a:cs typeface="Times New Roman" pitchFamily="18" charset="0"/>
              </a:rPr>
            </a:br>
            <a:r>
              <a:rPr lang="pt-BR" sz="1800" dirty="0" smtClean="0">
                <a:solidFill>
                  <a:schemeClr val="tx1"/>
                </a:solidFill>
                <a:latin typeface="Times New Roman" pitchFamily="18" charset="0"/>
                <a:cs typeface="Times New Roman" pitchFamily="18" charset="0"/>
              </a:rPr>
              <a:t>Recebemos a Visita :</a:t>
            </a:r>
            <a:br>
              <a:rPr lang="pt-BR" sz="1800" dirty="0" smtClean="0">
                <a:solidFill>
                  <a:schemeClr val="tx1"/>
                </a:solidFill>
                <a:latin typeface="Times New Roman" pitchFamily="18" charset="0"/>
                <a:cs typeface="Times New Roman" pitchFamily="18" charset="0"/>
              </a:rPr>
            </a:br>
            <a:r>
              <a:rPr lang="pt-BR" sz="1800" dirty="0" smtClean="0">
                <a:solidFill>
                  <a:schemeClr val="tx1"/>
                </a:solidFill>
                <a:latin typeface="Times New Roman" pitchFamily="18" charset="0"/>
                <a:cs typeface="Times New Roman" pitchFamily="18" charset="0"/>
              </a:rPr>
              <a:t/>
            </a:r>
            <a:br>
              <a:rPr lang="pt-BR" sz="1800" dirty="0" smtClean="0">
                <a:solidFill>
                  <a:schemeClr val="tx1"/>
                </a:solidFill>
                <a:latin typeface="Times New Roman" pitchFamily="18" charset="0"/>
                <a:cs typeface="Times New Roman" pitchFamily="18" charset="0"/>
              </a:rPr>
            </a:br>
            <a:r>
              <a:rPr lang="pt-BR" sz="1800" dirty="0" smtClean="0">
                <a:solidFill>
                  <a:schemeClr val="tx1"/>
                </a:solidFill>
                <a:latin typeface="Times New Roman" pitchFamily="18" charset="0"/>
                <a:cs typeface="Times New Roman" pitchFamily="18" charset="0"/>
              </a:rPr>
              <a:t>Coordenadora Estadual do </a:t>
            </a:r>
            <a:r>
              <a:rPr lang="pt-BR" sz="1800" dirty="0" err="1" smtClean="0">
                <a:solidFill>
                  <a:schemeClr val="tx1"/>
                </a:solidFill>
                <a:latin typeface="Times New Roman" pitchFamily="18" charset="0"/>
                <a:cs typeface="Times New Roman" pitchFamily="18" charset="0"/>
              </a:rPr>
              <a:t>Peti</a:t>
            </a:r>
            <a:r>
              <a:rPr lang="pt-BR" sz="1800" dirty="0" smtClean="0">
                <a:solidFill>
                  <a:schemeClr val="tx1"/>
                </a:solidFill>
                <a:latin typeface="Times New Roman" pitchFamily="18" charset="0"/>
                <a:cs typeface="Times New Roman" pitchFamily="18" charset="0"/>
              </a:rPr>
              <a:t>: </a:t>
            </a:r>
            <a:r>
              <a:rPr lang="pt-BR" sz="1800" dirty="0" smtClean="0">
                <a:solidFill>
                  <a:schemeClr val="tx1"/>
                </a:solidFill>
                <a:latin typeface="Times New Roman" pitchFamily="18" charset="0"/>
                <a:cs typeface="Times New Roman" pitchFamily="18" charset="0"/>
              </a:rPr>
              <a:t> Luciane dos Passos</a:t>
            </a:r>
            <a:r>
              <a:rPr lang="pt-BR" sz="1800" dirty="0" smtClean="0">
                <a:solidFill>
                  <a:schemeClr val="tx1"/>
                </a:solidFill>
                <a:latin typeface="Times New Roman" pitchFamily="18" charset="0"/>
                <a:cs typeface="Times New Roman" pitchFamily="18" charset="0"/>
              </a:rPr>
              <a:t/>
            </a:r>
            <a:br>
              <a:rPr lang="pt-BR" sz="1800" dirty="0" smtClean="0">
                <a:solidFill>
                  <a:schemeClr val="tx1"/>
                </a:solidFill>
                <a:latin typeface="Times New Roman" pitchFamily="18" charset="0"/>
                <a:cs typeface="Times New Roman" pitchFamily="18" charset="0"/>
              </a:rPr>
            </a:br>
            <a:r>
              <a:rPr lang="pt-BR" sz="1800" dirty="0" smtClean="0">
                <a:solidFill>
                  <a:schemeClr val="tx1"/>
                </a:solidFill>
                <a:latin typeface="Times New Roman" pitchFamily="18" charset="0"/>
                <a:cs typeface="Times New Roman" pitchFamily="18" charset="0"/>
              </a:rPr>
              <a:t> </a:t>
            </a:r>
            <a:br>
              <a:rPr lang="pt-BR" sz="1800" dirty="0" smtClean="0">
                <a:solidFill>
                  <a:schemeClr val="tx1"/>
                </a:solidFill>
                <a:latin typeface="Times New Roman" pitchFamily="18" charset="0"/>
                <a:cs typeface="Times New Roman" pitchFamily="18" charset="0"/>
              </a:rPr>
            </a:br>
            <a:r>
              <a:rPr lang="pt-BR" sz="1800" dirty="0" smtClean="0">
                <a:solidFill>
                  <a:schemeClr val="tx1"/>
                </a:solidFill>
                <a:latin typeface="Times New Roman" pitchFamily="18" charset="0"/>
                <a:cs typeface="Times New Roman" pitchFamily="18" charset="0"/>
              </a:rPr>
              <a:t> James Ferreira Moura Jr</a:t>
            </a:r>
            <a:br>
              <a:rPr lang="pt-BR" sz="1800" dirty="0" smtClean="0">
                <a:solidFill>
                  <a:schemeClr val="tx1"/>
                </a:solidFill>
                <a:latin typeface="Times New Roman" pitchFamily="18" charset="0"/>
                <a:cs typeface="Times New Roman" pitchFamily="18" charset="0"/>
              </a:rPr>
            </a:br>
            <a:r>
              <a:rPr lang="pt-BR" sz="1800" dirty="0" smtClean="0">
                <a:solidFill>
                  <a:schemeClr val="tx1"/>
                </a:solidFill>
                <a:latin typeface="Times New Roman" pitchFamily="18" charset="0"/>
                <a:cs typeface="Times New Roman" pitchFamily="18" charset="0"/>
              </a:rPr>
              <a:t>Consultor da Organização Internacional do Trabalho</a:t>
            </a:r>
            <a:br>
              <a:rPr lang="pt-BR" sz="1800" dirty="0" smtClean="0">
                <a:solidFill>
                  <a:schemeClr val="tx1"/>
                </a:solidFill>
                <a:latin typeface="Times New Roman" pitchFamily="18" charset="0"/>
                <a:cs typeface="Times New Roman" pitchFamily="18" charset="0"/>
              </a:rPr>
            </a:br>
            <a:r>
              <a:rPr lang="pt-BR" sz="1800" dirty="0" smtClean="0">
                <a:solidFill>
                  <a:schemeClr val="tx1"/>
                </a:solidFill>
                <a:latin typeface="Times New Roman" pitchFamily="18" charset="0"/>
                <a:cs typeface="Times New Roman" pitchFamily="18" charset="0"/>
              </a:rPr>
              <a:t>Professor do Programa de Pós-graduação em Psicologia da Universidade Federal do Ceará. </a:t>
            </a:r>
            <a:br>
              <a:rPr lang="pt-BR" sz="1800" dirty="0" smtClean="0">
                <a:solidFill>
                  <a:schemeClr val="tx1"/>
                </a:solidFill>
                <a:latin typeface="Times New Roman" pitchFamily="18" charset="0"/>
                <a:cs typeface="Times New Roman" pitchFamily="18" charset="0"/>
              </a:rPr>
            </a:br>
            <a:r>
              <a:rPr lang="pt-BR" sz="1800" dirty="0" smtClean="0">
                <a:latin typeface="Times New Roman" pitchFamily="18" charset="0"/>
                <a:cs typeface="Times New Roman" pitchFamily="18" charset="0"/>
              </a:rPr>
              <a:t/>
            </a:r>
            <a:br>
              <a:rPr lang="pt-BR" sz="1800" dirty="0" smtClean="0">
                <a:latin typeface="Times New Roman" pitchFamily="18" charset="0"/>
                <a:cs typeface="Times New Roman" pitchFamily="18" charset="0"/>
              </a:rPr>
            </a:br>
            <a:r>
              <a:rPr lang="pt-BR" sz="1600" dirty="0" smtClean="0"/>
              <a:t/>
            </a:r>
            <a:br>
              <a:rPr lang="pt-BR" sz="1600" dirty="0" smtClean="0"/>
            </a:br>
            <a:r>
              <a:rPr lang="pt-BR" sz="1600" dirty="0" smtClean="0"/>
              <a:t/>
            </a:r>
            <a:br>
              <a:rPr lang="pt-BR" sz="1600" dirty="0" smtClean="0"/>
            </a:br>
            <a:r>
              <a:rPr lang="pt-BR" sz="1200" dirty="0" smtClean="0"/>
              <a:t/>
            </a:r>
            <a:br>
              <a:rPr lang="pt-BR" sz="1200" dirty="0" smtClean="0"/>
            </a:br>
            <a:r>
              <a:rPr lang="pt-BR" sz="1200" dirty="0" smtClean="0"/>
              <a:t/>
            </a:r>
            <a:br>
              <a:rPr lang="pt-BR" sz="1200" dirty="0" smtClean="0"/>
            </a:br>
            <a:r>
              <a:rPr lang="pt-BR" sz="1200" dirty="0" smtClean="0"/>
              <a:t/>
            </a:r>
            <a:br>
              <a:rPr lang="pt-BR" sz="1200" dirty="0" smtClean="0"/>
            </a:br>
            <a:endParaRPr lang="pt-BR" sz="12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4" y="624110"/>
            <a:ext cx="8911687" cy="2743930"/>
          </a:xfrm>
        </p:spPr>
        <p:txBody>
          <a:bodyPr>
            <a:normAutofit fontScale="90000"/>
          </a:bodyPr>
          <a:lstStyle/>
          <a:p>
            <a:r>
              <a:rPr lang="pt-BR" dirty="0" smtClean="0">
                <a:latin typeface="Times New Roman" pitchFamily="18" charset="0"/>
                <a:cs typeface="Times New Roman" pitchFamily="18" charset="0"/>
              </a:rPr>
              <a:t>Realizada Licitação : Contratação de Equipe </a:t>
            </a:r>
            <a:br>
              <a:rPr lang="pt-BR" dirty="0" smtClean="0">
                <a:latin typeface="Times New Roman" pitchFamily="18" charset="0"/>
                <a:cs typeface="Times New Roman" pitchFamily="18" charset="0"/>
              </a:rPr>
            </a:br>
            <a:r>
              <a:rPr lang="pt-BR" dirty="0" smtClean="0">
                <a:latin typeface="Times New Roman" pitchFamily="18" charset="0"/>
                <a:cs typeface="Times New Roman" pitchFamily="18" charset="0"/>
              </a:rPr>
              <a:t/>
            </a:r>
            <a:br>
              <a:rPr lang="pt-BR" dirty="0" smtClean="0">
                <a:latin typeface="Times New Roman" pitchFamily="18" charset="0"/>
                <a:cs typeface="Times New Roman" pitchFamily="18" charset="0"/>
              </a:rPr>
            </a:br>
            <a:r>
              <a:rPr lang="pt-BR" dirty="0" smtClean="0"/>
              <a:t>Realização oficina com escolares do ensino fundamental, prevenção de trabalho infantil com utilização do jornal Trabalho Infantil – “Rouba Infância -  Editora Amigos.”</a:t>
            </a:r>
            <a:r>
              <a:rPr lang="pt-BR" dirty="0" smtClean="0">
                <a:latin typeface="Times New Roman" pitchFamily="18" charset="0"/>
                <a:cs typeface="Times New Roman" pitchFamily="18" charset="0"/>
              </a:rPr>
              <a:t/>
            </a:r>
            <a:br>
              <a:rPr lang="pt-BR" dirty="0" smtClean="0">
                <a:latin typeface="Times New Roman" pitchFamily="18" charset="0"/>
                <a:cs typeface="Times New Roman" pitchFamily="18" charset="0"/>
              </a:rPr>
            </a:br>
            <a:endParaRPr lang="pt-B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https://www.youtube.com/watch?v=PkbgYGJr_1s&amp;feature=youtu.be</a:t>
            </a:r>
            <a:endParaRPr lang="pt-B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endParaRPr lang="pt-BR" dirty="0"/>
          </a:p>
        </p:txBody>
      </p:sp>
      <p:sp>
        <p:nvSpPr>
          <p:cNvPr id="3" name="Subtítulo 2"/>
          <p:cNvSpPr>
            <a:spLocks noGrp="1"/>
          </p:cNvSpPr>
          <p:nvPr>
            <p:ph type="subTitle" idx="1"/>
          </p:nvPr>
        </p:nvSpPr>
        <p:spPr/>
        <p:txBody>
          <a:bodyPr/>
          <a:lstStyle/>
          <a:p>
            <a:endParaRPr lang="pt-BR" dirty="0"/>
          </a:p>
        </p:txBody>
      </p:sp>
      <p:sp>
        <p:nvSpPr>
          <p:cNvPr id="4" name="CaixaDeTexto 3"/>
          <p:cNvSpPr txBox="1"/>
          <p:nvPr/>
        </p:nvSpPr>
        <p:spPr>
          <a:xfrm>
            <a:off x="7194884" y="5702968"/>
            <a:ext cx="3693695" cy="523220"/>
          </a:xfrm>
          <a:prstGeom prst="rect">
            <a:avLst/>
          </a:prstGeom>
          <a:noFill/>
        </p:spPr>
        <p:txBody>
          <a:bodyPr wrap="square" rtlCol="0">
            <a:spAutoFit/>
          </a:bodyPr>
          <a:lstStyle/>
          <a:p>
            <a:r>
              <a:rPr lang="pt-BR" sz="2800" b="1" dirty="0" smtClean="0"/>
              <a:t>Obrigada!</a:t>
            </a:r>
            <a:endParaRPr lang="pt-BR" sz="2800" b="1" dirty="0"/>
          </a:p>
        </p:txBody>
      </p:sp>
      <p:pic>
        <p:nvPicPr>
          <p:cNvPr id="5" name="Imagem 4"/>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1524000" y="381000"/>
            <a:ext cx="9941886" cy="4804611"/>
          </a:xfrm>
          <a:prstGeom prst="rect">
            <a:avLst/>
          </a:prstGeom>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3100" dirty="0" smtClean="0"/>
              <a:t> </a:t>
            </a:r>
            <a:endParaRPr lang="pt-BR" sz="3100" dirty="0"/>
          </a:p>
        </p:txBody>
      </p:sp>
      <p:pic>
        <p:nvPicPr>
          <p:cNvPr id="3" name="Imagem 2"/>
          <p:cNvPicPr>
            <a:picLocks noChangeAspect="1"/>
          </p:cNvPicPr>
          <p:nvPr/>
        </p:nvPicPr>
        <p:blipFill>
          <a:blip r:embed="rId2"/>
          <a:stretch>
            <a:fillRect/>
          </a:stretch>
        </p:blipFill>
        <p:spPr>
          <a:xfrm>
            <a:off x="3248921" y="1889626"/>
            <a:ext cx="5694158" cy="3078747"/>
          </a:xfrm>
          <a:prstGeom prst="rect">
            <a:avLst/>
          </a:prstGeom>
        </p:spPr>
      </p:pic>
      <p:sp>
        <p:nvSpPr>
          <p:cNvPr id="6" name="CaixaDeTexto 5"/>
          <p:cNvSpPr txBox="1"/>
          <p:nvPr/>
        </p:nvSpPr>
        <p:spPr>
          <a:xfrm>
            <a:off x="3453062" y="5185611"/>
            <a:ext cx="4728411" cy="246221"/>
          </a:xfrm>
          <a:prstGeom prst="rect">
            <a:avLst/>
          </a:prstGeom>
          <a:noFill/>
        </p:spPr>
        <p:txBody>
          <a:bodyPr wrap="square" rtlCol="0">
            <a:spAutoFit/>
          </a:bodyPr>
          <a:lstStyle/>
          <a:p>
            <a:r>
              <a:rPr lang="pt-BR" sz="1000" dirty="0"/>
              <a:t>Fonte: Censo IBGE/2010</a:t>
            </a:r>
          </a:p>
        </p:txBody>
      </p:sp>
      <p:sp>
        <p:nvSpPr>
          <p:cNvPr id="4" name="CaixaDeTexto 3"/>
          <p:cNvSpPr txBox="1"/>
          <p:nvPr/>
        </p:nvSpPr>
        <p:spPr>
          <a:xfrm>
            <a:off x="1997242" y="360947"/>
            <a:ext cx="7796463" cy="923330"/>
          </a:xfrm>
          <a:prstGeom prst="rect">
            <a:avLst/>
          </a:prstGeom>
          <a:noFill/>
        </p:spPr>
        <p:txBody>
          <a:bodyPr wrap="square" rtlCol="0">
            <a:spAutoFit/>
          </a:bodyPr>
          <a:lstStyle/>
          <a:p>
            <a:r>
              <a:rPr lang="pt-BR" b="1" dirty="0"/>
              <a:t>De acordo com o censo 2010, realizado pelo IBGE, no município de Abelardo Luz foram identificados 788 crianças e adolescentes trabalhadores.</a:t>
            </a:r>
          </a:p>
        </p:txBody>
      </p:sp>
    </p:spTree>
    <p:extLst>
      <p:ext uri="{BB962C8B-B14F-4D97-AF65-F5344CB8AC3E}">
        <p14:creationId xmlns="" xmlns:p14="http://schemas.microsoft.com/office/powerpoint/2010/main" val="15745397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1949116" y="1082843"/>
            <a:ext cx="9131968" cy="5509200"/>
          </a:xfrm>
          <a:prstGeom prst="rect">
            <a:avLst/>
          </a:prstGeom>
        </p:spPr>
        <p:txBody>
          <a:bodyPr wrap="square">
            <a:spAutoFit/>
          </a:bodyPr>
          <a:lstStyle/>
          <a:p>
            <a:pPr algn="just"/>
            <a:r>
              <a:rPr lang="pt-BR" sz="3200" dirty="0">
                <a:latin typeface="Cambria" pitchFamily="18" charset="0"/>
              </a:rPr>
              <a:t>O Município de Abelardo Luz – SC, no contexto do seu compromisso pactuado para a prevenção e erradicação do trabalho infantil, desencadeou no ano de 2015 um processo para a implantação do Sistema Municipal de Prevenção e Erradicação do </a:t>
            </a:r>
            <a:r>
              <a:rPr lang="pt-BR" sz="3200" dirty="0" smtClean="0">
                <a:latin typeface="Cambria" pitchFamily="18" charset="0"/>
              </a:rPr>
              <a:t>Trabalho Infantil . </a:t>
            </a:r>
          </a:p>
          <a:p>
            <a:pPr algn="just"/>
            <a:r>
              <a:rPr lang="pt-BR" sz="3200" dirty="0" smtClean="0">
                <a:latin typeface="Cambria" pitchFamily="18" charset="0"/>
              </a:rPr>
              <a:t>As </a:t>
            </a:r>
            <a:r>
              <a:rPr lang="pt-BR" sz="3200" dirty="0">
                <a:latin typeface="Cambria" pitchFamily="18" charset="0"/>
              </a:rPr>
              <a:t>atividades envolveram a rede de atendimento direto à criança e ao adolescente no município, representantes do Sistema de Garantias de Direitos, equipe técnica do CREAS e assessoria técnica especializada do Prof. Dr. André Viana Custódio.</a:t>
            </a:r>
            <a:endParaRPr lang="pt-BR" sz="3200" dirty="0">
              <a:latin typeface="Cambria" pitchFamily="18" charset="0"/>
              <a:cs typeface="Arial" pitchFamily="34" charset="0"/>
            </a:endParaRPr>
          </a:p>
        </p:txBody>
      </p:sp>
    </p:spTree>
    <p:extLst>
      <p:ext uri="{BB962C8B-B14F-4D97-AF65-F5344CB8AC3E}">
        <p14:creationId xmlns="" xmlns:p14="http://schemas.microsoft.com/office/powerpoint/2010/main" val="2513232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874295" y="332110"/>
            <a:ext cx="9144000" cy="1485293"/>
          </a:xfrm>
        </p:spPr>
        <p:txBody>
          <a:bodyPr>
            <a:normAutofit fontScale="90000"/>
          </a:bodyPr>
          <a:lstStyle/>
          <a:p>
            <a:r>
              <a:rPr lang="pt-BR" sz="3200" b="1" dirty="0">
                <a:latin typeface="Cambria" pitchFamily="18" charset="0"/>
              </a:rPr>
              <a:t>Ação de Prevenção e Erradicação ao Trabalho Infantil</a:t>
            </a:r>
            <a:r>
              <a:rPr lang="pt-BR" sz="3200" b="1" dirty="0">
                <a:solidFill>
                  <a:srgbClr val="FF0000"/>
                </a:solidFill>
                <a:latin typeface="Cambria" pitchFamily="18" charset="0"/>
              </a:rPr>
              <a:t/>
            </a:r>
            <a:br>
              <a:rPr lang="pt-BR" sz="3200" b="1" dirty="0">
                <a:solidFill>
                  <a:srgbClr val="FF0000"/>
                </a:solidFill>
                <a:latin typeface="Cambria" pitchFamily="18" charset="0"/>
              </a:rPr>
            </a:br>
            <a:endParaRPr lang="pt-BR" sz="3200" dirty="0"/>
          </a:p>
        </p:txBody>
      </p:sp>
      <p:sp>
        <p:nvSpPr>
          <p:cNvPr id="3" name="Subtítulo 2"/>
          <p:cNvSpPr>
            <a:spLocks noGrp="1"/>
          </p:cNvSpPr>
          <p:nvPr>
            <p:ph type="subTitle" idx="1"/>
          </p:nvPr>
        </p:nvSpPr>
        <p:spPr>
          <a:xfrm>
            <a:off x="874295" y="1817403"/>
            <a:ext cx="9144000" cy="5384635"/>
          </a:xfrm>
        </p:spPr>
        <p:txBody>
          <a:bodyPr>
            <a:normAutofit/>
          </a:bodyPr>
          <a:lstStyle/>
          <a:p>
            <a:pPr marL="342900" indent="-342900">
              <a:buFont typeface="Wingdings" panose="05000000000000000000" pitchFamily="2" charset="2"/>
              <a:buChar char="Ø"/>
            </a:pPr>
            <a:r>
              <a:rPr lang="pt-BR" dirty="0">
                <a:latin typeface="Cambria" pitchFamily="18" charset="0"/>
              </a:rPr>
              <a:t>Constituição da Comissão </a:t>
            </a:r>
            <a:r>
              <a:rPr lang="pt-BR" dirty="0" smtClean="0">
                <a:latin typeface="Cambria" pitchFamily="18" charset="0"/>
              </a:rPr>
              <a:t>Intersetorial (março 2015)</a:t>
            </a:r>
            <a:endParaRPr lang="pt-BR" dirty="0">
              <a:latin typeface="Cambria" pitchFamily="18" charset="0"/>
            </a:endParaRPr>
          </a:p>
          <a:p>
            <a:pPr marL="342900" indent="-342900" algn="just">
              <a:buFont typeface="Wingdings" panose="05000000000000000000" pitchFamily="2" charset="2"/>
              <a:buChar char="Ø"/>
            </a:pPr>
            <a:r>
              <a:rPr lang="pt-BR" dirty="0">
                <a:latin typeface="Cambria" pitchFamily="18" charset="0"/>
              </a:rPr>
              <a:t>Lançamento da Campanha “É DA NOSSA CONTA”, a qual teve como objetivo principal proporcionar às crianças e adolescentes dos Serviços de Convivência e Fortalecimento de Vínculos do município, momentos de lazer, demonstrando que este direito indisponível não pode ser substituído pelo trabalho. Por meio desta ação, iniciou-se a disseminação de informações acerca do tema para a população por meio dos veículos de comunicações locais. </a:t>
            </a:r>
            <a:r>
              <a:rPr lang="pt-BR" dirty="0" smtClean="0">
                <a:latin typeface="Cambria" pitchFamily="18" charset="0"/>
              </a:rPr>
              <a:t>(junho de 2015) </a:t>
            </a:r>
            <a:endParaRPr lang="pt-BR" dirty="0">
              <a:solidFill>
                <a:srgbClr val="FF0000"/>
              </a:solidFill>
              <a:latin typeface="Cambria" pitchFamily="18" charset="0"/>
            </a:endParaRPr>
          </a:p>
        </p:txBody>
      </p:sp>
      <p:pic>
        <p:nvPicPr>
          <p:cNvPr id="6150" name="Picture 6" descr="https://scontent-mia1-1.xx.fbcdn.net/t31.0-8/1801152_391351114393772_5415695731852092875_o.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6418295" y="4692083"/>
            <a:ext cx="3600000" cy="2021485"/>
          </a:xfrm>
          <a:prstGeom prst="rect">
            <a:avLst/>
          </a:prstGeom>
          <a:noFill/>
          <a:extLst>
            <a:ext uri="{909E8E84-426E-40DD-AFC4-6F175D3DCCD1}">
              <a14:hiddenFill xmlns="" xmlns:a14="http://schemas.microsoft.com/office/drawing/2010/main">
                <a:solidFill>
                  <a:srgbClr val="FFFFFF"/>
                </a:solidFill>
              </a14:hiddenFill>
            </a:ext>
          </a:extLst>
        </p:spPr>
      </p:pic>
      <p:pic>
        <p:nvPicPr>
          <p:cNvPr id="5" name="Imagem 4"/>
          <p:cNvPicPr>
            <a:picLocks noChangeAspect="1"/>
          </p:cNvPicPr>
          <p:nvPr/>
        </p:nvPicPr>
        <p:blipFill>
          <a:blip r:embed="rId3"/>
          <a:stretch>
            <a:fillRect/>
          </a:stretch>
        </p:blipFill>
        <p:spPr>
          <a:xfrm>
            <a:off x="2429274" y="4692084"/>
            <a:ext cx="3600000" cy="2021485"/>
          </a:xfrm>
          <a:prstGeom prst="rect">
            <a:avLst/>
          </a:prstGeom>
        </p:spPr>
      </p:pic>
    </p:spTree>
    <p:extLst>
      <p:ext uri="{BB962C8B-B14F-4D97-AF65-F5344CB8AC3E}">
        <p14:creationId xmlns="" xmlns:p14="http://schemas.microsoft.com/office/powerpoint/2010/main" val="28168596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757989"/>
            <a:ext cx="9144000" cy="1900990"/>
          </a:xfrm>
        </p:spPr>
        <p:txBody>
          <a:bodyPr>
            <a:noAutofit/>
          </a:bodyPr>
          <a:lstStyle/>
          <a:p>
            <a:r>
              <a:rPr lang="pt-BR" sz="4000" b="1" dirty="0">
                <a:latin typeface="Cambria" pitchFamily="18" charset="0"/>
              </a:rPr>
              <a:t>1º Seminário de Enfrentamento ao Trabalho Infantil</a:t>
            </a:r>
            <a:br>
              <a:rPr lang="pt-BR" sz="4000" b="1" dirty="0">
                <a:latin typeface="Cambria" pitchFamily="18" charset="0"/>
              </a:rPr>
            </a:br>
            <a:endParaRPr lang="pt-BR" sz="4000" dirty="0"/>
          </a:p>
        </p:txBody>
      </p:sp>
      <p:sp>
        <p:nvSpPr>
          <p:cNvPr id="3" name="Subtítulo 2"/>
          <p:cNvSpPr>
            <a:spLocks noGrp="1"/>
          </p:cNvSpPr>
          <p:nvPr>
            <p:ph type="subTitle" idx="1"/>
          </p:nvPr>
        </p:nvSpPr>
        <p:spPr>
          <a:xfrm>
            <a:off x="1524000" y="2658979"/>
            <a:ext cx="9144000" cy="2598821"/>
          </a:xfrm>
        </p:spPr>
        <p:txBody>
          <a:bodyPr>
            <a:noAutofit/>
          </a:bodyPr>
          <a:lstStyle/>
          <a:p>
            <a:pPr algn="just"/>
            <a:r>
              <a:rPr lang="pt-BR" sz="1600" dirty="0">
                <a:latin typeface="Cambria" pitchFamily="18" charset="0"/>
              </a:rPr>
              <a:t>Realizou-se em Abelardo Luz – SC, cujos escopos foram sensibilizar e mobilizar atores e segmentos </a:t>
            </a:r>
            <a:r>
              <a:rPr lang="pt-BR" sz="1600" dirty="0" smtClean="0">
                <a:latin typeface="Cambria" pitchFamily="18" charset="0"/>
              </a:rPr>
              <a:t>sociais, envolvidos </a:t>
            </a:r>
            <a:r>
              <a:rPr lang="pt-BR" sz="1600" dirty="0">
                <a:latin typeface="Cambria" pitchFamily="18" charset="0"/>
              </a:rPr>
              <a:t>na erradicação do trabalho infantil por meio da compreensão efetiva sobre o tema. </a:t>
            </a:r>
            <a:endParaRPr lang="pt-BR" sz="1600" dirty="0" smtClean="0">
              <a:latin typeface="Cambria" pitchFamily="18" charset="0"/>
            </a:endParaRPr>
          </a:p>
          <a:p>
            <a:pPr algn="just"/>
            <a:r>
              <a:rPr lang="pt-BR" sz="1600" dirty="0" smtClean="0">
                <a:latin typeface="Cambria" pitchFamily="18" charset="0"/>
              </a:rPr>
              <a:t>Os </a:t>
            </a:r>
            <a:r>
              <a:rPr lang="pt-BR" sz="1600" dirty="0">
                <a:latin typeface="Cambria" pitchFamily="18" charset="0"/>
              </a:rPr>
              <a:t>convites estenderam-se para os municípios da região da AMAI. (O seminário contou com a</a:t>
            </a:r>
            <a:br>
              <a:rPr lang="pt-BR" sz="1600" dirty="0">
                <a:latin typeface="Cambria" pitchFamily="18" charset="0"/>
              </a:rPr>
            </a:br>
            <a:r>
              <a:rPr lang="pt-BR" sz="1600" dirty="0">
                <a:latin typeface="Cambria" pitchFamily="18" charset="0"/>
              </a:rPr>
              <a:t>palestra do Dr. André Viana </a:t>
            </a:r>
            <a:r>
              <a:rPr lang="pt-BR" sz="1600" dirty="0" smtClean="0">
                <a:latin typeface="Cambria" pitchFamily="18" charset="0"/>
              </a:rPr>
              <a:t>Custódio)</a:t>
            </a:r>
            <a:endParaRPr lang="pt-BR" sz="1600" dirty="0">
              <a:latin typeface="Cambria" pitchFamily="18" charset="0"/>
            </a:endParaRPr>
          </a:p>
          <a:p>
            <a:pPr algn="just"/>
            <a:r>
              <a:rPr lang="pt-BR" sz="1600" dirty="0">
                <a:latin typeface="Cambria" pitchFamily="18" charset="0"/>
              </a:rPr>
              <a:t>Como debatedor </a:t>
            </a:r>
            <a:r>
              <a:rPr lang="pt-BR" sz="1600" dirty="0" smtClean="0">
                <a:latin typeface="Cambria" pitchFamily="18" charset="0"/>
              </a:rPr>
              <a:t>participou  </a:t>
            </a:r>
            <a:r>
              <a:rPr lang="pt-BR" sz="1600" dirty="0">
                <a:latin typeface="Cambria" pitchFamily="18" charset="0"/>
              </a:rPr>
              <a:t>o Procurador do Trabalho e Membro do</a:t>
            </a:r>
            <a:br>
              <a:rPr lang="pt-BR" sz="1600" dirty="0">
                <a:latin typeface="Cambria" pitchFamily="18" charset="0"/>
              </a:rPr>
            </a:br>
            <a:r>
              <a:rPr lang="pt-BR" sz="1600" dirty="0">
                <a:latin typeface="Cambria" pitchFamily="18" charset="0"/>
              </a:rPr>
              <a:t>Ministério Público do Trabalho, Dr. Marcelo </a:t>
            </a:r>
            <a:r>
              <a:rPr lang="pt-BR" sz="1600" dirty="0" err="1">
                <a:latin typeface="Cambria" pitchFamily="18" charset="0"/>
              </a:rPr>
              <a:t>Goss</a:t>
            </a:r>
            <a:r>
              <a:rPr lang="pt-BR" sz="1600" dirty="0">
                <a:latin typeface="Cambria" pitchFamily="18" charset="0"/>
              </a:rPr>
              <a:t> </a:t>
            </a:r>
            <a:r>
              <a:rPr lang="pt-BR" sz="1600" dirty="0" smtClean="0">
                <a:latin typeface="Cambria" pitchFamily="18" charset="0"/>
              </a:rPr>
              <a:t>Neves</a:t>
            </a:r>
            <a:r>
              <a:rPr lang="pt-BR" sz="1600" dirty="0">
                <a:latin typeface="Cambria" pitchFamily="18" charset="0"/>
              </a:rPr>
              <a:t> </a:t>
            </a:r>
            <a:r>
              <a:rPr lang="pt-BR" sz="1600" dirty="0" smtClean="0">
                <a:latin typeface="Cambria" pitchFamily="18" charset="0"/>
              </a:rPr>
              <a:t> </a:t>
            </a:r>
            <a:r>
              <a:rPr lang="pt-BR" sz="1600" dirty="0">
                <a:latin typeface="Cambria" pitchFamily="18" charset="0"/>
              </a:rPr>
              <a:t>em </a:t>
            </a:r>
            <a:r>
              <a:rPr lang="pt-BR" sz="1600" dirty="0" smtClean="0">
                <a:latin typeface="Cambria" pitchFamily="18" charset="0"/>
              </a:rPr>
              <a:t>07/2015</a:t>
            </a:r>
            <a:endParaRPr lang="pt-BR" sz="1600" dirty="0">
              <a:latin typeface="Cambria" pitchFamily="18" charset="0"/>
            </a:endParaRPr>
          </a:p>
          <a:p>
            <a:pPr algn="just"/>
            <a:endParaRPr lang="pt-BR" sz="1600" dirty="0"/>
          </a:p>
        </p:txBody>
      </p:sp>
      <p:pic>
        <p:nvPicPr>
          <p:cNvPr id="4" name="Picture 2" descr="https://scontent-mia1-1.xx.fbcdn.net/v/t1.0-9/s851x315/11539621_457946157706911_4281659638255595079_n.jpg?oh=e5b5c857df7cf987c97513a43a8cefd6&amp;oe=57DB17A4"/>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8764670" y="4699620"/>
            <a:ext cx="2690228" cy="1795386"/>
          </a:xfrm>
          <a:prstGeom prst="rect">
            <a:avLst/>
          </a:prstGeom>
          <a:noFill/>
          <a:extLst>
            <a:ext uri="{909E8E84-426E-40DD-AFC4-6F175D3DCCD1}">
              <a14:hiddenFill xmlns="" xmlns:a14="http://schemas.microsoft.com/office/drawing/2010/main">
                <a:solidFill>
                  <a:srgbClr val="FFFFFF"/>
                </a:solidFill>
              </a14:hiddenFill>
            </a:ext>
          </a:extLst>
        </p:spPr>
      </p:pic>
      <p:pic>
        <p:nvPicPr>
          <p:cNvPr id="5" name="Picture 4" descr="https://scontent-mia1-1.xx.fbcdn.net/t31.0-8/11713931_457947024373491_148313350073482935_o.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154698" y="4699620"/>
            <a:ext cx="2716714" cy="138747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7316274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2201779" y="3105383"/>
            <a:ext cx="4343399" cy="3139321"/>
          </a:xfrm>
          <a:prstGeom prst="rect">
            <a:avLst/>
          </a:prstGeom>
        </p:spPr>
        <p:txBody>
          <a:bodyPr wrap="square">
            <a:spAutoFit/>
          </a:bodyPr>
          <a:lstStyle/>
          <a:p>
            <a:pPr lvl="0" algn="just">
              <a:buFont typeface="Wingdings" pitchFamily="2" charset="2"/>
              <a:buChar char="ü"/>
            </a:pPr>
            <a:r>
              <a:rPr lang="pt-BR" dirty="0">
                <a:latin typeface="Cambria" pitchFamily="18" charset="0"/>
              </a:rPr>
              <a:t>Capacitação integrada da Rede de Atendimento direto à criança e ao adolescente. </a:t>
            </a:r>
            <a:r>
              <a:rPr lang="pt-BR" dirty="0" smtClean="0">
                <a:latin typeface="Cambria" pitchFamily="18" charset="0"/>
              </a:rPr>
              <a:t> 08/2015.</a:t>
            </a:r>
          </a:p>
          <a:p>
            <a:pPr lvl="0" algn="just">
              <a:buFont typeface="Wingdings" pitchFamily="2" charset="2"/>
              <a:buChar char="ü"/>
            </a:pPr>
            <a:endParaRPr lang="pt-BR" dirty="0" smtClean="0">
              <a:latin typeface="Cambria" pitchFamily="18" charset="0"/>
            </a:endParaRPr>
          </a:p>
          <a:p>
            <a:pPr lvl="0" algn="just">
              <a:buFont typeface="Wingdings" pitchFamily="2" charset="2"/>
              <a:buChar char="ü"/>
            </a:pPr>
            <a:endParaRPr lang="pt-BR" dirty="0">
              <a:latin typeface="Cambria" pitchFamily="18" charset="0"/>
            </a:endParaRPr>
          </a:p>
          <a:p>
            <a:pPr algn="just">
              <a:buFont typeface="Wingdings" pitchFamily="2" charset="2"/>
              <a:buChar char="ü"/>
            </a:pPr>
            <a:r>
              <a:rPr lang="pt-BR" dirty="0">
                <a:latin typeface="Cambria" pitchFamily="18" charset="0"/>
              </a:rPr>
              <a:t>Capacitação e elaboração participativa dos Fluxos e Protocolo de Notificação e Encaminhamento do Trabalho Infantil. </a:t>
            </a:r>
            <a:r>
              <a:rPr lang="pt-BR" dirty="0" smtClean="0">
                <a:latin typeface="Cambria" pitchFamily="18" charset="0"/>
              </a:rPr>
              <a:t>09/2015</a:t>
            </a:r>
            <a:endParaRPr lang="pt-BR" dirty="0">
              <a:latin typeface="Cambria" pitchFamily="18" charset="0"/>
            </a:endParaRPr>
          </a:p>
          <a:p>
            <a:pPr lvl="0" algn="just">
              <a:buFont typeface="Wingdings" pitchFamily="2" charset="2"/>
              <a:buChar char="ü"/>
            </a:pPr>
            <a:endParaRPr lang="pt-BR" dirty="0">
              <a:latin typeface="Cambria" pitchFamily="18" charset="0"/>
            </a:endParaRPr>
          </a:p>
          <a:p>
            <a:pPr lvl="0" algn="just"/>
            <a:endParaRPr lang="pt-BR" dirty="0">
              <a:latin typeface="Cambria" pitchFamily="18" charset="0"/>
            </a:endParaRPr>
          </a:p>
        </p:txBody>
      </p:sp>
      <p:pic>
        <p:nvPicPr>
          <p:cNvPr id="4" name="Imagem 3" descr="Oficina PETTI (3).JPG"/>
          <p:cNvPicPr/>
          <p:nvPr/>
        </p:nvPicPr>
        <p:blipFill>
          <a:blip r:embed="rId3" cstate="print"/>
          <a:stretch>
            <a:fillRect/>
          </a:stretch>
        </p:blipFill>
        <p:spPr>
          <a:xfrm>
            <a:off x="7996113" y="3657599"/>
            <a:ext cx="2680786" cy="2208029"/>
          </a:xfrm>
          <a:prstGeom prst="rect">
            <a:avLst/>
          </a:prstGeom>
        </p:spPr>
      </p:pic>
      <p:pic>
        <p:nvPicPr>
          <p:cNvPr id="6" name="Imagem 5" descr="Oficina PETTI (2).JPG"/>
          <p:cNvPicPr/>
          <p:nvPr/>
        </p:nvPicPr>
        <p:blipFill>
          <a:blip r:embed="rId4" cstate="print"/>
          <a:stretch>
            <a:fillRect/>
          </a:stretch>
        </p:blipFill>
        <p:spPr>
          <a:xfrm>
            <a:off x="8133348" y="914400"/>
            <a:ext cx="3428999" cy="21909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Retângulo 6"/>
          <p:cNvSpPr/>
          <p:nvPr/>
        </p:nvSpPr>
        <p:spPr>
          <a:xfrm>
            <a:off x="1949115" y="1395663"/>
            <a:ext cx="5355181" cy="2862322"/>
          </a:xfrm>
          <a:prstGeom prst="rect">
            <a:avLst/>
          </a:prstGeom>
        </p:spPr>
        <p:txBody>
          <a:bodyPr wrap="square">
            <a:spAutoFit/>
          </a:bodyPr>
          <a:lstStyle/>
          <a:p>
            <a:pPr algn="just">
              <a:buFont typeface="Wingdings" pitchFamily="2" charset="2"/>
              <a:buChar char="ü"/>
            </a:pPr>
            <a:r>
              <a:rPr lang="pt-BR" dirty="0" smtClean="0">
                <a:latin typeface="Cambria" pitchFamily="18" charset="0"/>
              </a:rPr>
              <a:t>Capacitação </a:t>
            </a:r>
            <a:r>
              <a:rPr lang="pt-BR" dirty="0">
                <a:latin typeface="Cambria" pitchFamily="18" charset="0"/>
              </a:rPr>
              <a:t>Integrada de Gestores e Técnicos das políticas de atendimento e representantes do Sistema de Garantias de Direitos da Criança e do Adolescentes. </a:t>
            </a:r>
            <a:r>
              <a:rPr lang="pt-BR" dirty="0" smtClean="0">
                <a:latin typeface="Cambria" pitchFamily="18" charset="0"/>
              </a:rPr>
              <a:t>08/2015.</a:t>
            </a:r>
          </a:p>
          <a:p>
            <a:pPr algn="just">
              <a:buFont typeface="Wingdings" pitchFamily="2" charset="2"/>
              <a:buChar char="ü"/>
            </a:pPr>
            <a:endParaRPr lang="pt-BR" dirty="0" smtClean="0">
              <a:latin typeface="Cambria" pitchFamily="18" charset="0"/>
            </a:endParaRPr>
          </a:p>
          <a:p>
            <a:pPr algn="just">
              <a:buFont typeface="Wingdings" pitchFamily="2" charset="2"/>
              <a:buChar char="ü"/>
            </a:pPr>
            <a:endParaRPr lang="pt-BR" dirty="0">
              <a:latin typeface="Cambria" pitchFamily="18" charset="0"/>
            </a:endParaRPr>
          </a:p>
          <a:p>
            <a:pPr algn="just"/>
            <a:endParaRPr lang="pt-BR" dirty="0" smtClean="0">
              <a:latin typeface="Cambria" pitchFamily="18" charset="0"/>
            </a:endParaRPr>
          </a:p>
          <a:p>
            <a:pPr algn="just"/>
            <a:endParaRPr lang="pt-BR" dirty="0" smtClean="0">
              <a:latin typeface="Cambria" pitchFamily="18" charset="0"/>
            </a:endParaRPr>
          </a:p>
          <a:p>
            <a:pPr algn="just"/>
            <a:endParaRPr lang="pt-BR" dirty="0">
              <a:latin typeface="Cambria" pitchFamily="18" charset="0"/>
            </a:endParaRPr>
          </a:p>
          <a:p>
            <a:pPr algn="just"/>
            <a:endParaRPr lang="pt-BR" dirty="0">
              <a:latin typeface="Cambria" pitchFamily="18" charset="0"/>
            </a:endParaRPr>
          </a:p>
        </p:txBody>
      </p:sp>
    </p:spTree>
    <p:extLst>
      <p:ext uri="{BB962C8B-B14F-4D97-AF65-F5344CB8AC3E}">
        <p14:creationId xmlns="" xmlns:p14="http://schemas.microsoft.com/office/powerpoint/2010/main" val="29991324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2085473" y="861536"/>
            <a:ext cx="6096000" cy="1477328"/>
          </a:xfrm>
          <a:prstGeom prst="rect">
            <a:avLst/>
          </a:prstGeom>
        </p:spPr>
        <p:txBody>
          <a:bodyPr>
            <a:spAutoFit/>
          </a:bodyPr>
          <a:lstStyle/>
          <a:p>
            <a:pPr lvl="0" algn="just">
              <a:buFont typeface="Wingdings" pitchFamily="2" charset="2"/>
              <a:buChar char="ü"/>
            </a:pPr>
            <a:r>
              <a:rPr lang="pt-BR" dirty="0">
                <a:latin typeface="Cambria" pitchFamily="18" charset="0"/>
              </a:rPr>
              <a:t>Documento Fluxos e Protocolos de Notificação e Encaminhamento do Trabalho Infantil</a:t>
            </a:r>
            <a:r>
              <a:rPr lang="pt-BR" dirty="0" smtClean="0">
                <a:latin typeface="Cambria" pitchFamily="18" charset="0"/>
              </a:rPr>
              <a:t>. 03/2016</a:t>
            </a:r>
            <a:endParaRPr lang="pt-BR" dirty="0">
              <a:latin typeface="Cambria" pitchFamily="18" charset="0"/>
            </a:endParaRPr>
          </a:p>
          <a:p>
            <a:pPr lvl="0" algn="just"/>
            <a:endParaRPr lang="pt-BR" dirty="0">
              <a:latin typeface="Cambria" pitchFamily="18" charset="0"/>
            </a:endParaRPr>
          </a:p>
          <a:p>
            <a:pPr lvl="0" algn="just">
              <a:buFont typeface="Wingdings" pitchFamily="2" charset="2"/>
              <a:buChar char="ü"/>
            </a:pPr>
            <a:r>
              <a:rPr lang="pt-BR" dirty="0">
                <a:latin typeface="Cambria" pitchFamily="18" charset="0"/>
              </a:rPr>
              <a:t>Capacitação sobre articulação </a:t>
            </a:r>
            <a:r>
              <a:rPr lang="pt-BR" dirty="0" err="1">
                <a:latin typeface="Cambria" pitchFamily="18" charset="0"/>
              </a:rPr>
              <a:t>intersetorial</a:t>
            </a:r>
            <a:r>
              <a:rPr lang="pt-BR" dirty="0">
                <a:latin typeface="Cambria" pitchFamily="18" charset="0"/>
              </a:rPr>
              <a:t> para prevenção e erradicação do trabalho infantil</a:t>
            </a:r>
            <a:r>
              <a:rPr lang="pt-BR" dirty="0" smtClean="0">
                <a:latin typeface="Cambria" pitchFamily="18" charset="0"/>
              </a:rPr>
              <a:t>. 04/2016</a:t>
            </a:r>
            <a:endParaRPr lang="pt-BR" dirty="0">
              <a:latin typeface="Cambria" pitchFamily="18" charset="0"/>
            </a:endParaRPr>
          </a:p>
        </p:txBody>
      </p:sp>
      <p:pic>
        <p:nvPicPr>
          <p:cNvPr id="3" name="Imagem 2" descr="Oficina PETTI (7).JPG"/>
          <p:cNvPicPr/>
          <p:nvPr/>
        </p:nvPicPr>
        <p:blipFill>
          <a:blip r:embed="rId2" cstate="print"/>
          <a:stretch>
            <a:fillRect/>
          </a:stretch>
        </p:blipFill>
        <p:spPr>
          <a:xfrm>
            <a:off x="6761748" y="2338864"/>
            <a:ext cx="4127449" cy="3114833"/>
          </a:xfrm>
          <a:prstGeom prst="rect">
            <a:avLst/>
          </a:prstGeom>
        </p:spPr>
      </p:pic>
      <p:pic>
        <p:nvPicPr>
          <p:cNvPr id="4" name="Imagem 3" descr="Oficina PETTI (6).JPG"/>
          <p:cNvPicPr/>
          <p:nvPr/>
        </p:nvPicPr>
        <p:blipFill>
          <a:blip r:embed="rId3" cstate="print"/>
          <a:stretch>
            <a:fillRect/>
          </a:stretch>
        </p:blipFill>
        <p:spPr>
          <a:xfrm>
            <a:off x="3765884" y="2686550"/>
            <a:ext cx="2079608" cy="2767147"/>
          </a:xfrm>
          <a:prstGeom prst="rect">
            <a:avLst/>
          </a:prstGeom>
        </p:spPr>
      </p:pic>
    </p:spTree>
    <p:extLst>
      <p:ext uri="{BB962C8B-B14F-4D97-AF65-F5344CB8AC3E}">
        <p14:creationId xmlns="" xmlns:p14="http://schemas.microsoft.com/office/powerpoint/2010/main" val="2278438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589213" y="1094875"/>
            <a:ext cx="8915399" cy="1876926"/>
          </a:xfrm>
        </p:spPr>
        <p:txBody>
          <a:bodyPr>
            <a:normAutofit fontScale="90000"/>
          </a:bodyPr>
          <a:lstStyle/>
          <a:p>
            <a:r>
              <a:rPr lang="pt-BR" b="1" dirty="0">
                <a:latin typeface="Cambria" pitchFamily="18" charset="0"/>
              </a:rPr>
              <a:t>Fluxos de notificação e encaminhamento</a:t>
            </a:r>
            <a:r>
              <a:rPr lang="pt-BR" b="1" dirty="0">
                <a:latin typeface="Cambria" pitchFamily="18" charset="0"/>
                <a:cs typeface="Arial" pitchFamily="34" charset="0"/>
              </a:rPr>
              <a:t/>
            </a:r>
            <a:br>
              <a:rPr lang="pt-BR" b="1" dirty="0">
                <a:latin typeface="Cambria" pitchFamily="18" charset="0"/>
                <a:cs typeface="Arial" pitchFamily="34" charset="0"/>
              </a:rPr>
            </a:br>
            <a:endParaRPr lang="pt-BR" dirty="0"/>
          </a:p>
        </p:txBody>
      </p:sp>
      <p:sp>
        <p:nvSpPr>
          <p:cNvPr id="3" name="Subtítulo 2"/>
          <p:cNvSpPr>
            <a:spLocks noGrp="1"/>
          </p:cNvSpPr>
          <p:nvPr>
            <p:ph type="subTitle" idx="1"/>
          </p:nvPr>
        </p:nvSpPr>
        <p:spPr>
          <a:xfrm>
            <a:off x="2589213" y="3116179"/>
            <a:ext cx="8915399" cy="2787483"/>
          </a:xfrm>
        </p:spPr>
        <p:txBody>
          <a:bodyPr>
            <a:normAutofit/>
          </a:bodyPr>
          <a:lstStyle/>
          <a:p>
            <a:pPr algn="just"/>
            <a:r>
              <a:rPr lang="pt-BR" b="1" u="sng" dirty="0">
                <a:latin typeface="Cambria" pitchFamily="18" charset="0"/>
              </a:rPr>
              <a:t>Fluxo de Notificação</a:t>
            </a:r>
            <a:r>
              <a:rPr lang="pt-BR" b="1" dirty="0">
                <a:latin typeface="Cambria" pitchFamily="18" charset="0"/>
              </a:rPr>
              <a:t>: </a:t>
            </a:r>
            <a:r>
              <a:rPr lang="pt-BR" dirty="0">
                <a:latin typeface="Cambria" pitchFamily="18" charset="0"/>
              </a:rPr>
              <a:t>refere-se ao encaminhamento da Ficha de Notificação Integrada (documento) a partir da identificação de uma situação específica de trabalho infantil junto aos órgãos responsáveis pelo atendimento, proteção e responsabilização.</a:t>
            </a:r>
          </a:p>
          <a:p>
            <a:pPr algn="just"/>
            <a:r>
              <a:rPr lang="pt-BR" dirty="0">
                <a:latin typeface="Cambria" pitchFamily="18" charset="0"/>
              </a:rPr>
              <a:t> </a:t>
            </a:r>
          </a:p>
          <a:p>
            <a:pPr lvl="0" algn="just"/>
            <a:r>
              <a:rPr lang="pt-BR" b="1" u="sng" dirty="0">
                <a:latin typeface="Cambria" pitchFamily="18" charset="0"/>
              </a:rPr>
              <a:t>Fluxos de Encaminhamento</a:t>
            </a:r>
            <a:r>
              <a:rPr lang="pt-BR" b="1" dirty="0">
                <a:latin typeface="Cambria" pitchFamily="18" charset="0"/>
              </a:rPr>
              <a:t>: </a:t>
            </a:r>
            <a:r>
              <a:rPr lang="pt-BR" dirty="0">
                <a:latin typeface="Cambria" pitchFamily="18" charset="0"/>
              </a:rPr>
              <a:t>refere-se ao encaminhamento de crianças, adolescentes e famílias a partir da identificação de uma situação específica de trabalho infantil junto aos órgãos responsáveis pelas políticas públicas de atendimento integral.</a:t>
            </a:r>
          </a:p>
          <a:p>
            <a:endParaRPr lang="pt-BR" dirty="0"/>
          </a:p>
        </p:txBody>
      </p:sp>
    </p:spTree>
    <p:extLst>
      <p:ext uri="{BB962C8B-B14F-4D97-AF65-F5344CB8AC3E}">
        <p14:creationId xmlns="" xmlns:p14="http://schemas.microsoft.com/office/powerpoint/2010/main" val="3535219279"/>
      </p:ext>
    </p:extLst>
  </p:cSld>
  <p:clrMapOvr>
    <a:masterClrMapping/>
  </p:clrMapOvr>
  <p:timing>
    <p:tnLst>
      <p:par>
        <p:cTn id="1" dur="indefinite" restart="never" nodeType="tmRoot"/>
      </p:par>
    </p:tnLst>
  </p:timing>
</p:sld>
</file>

<file path=ppt/theme/theme1.xml><?xml version="1.0" encoding="utf-8"?>
<a:theme xmlns:a="http://schemas.openxmlformats.org/drawingml/2006/main" name="Cacho">
  <a:themeElements>
    <a:clrScheme name="Cacho">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Cacho">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acho">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1089</TotalTime>
  <Words>728</Words>
  <Application>Microsoft Office PowerPoint</Application>
  <PresentationFormat>Personalizar</PresentationFormat>
  <Paragraphs>100</Paragraphs>
  <Slides>23</Slides>
  <Notes>1</Notes>
  <HiddenSlides>0</HiddenSlides>
  <MMClips>0</MMClips>
  <ScaleCrop>false</ScaleCrop>
  <HeadingPairs>
    <vt:vector size="6" baseType="variant">
      <vt:variant>
        <vt:lpstr>Tema</vt:lpstr>
      </vt:variant>
      <vt:variant>
        <vt:i4>1</vt:i4>
      </vt:variant>
      <vt:variant>
        <vt:lpstr>Servidores OLE incorporados</vt:lpstr>
      </vt:variant>
      <vt:variant>
        <vt:i4>1</vt:i4>
      </vt:variant>
      <vt:variant>
        <vt:lpstr>Títulos de slides</vt:lpstr>
      </vt:variant>
      <vt:variant>
        <vt:i4>23</vt:i4>
      </vt:variant>
    </vt:vector>
  </HeadingPairs>
  <TitlesOfParts>
    <vt:vector size="25" baseType="lpstr">
      <vt:lpstr>Cacho</vt:lpstr>
      <vt:lpstr>Acrobat Document</vt:lpstr>
      <vt:lpstr>Slide 1</vt:lpstr>
      <vt:lpstr>Slide 2</vt:lpstr>
      <vt:lpstr> </vt:lpstr>
      <vt:lpstr>Slide 4</vt:lpstr>
      <vt:lpstr>Ação de Prevenção e Erradicação ao Trabalho Infantil </vt:lpstr>
      <vt:lpstr>1º Seminário de Enfrentamento ao Trabalho Infantil </vt:lpstr>
      <vt:lpstr>Slide 7</vt:lpstr>
      <vt:lpstr>Slide 8</vt:lpstr>
      <vt:lpstr>Fluxos de notificação e encaminhamento </vt:lpstr>
      <vt:lpstr>FLUXO DE NOTIFICAÇÃO – 04 NÍVEIS </vt:lpstr>
      <vt:lpstr>FLUXO DE NOTIFICAÇÃO – 04 NÍVEIS</vt:lpstr>
      <vt:lpstr>FLUXO DE NOTIFICAÇÃO – 04 NÍVEIS</vt:lpstr>
      <vt:lpstr>FLUXO DE NOTIFICAÇÃO – 04 NÍVEIS</vt:lpstr>
      <vt:lpstr>Slide 14</vt:lpstr>
      <vt:lpstr>Levantamento de dados qualitativos com da realização de grupos focais. </vt:lpstr>
      <vt:lpstr>Diagnóstico Municipal</vt:lpstr>
      <vt:lpstr>  Apresentação do diagnóstico municipal do trabalho infantil em audiência pública                       agosto 2016.  </vt:lpstr>
      <vt:lpstr>Artigo selecionado para apresentação no II Simpósio Brasileiro de Assistência Social 31 de agosto de 2016 – 2 de setembro de 2016 –RECIFE   ebook da publicação do artigo : https://drive.google.com/file/d/0ByKBQsMEIv3dWDk1YVI5cnlXd0U/view  (Este artigo descreve a experiência do Município de Abelardo Luz na implantação do Sistema Municipal de Prevenção Erradicação do Trabalho Infantil. )  </vt:lpstr>
      <vt:lpstr>Tese do Dr. Ismael Francisco de Souza defendida no Programa de Pós-Graduação em Direito da Universidade de Santa Cruz do Sul abordou  as estratégias de políticas públicas do PETI e realizou pesquisa em dois municípios de referência na erradicação do trabalho infantil: Abelardo Luz em Santa Catarina e Arroio do Tigre no Rio Grande do Sul.</vt:lpstr>
      <vt:lpstr>  03/2017  A Organização Internacional do Trabalho (OIT) junto com SAGI e SNAS do Ministério do Desenvolvimento Social e Agrário estão coordenando uma pesquisa para sistematizar e avaliar experiências de Boas Práticas na execução das Ações Estratégicas do Programa de Erradicação do Trabalho Infantil (PETI) no Brasil.  Foram escolhidas 11 cidades em diferentes regiões brasileiras para participar dessa investigação. As AEPETI do município de Abelardo Luz  foi selecionado por conta dos bons indicadores e avaliações desenvolvidas no âmbito federal e estadual.  Recebemos a Visita :  Coordenadora Estadual do Peti:  Luciane dos Passos    James Ferreira Moura Jr Consultor da Organização Internacional do Trabalho Professor do Programa de Pós-graduação em Psicologia da Universidade Federal do Ceará.        </vt:lpstr>
      <vt:lpstr>Realizada Licitação : Contratação de Equipe   Realização oficina com escolares do ensino fundamental, prevenção de trabalho infantil com utilização do jornal Trabalho Infantil – “Rouba Infância -  Editora Amigos.” </vt:lpstr>
      <vt:lpstr>https://www.youtube.com/watch?v=PkbgYGJr_1s&amp;feature=youtu.be</vt:lpstr>
      <vt:lpstr>Slide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reordenamento do programa de erradicação do trabalho infantil</dc:title>
  <dc:creator>André Viana Custódio</dc:creator>
  <cp:lastModifiedBy>user</cp:lastModifiedBy>
  <cp:revision>126</cp:revision>
  <dcterms:created xsi:type="dcterms:W3CDTF">2016-03-31T00:42:21Z</dcterms:created>
  <dcterms:modified xsi:type="dcterms:W3CDTF">2017-06-22T22:19:10Z</dcterms:modified>
</cp:coreProperties>
</file>