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9" r:id="rId4"/>
    <p:sldId id="335" r:id="rId5"/>
    <p:sldId id="262" r:id="rId6"/>
    <p:sldId id="270" r:id="rId7"/>
    <p:sldId id="272" r:id="rId8"/>
    <p:sldId id="278" r:id="rId9"/>
    <p:sldId id="310" r:id="rId10"/>
    <p:sldId id="336" r:id="rId11"/>
    <p:sldId id="312" r:id="rId12"/>
    <p:sldId id="279" r:id="rId13"/>
    <p:sldId id="313" r:id="rId14"/>
    <p:sldId id="315" r:id="rId15"/>
    <p:sldId id="323" r:id="rId16"/>
    <p:sldId id="280" r:id="rId17"/>
    <p:sldId id="304" r:id="rId18"/>
    <p:sldId id="306" r:id="rId19"/>
    <p:sldId id="285" r:id="rId20"/>
    <p:sldId id="337" r:id="rId21"/>
    <p:sldId id="274" r:id="rId22"/>
    <p:sldId id="267" r:id="rId23"/>
    <p:sldId id="328" r:id="rId24"/>
    <p:sldId id="329" r:id="rId25"/>
    <p:sldId id="289" r:id="rId26"/>
    <p:sldId id="290" r:id="rId27"/>
    <p:sldId id="291" r:id="rId28"/>
    <p:sldId id="292" r:id="rId29"/>
    <p:sldId id="316" r:id="rId30"/>
    <p:sldId id="293" r:id="rId31"/>
    <p:sldId id="294" r:id="rId32"/>
    <p:sldId id="295" r:id="rId33"/>
    <p:sldId id="326" r:id="rId34"/>
    <p:sldId id="330" r:id="rId35"/>
    <p:sldId id="331" r:id="rId36"/>
    <p:sldId id="332" r:id="rId37"/>
    <p:sldId id="265" r:id="rId38"/>
    <p:sldId id="333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2" autoAdjust="0"/>
    <p:restoredTop sz="94660"/>
  </p:normalViewPr>
  <p:slideViewPr>
    <p:cSldViewPr>
      <p:cViewPr>
        <p:scale>
          <a:sx n="76" d="100"/>
          <a:sy n="76" d="100"/>
        </p:scale>
        <p:origin x="-117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67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17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99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411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024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58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67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0764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002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869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61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640C-38E7-4271-9755-9C21A5C1F841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10038-125E-43B5-9F97-3E195739C0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275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j-sc.jusbrasil.com.br/noticias/112230667/exposicao-na-comarca-de-braco-do-norte-mostra-trabalhos-de-jovens-locais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hyperlink" Target="mailto:creas@bracodonorte.sc.gov.b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14845" y="3392016"/>
            <a:ext cx="813690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latin typeface="Georgia" pitchFamily="18" charset="0"/>
                <a:cs typeface="Arial" pitchFamily="34" charset="0"/>
              </a:rPr>
              <a:t>Braço do Norte </a:t>
            </a:r>
            <a:r>
              <a:rPr lang="pt-BR" sz="6000" dirty="0" smtClean="0">
                <a:latin typeface="Georgia" pitchFamily="18" charset="0"/>
                <a:cs typeface="Arial" pitchFamily="34" charset="0"/>
              </a:rPr>
              <a:t>Santa Catarina</a:t>
            </a:r>
            <a:endParaRPr lang="pt-BR" sz="6000" dirty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9" r="31131" b="50000"/>
          <a:stretch/>
        </p:blipFill>
        <p:spPr bwMode="auto">
          <a:xfrm>
            <a:off x="3926485" y="5419891"/>
            <a:ext cx="1313624" cy="1438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2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97706" y="1916832"/>
            <a:ext cx="80420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Georgia" pitchFamily="18" charset="0"/>
              </a:rPr>
              <a:t> Mensalmente também ocorre uma  Audiência concentrada onde o toda a rede de atendimento comparece para que sejam discutidos os casos mais emergenciais de cada mês.</a:t>
            </a:r>
          </a:p>
          <a:p>
            <a:pPr algn="just"/>
            <a:endParaRPr lang="pt-BR" sz="2800" dirty="0">
              <a:latin typeface="Georgia" pitchFamily="18" charset="0"/>
            </a:endParaRPr>
          </a:p>
          <a:p>
            <a:pPr algn="just"/>
            <a:r>
              <a:rPr lang="pt-BR" sz="2800" dirty="0" smtClean="0">
                <a:latin typeface="Georgia" pitchFamily="18" charset="0"/>
              </a:rPr>
              <a:t>Nela se fazem presentes: A equipe do CREAS, CRAS, CAPS, Secretaria de Educação, Escolas, Polícia Civil e Militar, Oficial da Infância e Juventude, Juiz e Promotor.</a:t>
            </a:r>
          </a:p>
          <a:p>
            <a:pPr algn="just"/>
            <a:endParaRPr lang="pt-BR" sz="2800" dirty="0">
              <a:latin typeface="Georgia" pitchFamily="18" charset="0"/>
            </a:endParaRPr>
          </a:p>
        </p:txBody>
      </p:sp>
      <p:pic>
        <p:nvPicPr>
          <p:cNvPr id="3" name="Imagem 2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6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931" y="-744"/>
            <a:ext cx="512206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3"/>
          <a:stretch/>
        </p:blipFill>
        <p:spPr>
          <a:xfrm>
            <a:off x="-59689" y="1"/>
            <a:ext cx="3983617" cy="685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tângulo 3"/>
          <p:cNvSpPr/>
          <p:nvPr/>
        </p:nvSpPr>
        <p:spPr>
          <a:xfrm>
            <a:off x="1043608" y="1052736"/>
            <a:ext cx="2232248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2339752" y="1228026"/>
            <a:ext cx="3672408" cy="4401205"/>
          </a:xfrm>
          <a:prstGeom prst="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RESPEITO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EDUCAÇÃO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DIGNIDADE</a:t>
            </a:r>
            <a:endParaRPr lang="pt-BR" sz="2800" dirty="0"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DISCIPLINA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BOM HUMOR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>
                <a:latin typeface="Georgia" pitchFamily="18" charset="0"/>
              </a:rPr>
              <a:t>COMPREENÇÃO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HARMONIA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>
                <a:latin typeface="Georgia" pitchFamily="18" charset="0"/>
              </a:rPr>
              <a:t>DEDICAÇÃO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FÉ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>
                <a:latin typeface="Georgia" pitchFamily="18" charset="0"/>
              </a:rPr>
              <a:t>PAZ</a:t>
            </a:r>
            <a:endParaRPr lang="pt-BR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35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7" y="0"/>
            <a:ext cx="5122069" cy="685800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 r="14177"/>
          <a:stretch/>
        </p:blipFill>
        <p:spPr>
          <a:xfrm>
            <a:off x="5141216" y="-8772"/>
            <a:ext cx="4002784" cy="6866772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120993" y="1814557"/>
            <a:ext cx="5256584" cy="3416320"/>
          </a:xfrm>
          <a:prstGeom prst="rect">
            <a:avLst/>
          </a:prstGeom>
          <a:solidFill>
            <a:srgbClr val="D9D9D9">
              <a:alpha val="78039"/>
            </a:srgbClr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ESTUDAR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NÃO BRIGAR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CONSTRUIR UMA FAMÍLIA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SEGUIR CONSELHOS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VER EXEMPLOS DA FAMÍLIA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CONVIVER BEM COM TODOS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ESTAR COM DEUS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AJUDAR O PRÓXIMO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REFLETIR SOBRE  OS ATOS</a:t>
            </a:r>
            <a:endParaRPr lang="pt-BR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6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r="1515" b="53409"/>
          <a:stretch/>
        </p:blipFill>
        <p:spPr>
          <a:xfrm>
            <a:off x="1" y="0"/>
            <a:ext cx="9144000" cy="2272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" t="2147" r="5152"/>
          <a:stretch/>
        </p:blipFill>
        <p:spPr>
          <a:xfrm>
            <a:off x="2" y="2272146"/>
            <a:ext cx="9143998" cy="4585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aixaDeTexto 3"/>
          <p:cNvSpPr txBox="1"/>
          <p:nvPr/>
        </p:nvSpPr>
        <p:spPr>
          <a:xfrm>
            <a:off x="323528" y="2132856"/>
            <a:ext cx="4104456" cy="4524315"/>
          </a:xfrm>
          <a:prstGeom prst="rect">
            <a:avLst/>
          </a:prstGeom>
          <a:solidFill>
            <a:srgbClr val="D9D9D9">
              <a:alpha val="78039"/>
            </a:srgbClr>
          </a:solidFill>
          <a:ln>
            <a:noFill/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pt-BR" dirty="0" smtClean="0">
              <a:latin typeface="Georgia" pitchFamily="18" charset="0"/>
            </a:endParaRPr>
          </a:p>
          <a:p>
            <a:r>
              <a:rPr lang="pt-BR" u="sng" dirty="0" smtClean="0">
                <a:latin typeface="Georgia" pitchFamily="18" charset="0"/>
              </a:rPr>
              <a:t>MINHAS FORÇAS</a:t>
            </a:r>
          </a:p>
          <a:p>
            <a:endParaRPr lang="pt-BR" u="sng" dirty="0" smtClean="0"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FAMÍLIA (MÃE)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FÉ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SER HUMILDE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RESPEITAR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ALEGRIA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HONESTO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TRABALHO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ESTUDOS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RESPONSABILIDADE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>
                <a:latin typeface="Georgia" pitchFamily="18" charset="0"/>
              </a:rPr>
              <a:t>RAPIDEZ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>
                <a:latin typeface="Georgia" pitchFamily="18" charset="0"/>
              </a:rPr>
              <a:t>COORDENAÇÃO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>
                <a:latin typeface="Georgia" pitchFamily="18" charset="0"/>
              </a:rPr>
              <a:t>OBSERVAÇÃO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>
                <a:latin typeface="Georgia" pitchFamily="18" charset="0"/>
              </a:rPr>
              <a:t>HABILIDADE PARA </a:t>
            </a:r>
            <a:r>
              <a:rPr lang="pt-BR" dirty="0" smtClean="0">
                <a:latin typeface="Georgia" pitchFamily="18" charset="0"/>
              </a:rPr>
              <a:t>DETALHES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572001" y="3684387"/>
            <a:ext cx="4465030" cy="1754326"/>
          </a:xfrm>
          <a:prstGeom prst="rect">
            <a:avLst/>
          </a:prstGeom>
          <a:solidFill>
            <a:srgbClr val="D9D9D9">
              <a:alpha val="78039"/>
            </a:srgbClr>
          </a:solidFill>
          <a:ln>
            <a:noFill/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pt-BR" dirty="0" smtClean="0">
              <a:latin typeface="Georgia" pitchFamily="18" charset="0"/>
            </a:endParaRPr>
          </a:p>
          <a:p>
            <a:r>
              <a:rPr lang="pt-BR" dirty="0" smtClean="0">
                <a:latin typeface="Georgia" pitchFamily="18" charset="0"/>
              </a:rPr>
              <a:t>                              </a:t>
            </a:r>
            <a:r>
              <a:rPr lang="pt-BR" u="sng" dirty="0" smtClean="0">
                <a:latin typeface="Georgia" pitchFamily="18" charset="0"/>
              </a:rPr>
              <a:t>SONHOS</a:t>
            </a:r>
          </a:p>
          <a:p>
            <a:endParaRPr lang="pt-BR" u="sng" dirty="0" smtClean="0">
              <a:latin typeface="Georgi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TER MINHA PRÓPRIA OFICINA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latin typeface="Georgia" pitchFamily="18" charset="0"/>
              </a:rPr>
              <a:t>SE DAR BEM NA VIDA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84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771799" y="1196752"/>
            <a:ext cx="336995" cy="3748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03502" y="974285"/>
            <a:ext cx="336995" cy="3748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739198" y="1041018"/>
            <a:ext cx="336995" cy="3748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876256" y="1349152"/>
            <a:ext cx="432048" cy="4956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7481455" y="2204864"/>
            <a:ext cx="575770" cy="7200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09390" y="5165607"/>
            <a:ext cx="7776863" cy="830997"/>
          </a:xfrm>
          <a:prstGeom prst="rect">
            <a:avLst/>
          </a:prstGeom>
          <a:solidFill>
            <a:srgbClr val="D9D9D9">
              <a:alpha val="74902"/>
            </a:srgbClr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latin typeface="Georgia" pitchFamily="18" charset="0"/>
              </a:rPr>
              <a:t>1° trabalho desenvolvido em conjunto pelos adolescentes em maio de 2013</a:t>
            </a:r>
            <a:endParaRPr lang="pt-BR" sz="2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9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029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aixaDeTexto 2"/>
          <p:cNvSpPr txBox="1"/>
          <p:nvPr/>
        </p:nvSpPr>
        <p:spPr>
          <a:xfrm>
            <a:off x="162503" y="1694271"/>
            <a:ext cx="4104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u="sng" dirty="0" smtClean="0">
                <a:latin typeface="Georgia" pitchFamily="18" charset="0"/>
              </a:rPr>
              <a:t>DEZEMBRO DE 2013</a:t>
            </a:r>
          </a:p>
          <a:p>
            <a:endParaRPr lang="pt-BR" sz="2800" dirty="0">
              <a:latin typeface="Georgia" pitchFamily="18" charset="0"/>
            </a:endParaRPr>
          </a:p>
          <a:p>
            <a:r>
              <a:rPr lang="pt-BR" sz="2800" dirty="0" smtClean="0">
                <a:latin typeface="Georgia" pitchFamily="18" charset="0"/>
              </a:rPr>
              <a:t>Exposição dos quadros no Fórum da Comarca de Braço do Norte</a:t>
            </a:r>
            <a:endParaRPr lang="pt-BR" sz="2800" dirty="0">
              <a:latin typeface="Georgia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42724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200" dirty="0">
                <a:hlinkClick r:id="rId3"/>
              </a:rPr>
              <a:t>http://</a:t>
            </a:r>
            <a:r>
              <a:rPr lang="pt-BR" sz="1200" dirty="0" smtClean="0">
                <a:hlinkClick r:id="rId3"/>
              </a:rPr>
              <a:t>tj-sc.jusbrasil.com.br/noticias/112230667/exposicao-na-comarca-de-braco-do-norte-mostra-trabalhos-de-jovens-locais</a:t>
            </a:r>
            <a:endParaRPr lang="pt-BR" sz="1200" dirty="0" smtClean="0"/>
          </a:p>
          <a:p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6909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20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" y="0"/>
            <a:ext cx="41148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aixaDeTexto 2"/>
          <p:cNvSpPr txBox="1"/>
          <p:nvPr/>
        </p:nvSpPr>
        <p:spPr>
          <a:xfrm>
            <a:off x="3971017" y="2377702"/>
            <a:ext cx="50160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latin typeface="Georgia" pitchFamily="18" charset="0"/>
              </a:rPr>
              <a:t>Atualmente 25 adolescentes estão participando do projeto.</a:t>
            </a:r>
          </a:p>
          <a:p>
            <a:pPr algn="just"/>
            <a:endParaRPr lang="pt-BR" sz="2000" dirty="0" smtClean="0">
              <a:latin typeface="Georgia" pitchFamily="18" charset="0"/>
            </a:endParaRPr>
          </a:p>
          <a:p>
            <a:endParaRPr lang="pt-BR" sz="2000" dirty="0">
              <a:latin typeface="Georgia" pitchFamily="18" charset="0"/>
            </a:endParaRPr>
          </a:p>
          <a:p>
            <a:pPr algn="just"/>
            <a:r>
              <a:rPr lang="pt-BR" sz="2000" dirty="0" smtClean="0">
                <a:latin typeface="Georgia" pitchFamily="18" charset="0"/>
              </a:rPr>
              <a:t>No ano de 2016  23 adolescentes concluíram a MSE de PSC no projeto.</a:t>
            </a:r>
            <a:endParaRPr lang="pt-BR" sz="2000" dirty="0">
              <a:latin typeface="Georgia" pitchFamily="18" charset="0"/>
            </a:endParaRP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039972" y="582723"/>
            <a:ext cx="597196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2012"/>
            </a:pPr>
            <a:r>
              <a:rPr lang="pt-BR" sz="2800" b="1" dirty="0" smtClean="0">
                <a:solidFill>
                  <a:srgbClr val="FFFF00"/>
                </a:solidFill>
                <a:latin typeface="Georgia" pitchFamily="18" charset="0"/>
              </a:rPr>
              <a:t>-</a:t>
            </a:r>
            <a:r>
              <a:rPr lang="pt-BR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pt-BR" dirty="0" smtClean="0">
                <a:latin typeface="Georgia" pitchFamily="18" charset="0"/>
              </a:rPr>
              <a:t>Média de 15 adolescentes em PSC</a:t>
            </a:r>
          </a:p>
          <a:p>
            <a:pPr marL="342900" indent="-342900">
              <a:buAutoNum type="arabicPlain" startAt="2012"/>
            </a:pPr>
            <a:r>
              <a:rPr lang="pt-BR" sz="28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pt-BR" dirty="0" smtClean="0">
                <a:latin typeface="Georgia" pitchFamily="18" charset="0"/>
              </a:rPr>
              <a:t>- Média de 40 adolescentes em PSC (   57)</a:t>
            </a:r>
          </a:p>
          <a:p>
            <a:r>
              <a:rPr lang="pt-BR" sz="2800" b="1" dirty="0" smtClean="0">
                <a:solidFill>
                  <a:srgbClr val="FFFF00"/>
                </a:solidFill>
                <a:latin typeface="Georgia" pitchFamily="18" charset="0"/>
              </a:rPr>
              <a:t>2016</a:t>
            </a:r>
            <a:r>
              <a:rPr lang="pt-BR" sz="28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pt-BR" dirty="0" smtClean="0">
                <a:latin typeface="Georgia" pitchFamily="18" charset="0"/>
              </a:rPr>
              <a:t>- </a:t>
            </a:r>
            <a:r>
              <a:rPr lang="pt-BR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pt-BR" dirty="0" smtClean="0">
                <a:latin typeface="Georgia" pitchFamily="18" charset="0"/>
              </a:rPr>
              <a:t>Média</a:t>
            </a:r>
            <a:r>
              <a:rPr lang="pt-BR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pt-BR" dirty="0" smtClean="0">
                <a:latin typeface="Georgia" pitchFamily="18" charset="0"/>
              </a:rPr>
              <a:t> de 40 adolescentes em PSC</a:t>
            </a:r>
          </a:p>
          <a:p>
            <a:endParaRPr lang="pt-BR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cxnSp>
        <p:nvCxnSpPr>
          <p:cNvPr id="6" name="Conector de seta reta 5"/>
          <p:cNvCxnSpPr/>
          <p:nvPr/>
        </p:nvCxnSpPr>
        <p:spPr>
          <a:xfrm flipV="1">
            <a:off x="7884368" y="1218999"/>
            <a:ext cx="0" cy="1615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3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735"/>
            <a:ext cx="9144000" cy="652653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331640" y="2372186"/>
            <a:ext cx="288032" cy="21520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691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 creas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https://upload.wikimedia.org/wikipedia/commons/thumb/b/b7/SantaCatarina_Municip_BracodoNorte.svg/280px-SantaCatarina_Municip_BracodoNort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84984"/>
            <a:ext cx="5323059" cy="3573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07012" y="1058557"/>
            <a:ext cx="8496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>
                <a:latin typeface="Georgia" pitchFamily="18" charset="0"/>
              </a:rPr>
              <a:t>Localizado na região Sul do Estado de Santa Catarina;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>
                <a:latin typeface="Georgia" pitchFamily="18" charset="0"/>
              </a:rPr>
              <a:t>Emancipado em 1955;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>
                <a:latin typeface="Georgia" pitchFamily="18" charset="0"/>
              </a:rPr>
              <a:t>Habitantes: 31.319 (estimativa - fonte: IBGE/2013)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>
                <a:latin typeface="Georgia" pitchFamily="18" charset="0"/>
              </a:rPr>
              <a:t>Pequeno Porte II</a:t>
            </a:r>
          </a:p>
        </p:txBody>
      </p:sp>
      <p:pic>
        <p:nvPicPr>
          <p:cNvPr id="5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42"/>
            <a:ext cx="1512168" cy="103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79512" y="2538660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>
                <a:latin typeface="Georgia" pitchFamily="18" charset="0"/>
              </a:rPr>
              <a:t>O município de Braço do Norte é privilegiado por sua localização geográfica, pois está situado entre a serra e o mar, no sul do Estado de Santa Catarina</a:t>
            </a:r>
            <a:r>
              <a:rPr lang="pt-BR" sz="2200" dirty="0" smtClean="0">
                <a:latin typeface="Georgia" pitchFamily="18" charset="0"/>
              </a:rPr>
              <a:t>.</a:t>
            </a:r>
            <a:endParaRPr lang="pt-BR" sz="2200" dirty="0">
              <a:latin typeface="Georgia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448" y="5661248"/>
            <a:ext cx="61812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latin typeface="Georgia" pitchFamily="18" charset="0"/>
              </a:rPr>
              <a:t>Prefeito Municipal – Roberto Kuerten Marcelino</a:t>
            </a:r>
          </a:p>
          <a:p>
            <a:r>
              <a:rPr lang="pt-BR" sz="2200" dirty="0" smtClean="0">
                <a:latin typeface="Georgia" pitchFamily="18" charset="0"/>
              </a:rPr>
              <a:t>Secretária AS – </a:t>
            </a:r>
            <a:r>
              <a:rPr lang="pt-BR" sz="2200" dirty="0" err="1" smtClean="0">
                <a:latin typeface="Georgia" pitchFamily="18" charset="0"/>
              </a:rPr>
              <a:t>Gisely</a:t>
            </a:r>
            <a:r>
              <a:rPr lang="pt-BR" sz="2200" dirty="0" smtClean="0">
                <a:latin typeface="Georgia" pitchFamily="18" charset="0"/>
              </a:rPr>
              <a:t> H. P. Meurer</a:t>
            </a:r>
            <a:endParaRPr lang="pt-BR" sz="2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8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5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01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312221" y="103248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latin typeface="Georgia" pitchFamily="18" charset="0"/>
              </a:rPr>
              <a:t>Resultados alcançados </a:t>
            </a:r>
            <a:r>
              <a:rPr lang="pt-BR" dirty="0"/>
              <a:t> </a:t>
            </a:r>
          </a:p>
        </p:txBody>
      </p:sp>
      <p:sp>
        <p:nvSpPr>
          <p:cNvPr id="3" name="Retângulo 2"/>
          <p:cNvSpPr/>
          <p:nvPr/>
        </p:nvSpPr>
        <p:spPr>
          <a:xfrm>
            <a:off x="349749" y="1700808"/>
            <a:ext cx="849694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Maior </a:t>
            </a:r>
            <a:r>
              <a:rPr lang="pt-BR" sz="2100" dirty="0">
                <a:latin typeface="Georgia" pitchFamily="18" charset="0"/>
              </a:rPr>
              <a:t>vínculo entre a equipe responsável pelo atendimento das Medidas socioeducativas, adolescentes e suas famílias; 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Expressão </a:t>
            </a:r>
            <a:r>
              <a:rPr lang="pt-BR" sz="2100" dirty="0">
                <a:latin typeface="Georgia" pitchFamily="18" charset="0"/>
              </a:rPr>
              <a:t>de sentimentos através </a:t>
            </a:r>
            <a:r>
              <a:rPr lang="pt-BR" sz="2100" dirty="0" smtClean="0">
                <a:latin typeface="Georgia" pitchFamily="18" charset="0"/>
              </a:rPr>
              <a:t>das atividades desenvolvidas;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Melhora </a:t>
            </a:r>
            <a:r>
              <a:rPr lang="pt-BR" sz="2100" dirty="0">
                <a:latin typeface="Georgia" pitchFamily="18" charset="0"/>
              </a:rPr>
              <a:t>das funções cognitivas: concentração, atenção, memória, percepção, comunicação, inteligência </a:t>
            </a:r>
            <a:r>
              <a:rPr lang="pt-BR" sz="2100" dirty="0" smtClean="0">
                <a:latin typeface="Georgia" pitchFamily="18" charset="0"/>
              </a:rPr>
              <a:t>emocional;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Conscientização </a:t>
            </a:r>
            <a:r>
              <a:rPr lang="pt-BR" sz="2100" dirty="0">
                <a:latin typeface="Georgia" pitchFamily="18" charset="0"/>
              </a:rPr>
              <a:t>das responsabilidades da vida em </a:t>
            </a:r>
            <a:r>
              <a:rPr lang="pt-BR" sz="2100" dirty="0" smtClean="0">
                <a:latin typeface="Georgia" pitchFamily="18" charset="0"/>
              </a:rPr>
              <a:t>sociedade;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Aumento </a:t>
            </a:r>
            <a:r>
              <a:rPr lang="pt-BR" sz="2100" dirty="0">
                <a:latin typeface="Georgia" pitchFamily="18" charset="0"/>
              </a:rPr>
              <a:t>da autoestima e </a:t>
            </a:r>
            <a:r>
              <a:rPr lang="pt-BR" sz="2100" dirty="0" smtClean="0">
                <a:latin typeface="Georgia" pitchFamily="18" charset="0"/>
              </a:rPr>
              <a:t>autoconfiança;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Fortalecimento </a:t>
            </a:r>
            <a:r>
              <a:rPr lang="pt-BR" sz="2100" dirty="0">
                <a:latin typeface="Georgia" pitchFamily="18" charset="0"/>
              </a:rPr>
              <a:t>da convivência familiar e comunitária do </a:t>
            </a:r>
            <a:r>
              <a:rPr lang="pt-BR" sz="2100" dirty="0" smtClean="0">
                <a:latin typeface="Georgia" pitchFamily="18" charset="0"/>
              </a:rPr>
              <a:t>adolescente</a:t>
            </a:r>
            <a:r>
              <a:rPr lang="pt-BR" sz="2100" b="1" dirty="0" smtClean="0">
                <a:latin typeface="Georgia" pitchFamily="18" charset="0"/>
              </a:rPr>
              <a:t>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Redução </a:t>
            </a:r>
            <a:r>
              <a:rPr lang="pt-BR" sz="2100" dirty="0">
                <a:latin typeface="Georgia" pitchFamily="18" charset="0"/>
              </a:rPr>
              <a:t>de constrangimento causado pelo cumprimento da Prestação de Serviço à comunidade em outras </a:t>
            </a:r>
            <a:r>
              <a:rPr lang="pt-BR" sz="2100" dirty="0" smtClean="0">
                <a:latin typeface="Georgia" pitchFamily="18" charset="0"/>
              </a:rPr>
              <a:t>instituições;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Diminuição </a:t>
            </a:r>
            <a:r>
              <a:rPr lang="pt-BR" sz="2100" dirty="0">
                <a:latin typeface="Georgia" pitchFamily="18" charset="0"/>
              </a:rPr>
              <a:t>da reincidência do ato </a:t>
            </a:r>
            <a:r>
              <a:rPr lang="pt-BR" sz="2100" dirty="0" smtClean="0">
                <a:latin typeface="Georgia" pitchFamily="18" charset="0"/>
              </a:rPr>
              <a:t>infracional;</a:t>
            </a:r>
          </a:p>
          <a:p>
            <a:pPr marL="342900" lvl="0" indent="-342900">
              <a:buFont typeface="Arial" charset="0"/>
              <a:buChar char="•"/>
            </a:pPr>
            <a:r>
              <a:rPr lang="pt-BR" sz="2100" dirty="0" smtClean="0">
                <a:latin typeface="Georgia" pitchFamily="18" charset="0"/>
              </a:rPr>
              <a:t>Aumento </a:t>
            </a:r>
            <a:r>
              <a:rPr lang="pt-BR" sz="2100" dirty="0">
                <a:latin typeface="Georgia" pitchFamily="18" charset="0"/>
              </a:rPr>
              <a:t>da capacidade de reflexão sobre as possibilidades de construção de autonomias. </a:t>
            </a:r>
          </a:p>
        </p:txBody>
      </p:sp>
      <p:pic>
        <p:nvPicPr>
          <p:cNvPr id="4" name="Imagem 3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7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fabricadedesenhos.files.wordpress.com/2012/06/lapis-cor-rabisco-wallpap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7" r="15758"/>
          <a:stretch/>
        </p:blipFill>
        <p:spPr bwMode="auto">
          <a:xfrm>
            <a:off x="0" y="23695"/>
            <a:ext cx="9144000" cy="282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lemsemfronteiras.com/backend/gerar_imagem.php?url=http://adminx.lemsemfronteiras.com/imagens/artigos/capas/2122.jpg&amp;largura=280&amp;altura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" y="5157192"/>
            <a:ext cx="4551962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611560" y="1841575"/>
            <a:ext cx="79208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>
                <a:latin typeface="Georgia" pitchFamily="18" charset="0"/>
              </a:rPr>
              <a:t>O projeto ganha força quando há parcerias, pois possibilita que os adolescentes sejam vistos com outro olhar, como seres humanos inteiros e </a:t>
            </a:r>
            <a:r>
              <a:rPr lang="pt-BR" sz="2800" dirty="0">
                <a:latin typeface="Georgia" pitchFamily="18" charset="0"/>
              </a:rPr>
              <a:t>n</a:t>
            </a:r>
            <a:r>
              <a:rPr lang="pt-BR" sz="2800" dirty="0" smtClean="0">
                <a:latin typeface="Georgia" pitchFamily="18" charset="0"/>
              </a:rPr>
              <a:t>ão apenas sob a perspectiva de autores do ato que cometeram. Que sejam vistos como pessoas com necessidades, sentimentos e que precisam ser observados em seus contextos. </a:t>
            </a:r>
            <a:endParaRPr lang="pt-BR" sz="2800" dirty="0">
              <a:latin typeface="Georgia" pitchFamily="18" charset="0"/>
            </a:endParaRPr>
          </a:p>
        </p:txBody>
      </p:sp>
      <p:pic>
        <p:nvPicPr>
          <p:cNvPr id="9" name="Picture 2" descr="http://lemsemfronteiras.com/backend/gerar_imagem.php?url=http://adminx.lemsemfronteiras.com/imagens/artigos/capas/2122.jpg&amp;largura=280&amp;altura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57192"/>
            <a:ext cx="4551962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2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02437" cy="68735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82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r="1544"/>
          <a:stretch/>
        </p:blipFill>
        <p:spPr>
          <a:xfrm>
            <a:off x="26926" y="0"/>
            <a:ext cx="9117074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5409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288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59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8"/>
          <a:stretch/>
        </p:blipFill>
        <p:spPr>
          <a:xfrm>
            <a:off x="0" y="-1"/>
            <a:ext cx="9144000" cy="6911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00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6108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972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 creas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899" y="40973"/>
            <a:ext cx="1926201" cy="13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43508" y="1556792"/>
            <a:ext cx="88569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latin typeface="Georgia" pitchFamily="18" charset="0"/>
              </a:rPr>
              <a:t>RELATO DE EXPERIÊNCIA</a:t>
            </a:r>
          </a:p>
          <a:p>
            <a:pPr algn="ctr"/>
            <a:endParaRPr lang="pt-BR" sz="2800" b="1" dirty="0" smtClean="0">
              <a:latin typeface="Georgia" pitchFamily="18" charset="0"/>
            </a:endParaRPr>
          </a:p>
          <a:p>
            <a:pPr algn="ctr"/>
            <a:r>
              <a:rPr lang="pt-BR" sz="2800" b="1" dirty="0" smtClean="0">
                <a:latin typeface="Georgia" pitchFamily="18" charset="0"/>
              </a:rPr>
              <a:t>PROTEÇÃO SOCIAL ESPECIAL DE MÉDIA COMPLEXIDADE</a:t>
            </a:r>
          </a:p>
          <a:p>
            <a:pPr algn="ctr"/>
            <a:endParaRPr lang="pt-BR" sz="2800" b="1" dirty="0" smtClean="0">
              <a:latin typeface="Georgia" pitchFamily="18" charset="0"/>
            </a:endParaRPr>
          </a:p>
          <a:p>
            <a:pPr algn="ctr"/>
            <a:r>
              <a:rPr lang="pt-BR" sz="2800" b="1" dirty="0" smtClean="0">
                <a:latin typeface="Georgia" pitchFamily="18" charset="0"/>
              </a:rPr>
              <a:t>SERVIÇO DE PROTEÇÃO SOCIAL A ADOLESCENTES EM CUMPRIMENTO DE MEDIDA SOCIOEDUCATIVA DE LIBERDADE ASSISTIDA (LA) E DE PRESTAÇÃO DE SERVIÇOS À COMUNIDADE (PSC). </a:t>
            </a:r>
          </a:p>
          <a:p>
            <a:pPr algn="ctr"/>
            <a:endParaRPr lang="pt-BR" sz="2800" b="1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4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6" t="6944"/>
          <a:stretch/>
        </p:blipFill>
        <p:spPr>
          <a:xfrm>
            <a:off x="0" y="26608"/>
            <a:ext cx="9144000" cy="6831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083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"/>
          <a:stretch/>
        </p:blipFill>
        <p:spPr>
          <a:xfrm>
            <a:off x="0" y="0"/>
            <a:ext cx="9158210" cy="6837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87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6010764" cy="67483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978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0"/>
            <a:ext cx="475252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0523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1" y="0"/>
            <a:ext cx="4947781" cy="68580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2951" y="116632"/>
            <a:ext cx="1452705" cy="21602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3527377" y="163860"/>
            <a:ext cx="5616623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950" i="1" dirty="0" smtClean="0">
                <a:latin typeface="Georgia" pitchFamily="18" charset="0"/>
              </a:rPr>
              <a:t>...eu aprendi vindo aqui nas aulas que daqui para frente a minha vida deve ir cada vez melhor, e é como está indo.</a:t>
            </a:r>
          </a:p>
          <a:p>
            <a:r>
              <a:rPr lang="pt-BR" sz="1950" i="1" dirty="0" smtClean="0">
                <a:latin typeface="Georgia" pitchFamily="18" charset="0"/>
              </a:rPr>
              <a:t>Aprendi também que a vida que eu tinha não era nada de bem. Porque pra mim nada tinha sentido e se eu fiz coisas erradas foi pra mim aprender a lição.</a:t>
            </a:r>
          </a:p>
          <a:p>
            <a:r>
              <a:rPr lang="pt-BR" sz="1950" i="1" dirty="0" smtClean="0">
                <a:latin typeface="Georgia" pitchFamily="18" charset="0"/>
              </a:rPr>
              <a:t>Eu era muito agitado, nervoso e com essas aulas eu também aprendi a pintar, porque eu mesmo nem sabia, e com essa pintura eu fico mais calmo.</a:t>
            </a:r>
          </a:p>
          <a:p>
            <a:endParaRPr lang="pt-BR" sz="1950" i="1" dirty="0">
              <a:latin typeface="Georgia" pitchFamily="18" charset="0"/>
            </a:endParaRPr>
          </a:p>
          <a:p>
            <a:r>
              <a:rPr lang="pt-BR" sz="1950" i="1" dirty="0" smtClean="0">
                <a:latin typeface="Georgia" pitchFamily="18" charset="0"/>
              </a:rPr>
              <a:t>...porque depois que eu sair daqui eu nunca mais vou desistir dos meus sonhos e nunca vou andar olhando pra trás, agora sempre para frente e nunca andar com maus elementos.</a:t>
            </a:r>
          </a:p>
          <a:p>
            <a:r>
              <a:rPr lang="pt-BR" sz="1950" i="1" dirty="0" smtClean="0">
                <a:latin typeface="Georgia" pitchFamily="18" charset="0"/>
              </a:rPr>
              <a:t>Vou dar valor a minha vida e a minha esposa e meu filho.</a:t>
            </a:r>
          </a:p>
          <a:p>
            <a:r>
              <a:rPr lang="pt-BR" sz="1950" i="1" dirty="0" smtClean="0">
                <a:latin typeface="Georgia" pitchFamily="18" charset="0"/>
              </a:rPr>
              <a:t>Então, muito obrigado por esse olhar a minha  vida diferente.</a:t>
            </a:r>
          </a:p>
          <a:p>
            <a:endParaRPr lang="pt-BR" sz="1950" i="1" dirty="0">
              <a:latin typeface="Georgia" pitchFamily="18" charset="0"/>
            </a:endParaRPr>
          </a:p>
          <a:p>
            <a:r>
              <a:rPr lang="pt-BR" sz="1950" i="1" dirty="0" smtClean="0">
                <a:latin typeface="Georgia" pitchFamily="18" charset="0"/>
              </a:rPr>
              <a:t> J.M.D – 18 anos</a:t>
            </a:r>
            <a:endParaRPr lang="pt-BR" sz="195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0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27"/>
          <a:stretch/>
        </p:blipFill>
        <p:spPr>
          <a:xfrm>
            <a:off x="0" y="0"/>
            <a:ext cx="4947781" cy="54006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51520" y="188640"/>
            <a:ext cx="1944216" cy="28803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4211960" y="1124744"/>
            <a:ext cx="46085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 smtClean="0">
                <a:latin typeface="Georgia" pitchFamily="18" charset="0"/>
              </a:rPr>
              <a:t>Participar do serviço comunitário pra mim  no começo não achava bom, vinha só brincava e incomodava mas agora parece que foi bom ter vindo, aprendi muitas coisas e também recebi vários conselhos que me ajudaram muito e vou me lembrar sempre.</a:t>
            </a:r>
          </a:p>
          <a:p>
            <a:r>
              <a:rPr lang="pt-BR" sz="2400" i="1" dirty="0" smtClean="0">
                <a:latin typeface="Georgia" pitchFamily="18" charset="0"/>
              </a:rPr>
              <a:t>A professora sempre muito paciente e boa comigo, sempre ajudando muito. </a:t>
            </a:r>
          </a:p>
          <a:p>
            <a:endParaRPr lang="pt-BR" sz="2400" i="1" dirty="0">
              <a:latin typeface="Georgia" pitchFamily="18" charset="0"/>
            </a:endParaRPr>
          </a:p>
          <a:p>
            <a:r>
              <a:rPr lang="pt-BR" sz="2000" i="1" dirty="0" smtClean="0">
                <a:latin typeface="Georgia" pitchFamily="18" charset="0"/>
              </a:rPr>
              <a:t>K.N.O</a:t>
            </a:r>
            <a:r>
              <a:rPr lang="pt-BR" sz="2400" i="1" dirty="0" smtClean="0">
                <a:latin typeface="Georgia" pitchFamily="18" charset="0"/>
              </a:rPr>
              <a:t> – </a:t>
            </a:r>
            <a:r>
              <a:rPr lang="pt-BR" i="1" dirty="0" smtClean="0">
                <a:latin typeface="Georgia" pitchFamily="18" charset="0"/>
              </a:rPr>
              <a:t>15 anos </a:t>
            </a:r>
            <a:endParaRPr lang="pt-BR" sz="24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3" r="3360"/>
          <a:stretch/>
        </p:blipFill>
        <p:spPr>
          <a:xfrm rot="16200000">
            <a:off x="4247315" y="-315558"/>
            <a:ext cx="4581128" cy="521224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39093" y="914756"/>
            <a:ext cx="49447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 smtClean="0">
                <a:latin typeface="Georgia" pitchFamily="18" charset="0"/>
              </a:rPr>
              <a:t>Entrando de uma forma e saindo de outra</a:t>
            </a:r>
          </a:p>
          <a:p>
            <a:endParaRPr lang="pt-BR" sz="2400" i="1" dirty="0">
              <a:latin typeface="Georgia" pitchFamily="18" charset="0"/>
            </a:endParaRPr>
          </a:p>
          <a:p>
            <a:r>
              <a:rPr lang="pt-BR" sz="2400" i="1" dirty="0" smtClean="0">
                <a:latin typeface="Georgia" pitchFamily="18" charset="0"/>
              </a:rPr>
              <a:t>...em um mês, duas horas por semana, aprendi várias coisas boas...principalmente aceitar, compreender, olhar certas coisas com outros olhos...</a:t>
            </a:r>
          </a:p>
          <a:p>
            <a:r>
              <a:rPr lang="pt-BR" sz="2400" i="1" dirty="0" smtClean="0">
                <a:latin typeface="Georgia" pitchFamily="18" charset="0"/>
              </a:rPr>
              <a:t>Entrei revoltada sim, pois por ser quem eu sou não merecia estar aqui...porém nada é em vão e hoje posso dizer que estou bem melhor!!</a:t>
            </a:r>
          </a:p>
          <a:p>
            <a:endParaRPr lang="pt-BR" sz="2400" i="1" dirty="0">
              <a:latin typeface="Georgia" pitchFamily="18" charset="0"/>
            </a:endParaRPr>
          </a:p>
          <a:p>
            <a:r>
              <a:rPr lang="pt-BR" sz="2000" i="1" dirty="0" smtClean="0">
                <a:latin typeface="Georgia" pitchFamily="18" charset="0"/>
              </a:rPr>
              <a:t>H.S</a:t>
            </a:r>
            <a:r>
              <a:rPr lang="pt-BR" sz="2400" i="1" dirty="0" smtClean="0">
                <a:latin typeface="Georgia" pitchFamily="18" charset="0"/>
              </a:rPr>
              <a:t> – </a:t>
            </a:r>
            <a:r>
              <a:rPr lang="pt-BR" sz="2000" i="1" dirty="0" smtClean="0">
                <a:latin typeface="Georgia" pitchFamily="18" charset="0"/>
              </a:rPr>
              <a:t>16 anos</a:t>
            </a:r>
            <a:endParaRPr lang="pt-BR" sz="2000" i="1" dirty="0">
              <a:latin typeface="Georgia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283968" y="532059"/>
            <a:ext cx="1224136" cy="14401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82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_mEc7G06KNEk/TIqbEZC4NcI/AAAAAAAABSE/ZplhCoKkc9Q/s1600/6dbce3d05734565f4b812bff3d3c2649e0a6ef4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26"/>
            <a:ext cx="5004048" cy="6853273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51520" y="2092533"/>
            <a:ext cx="4320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latin typeface="Comic Sans MS" pitchFamily="66" charset="0"/>
              </a:rPr>
              <a:t>O Projeto Despertando Talentos acredita no ser humano quando toda sociedade não mais acredita!</a:t>
            </a:r>
          </a:p>
          <a:p>
            <a:pPr algn="ctr"/>
            <a:endParaRPr lang="pt-BR" sz="2800" dirty="0" smtClean="0">
              <a:latin typeface="Comic Sans MS" pitchFamily="66" charset="0"/>
            </a:endParaRPr>
          </a:p>
          <a:p>
            <a:pPr algn="ctr"/>
            <a:r>
              <a:rPr lang="pt-BR" sz="2800" dirty="0" smtClean="0">
                <a:latin typeface="Comic Sans MS" pitchFamily="66" charset="0"/>
              </a:rPr>
              <a:t>(Nadya  Niehues Becker)</a:t>
            </a:r>
            <a:endParaRPr lang="pt-BR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2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1270961" y="1178213"/>
            <a:ext cx="6553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sz="6000" b="1" u="sng" dirty="0">
                <a:latin typeface="Comic Sans MS" pitchFamily="66" charset="0"/>
              </a:rPr>
              <a:t>CONTATOS</a:t>
            </a:r>
          </a:p>
        </p:txBody>
      </p:sp>
      <p:sp>
        <p:nvSpPr>
          <p:cNvPr id="5" name="CaixaDeTexto 1"/>
          <p:cNvSpPr txBox="1">
            <a:spLocks noChangeArrowheads="1"/>
          </p:cNvSpPr>
          <p:nvPr/>
        </p:nvSpPr>
        <p:spPr bwMode="auto">
          <a:xfrm>
            <a:off x="862690" y="1891278"/>
            <a:ext cx="72009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pt-BR" sz="2400" dirty="0">
              <a:latin typeface="Comic Sans MS" pitchFamily="66" charset="0"/>
            </a:endParaRPr>
          </a:p>
          <a:p>
            <a:pPr algn="ctr" eaLnBrk="1" hangingPunct="1"/>
            <a:r>
              <a:rPr lang="pt-BR" sz="2400" dirty="0">
                <a:latin typeface="Comic Sans MS" pitchFamily="66" charset="0"/>
              </a:rPr>
              <a:t>(48) </a:t>
            </a:r>
            <a:r>
              <a:rPr lang="pt-BR" sz="2400" dirty="0" smtClean="0">
                <a:latin typeface="Comic Sans MS" pitchFamily="66" charset="0"/>
              </a:rPr>
              <a:t>3658-7941</a:t>
            </a:r>
          </a:p>
          <a:p>
            <a:pPr algn="ctr" eaLnBrk="1" hangingPunct="1"/>
            <a:r>
              <a:rPr lang="pt-BR" sz="2400" dirty="0" smtClean="0">
                <a:latin typeface="Comic Sans MS" pitchFamily="66" charset="0"/>
              </a:rPr>
              <a:t>(48) 3658-1214</a:t>
            </a:r>
            <a:endParaRPr lang="pt-BR" sz="2400" dirty="0">
              <a:latin typeface="Comic Sans MS" pitchFamily="66" charset="0"/>
            </a:endParaRPr>
          </a:p>
          <a:p>
            <a:pPr algn="ctr" eaLnBrk="1" hangingPunct="1"/>
            <a:endParaRPr lang="pt-BR" sz="2400" dirty="0">
              <a:latin typeface="Comic Sans MS" pitchFamily="66" charset="0"/>
            </a:endParaRPr>
          </a:p>
          <a:p>
            <a:pPr algn="ctr" eaLnBrk="1" hangingPunct="1"/>
            <a:r>
              <a:rPr lang="pt-BR" sz="2400" dirty="0">
                <a:latin typeface="Comic Sans MS" pitchFamily="66" charset="0"/>
                <a:hlinkClick r:id="rId4"/>
              </a:rPr>
              <a:t>creas@bracodonorte.sc.gov.br</a:t>
            </a:r>
            <a:endParaRPr lang="pt-BR" sz="2400" dirty="0">
              <a:latin typeface="Comic Sans MS" pitchFamily="66" charset="0"/>
            </a:endParaRPr>
          </a:p>
          <a:p>
            <a:pPr algn="ctr" eaLnBrk="1" hangingPunct="1"/>
            <a:endParaRPr lang="pt-BR" sz="2400" dirty="0">
              <a:latin typeface="Comic Sans MS" pitchFamily="66" charset="0"/>
            </a:endParaRPr>
          </a:p>
          <a:p>
            <a:pPr eaLnBrk="1" hangingPunct="1"/>
            <a:endParaRPr lang="pt-BR" dirty="0"/>
          </a:p>
        </p:txBody>
      </p:sp>
      <p:pic>
        <p:nvPicPr>
          <p:cNvPr id="6" name="Picture 5" descr="http://camaleaocabeloestetica.com.br/wp-content/uploads/2013/03/fon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675874" cy="67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www.hrvlocacaodeveiculos.com.br/contat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831" y="3726656"/>
            <a:ext cx="679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http://diarioms.com.br/wp-content/uploads/2015/03/blue-facebook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78" y="4422977"/>
            <a:ext cx="845912" cy="84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2193132" y="4245769"/>
            <a:ext cx="64833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  <a:cs typeface="+mn-cs"/>
              </a:rPr>
              <a:t>www.facebook.com/creas.bn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www.facebook.com/prefeitura.bracodonorte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www.facebook.com/nadya.niehuesbecker</a:t>
            </a:r>
            <a:endParaRPr lang="pt-BR" sz="2400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  <a:cs typeface="+mn-cs"/>
            </a:endParaRPr>
          </a:p>
        </p:txBody>
      </p:sp>
      <p:sp>
        <p:nvSpPr>
          <p:cNvPr id="10" name="CaixaDeTexto 5"/>
          <p:cNvSpPr txBox="1">
            <a:spLocks noChangeArrowheads="1"/>
          </p:cNvSpPr>
          <p:nvPr/>
        </p:nvSpPr>
        <p:spPr bwMode="auto">
          <a:xfrm>
            <a:off x="1115616" y="5446098"/>
            <a:ext cx="729942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latin typeface="Comic Sans MS" pitchFamily="66" charset="0"/>
              </a:rPr>
              <a:t>Lucise Xerfan de Oliveira Niehues </a:t>
            </a:r>
            <a:r>
              <a:rPr lang="pt-BR" dirty="0">
                <a:latin typeface="Comic Sans MS" pitchFamily="66" charset="0"/>
              </a:rPr>
              <a:t>– Coordenadora </a:t>
            </a:r>
          </a:p>
          <a:p>
            <a:pPr eaLnBrk="1" hangingPunct="1"/>
            <a:r>
              <a:rPr lang="pt-BR" dirty="0" smtClean="0">
                <a:latin typeface="Comic Sans MS" pitchFamily="66" charset="0"/>
              </a:rPr>
              <a:t>Jovana Bartholomeu de Oliveira  - Pisicóloga  CRP 12/04509</a:t>
            </a:r>
          </a:p>
          <a:p>
            <a:pPr eaLnBrk="1" hangingPunct="1"/>
            <a:r>
              <a:rPr lang="pt-BR" dirty="0" smtClean="0">
                <a:latin typeface="Comic Sans MS" pitchFamily="66" charset="0"/>
              </a:rPr>
              <a:t>Magdalena Bernardo Porto – Assistente Social CRESS/SC 6686</a:t>
            </a:r>
          </a:p>
          <a:p>
            <a:pPr eaLnBrk="1" hangingPunct="1"/>
            <a:r>
              <a:rPr lang="pt-BR" dirty="0" smtClean="0">
                <a:latin typeface="Comic Sans MS" pitchFamily="66" charset="0"/>
              </a:rPr>
              <a:t>Maiara Vieira Diamantino – Orientadora Social</a:t>
            </a:r>
          </a:p>
          <a:p>
            <a:pPr eaLnBrk="1" hangingPunct="1"/>
            <a:endParaRPr lang="pt-BR" dirty="0" smtClean="0">
              <a:latin typeface="Comic Sans MS" pitchFamily="66" charset="0"/>
            </a:endParaRPr>
          </a:p>
          <a:p>
            <a:pPr eaLnBrk="1" hangingPunct="1"/>
            <a:endParaRPr lang="pt-B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4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502907" y="1475404"/>
            <a:ext cx="792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u="sng" dirty="0" smtClean="0">
                <a:latin typeface="Georgia" pitchFamily="18" charset="0"/>
              </a:rPr>
              <a:t>PROJETO </a:t>
            </a:r>
            <a:r>
              <a:rPr lang="pt-BR" sz="2400" b="1" u="sng" dirty="0">
                <a:latin typeface="Georgia" pitchFamily="18" charset="0"/>
              </a:rPr>
              <a:t>DESPERTANDO </a:t>
            </a:r>
            <a:r>
              <a:rPr lang="pt-BR" sz="2400" b="1" u="sng" dirty="0" smtClean="0">
                <a:latin typeface="Georgia" pitchFamily="18" charset="0"/>
              </a:rPr>
              <a:t>TALENTOS</a:t>
            </a:r>
          </a:p>
          <a:p>
            <a:pPr algn="ctr"/>
            <a:endParaRPr lang="pt-BR" sz="2400" dirty="0">
              <a:latin typeface="Georgi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O projeto surgiu da necessidade de encaminhar os adolescentes para cumprimento de MSE e da dificuldade em encontrar instituições preparadas para recebê-los.</a:t>
            </a:r>
            <a:endParaRPr lang="pt-BR" sz="2400" dirty="0">
              <a:latin typeface="Georgi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A </a:t>
            </a:r>
            <a:r>
              <a:rPr lang="pt-BR" sz="2400" dirty="0">
                <a:latin typeface="Georgia" pitchFamily="18" charset="0"/>
              </a:rPr>
              <a:t>maioria das instituições </a:t>
            </a:r>
            <a:r>
              <a:rPr lang="pt-BR" sz="2400" dirty="0" smtClean="0">
                <a:latin typeface="Georgia" pitchFamily="18" charset="0"/>
              </a:rPr>
              <a:t>conveniadas não </a:t>
            </a:r>
            <a:r>
              <a:rPr lang="pt-BR" sz="2400" dirty="0">
                <a:latin typeface="Georgia" pitchFamily="18" charset="0"/>
              </a:rPr>
              <a:t>queria recebê-los </a:t>
            </a:r>
            <a:r>
              <a:rPr lang="pt-BR" sz="2400" dirty="0" smtClean="0">
                <a:latin typeface="Georgia" pitchFamily="18" charset="0"/>
              </a:rPr>
              <a:t>para </a:t>
            </a:r>
            <a:r>
              <a:rPr lang="pt-BR" sz="2400" dirty="0">
                <a:latin typeface="Georgia" pitchFamily="18" charset="0"/>
              </a:rPr>
              <a:t>PSC e isso acabava deixando o </a:t>
            </a:r>
            <a:r>
              <a:rPr lang="pt-BR" sz="2400" dirty="0" smtClean="0">
                <a:latin typeface="Georgia" pitchFamily="18" charset="0"/>
              </a:rPr>
              <a:t>serviço sem </a:t>
            </a:r>
            <a:r>
              <a:rPr lang="pt-BR" sz="2400" dirty="0">
                <a:latin typeface="Georgia" pitchFamily="18" charset="0"/>
              </a:rPr>
              <a:t>alternativas de encaminhamento desses adolescentes. </a:t>
            </a:r>
            <a:endParaRPr lang="pt-BR" sz="2400" dirty="0" smtClean="0">
              <a:latin typeface="Georgi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400" dirty="0" smtClean="0">
                <a:latin typeface="Georgia" pitchFamily="18" charset="0"/>
              </a:rPr>
              <a:t>Também facilmente perceptível o forte preconceito de muitos indivíduos que recebiam estes adolescentes em tais instituições. </a:t>
            </a:r>
            <a:endParaRPr lang="pt-BR" sz="2400" dirty="0">
              <a:latin typeface="Georgia" pitchFamily="18" charset="0"/>
            </a:endParaRPr>
          </a:p>
          <a:p>
            <a:pPr algn="just"/>
            <a:endParaRPr lang="pt-BR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539552" y="1475404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Georgia" pitchFamily="18" charset="0"/>
              </a:rPr>
              <a:t>O</a:t>
            </a:r>
            <a:r>
              <a:rPr lang="pt-BR" sz="2400" dirty="0" smtClean="0">
                <a:latin typeface="Georgia" pitchFamily="18" charset="0"/>
              </a:rPr>
              <a:t> </a:t>
            </a:r>
            <a:r>
              <a:rPr lang="pt-BR" sz="2400" dirty="0">
                <a:latin typeface="Georgia" pitchFamily="18" charset="0"/>
              </a:rPr>
              <a:t>Projeto “Despertando Talentos</a:t>
            </a:r>
            <a:r>
              <a:rPr lang="pt-BR" sz="2400" dirty="0" smtClean="0">
                <a:latin typeface="Georgia" pitchFamily="18" charset="0"/>
              </a:rPr>
              <a:t>” foi criado no ano de 2013, com  aulas de pintura </a:t>
            </a:r>
            <a:r>
              <a:rPr lang="pt-BR" sz="2400" dirty="0">
                <a:latin typeface="Georgia" pitchFamily="18" charset="0"/>
              </a:rPr>
              <a:t>em tela </a:t>
            </a:r>
            <a:r>
              <a:rPr lang="pt-BR" sz="2400" dirty="0" smtClean="0">
                <a:latin typeface="Georgia" pitchFamily="18" charset="0"/>
              </a:rPr>
              <a:t> e violão e no ano de 2017 foram incluídas aulas de </a:t>
            </a:r>
            <a:r>
              <a:rPr lang="pt-BR" sz="2400" dirty="0" err="1" smtClean="0">
                <a:latin typeface="Georgia" pitchFamily="18" charset="0"/>
              </a:rPr>
              <a:t>Jiu-jitso</a:t>
            </a:r>
            <a:r>
              <a:rPr lang="pt-BR" sz="2400" dirty="0" smtClean="0">
                <a:latin typeface="Georgia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400" dirty="0">
              <a:latin typeface="Georgi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Georgia" pitchFamily="18" charset="0"/>
              </a:rPr>
              <a:t>Tem o objetivo de contribuir para a ressignificação de valores na vida pessoal e social dos adolescentes e jovens, buscando a responsabilização diante da infração </a:t>
            </a:r>
            <a:r>
              <a:rPr lang="pt-BR" sz="2400" dirty="0" smtClean="0">
                <a:latin typeface="Georgia" pitchFamily="18" charset="0"/>
              </a:rPr>
              <a:t>cometida.</a:t>
            </a:r>
            <a:endParaRPr lang="pt-BR" sz="2400" dirty="0">
              <a:latin typeface="Georgia" pitchFamily="18" charset="0"/>
            </a:endParaRPr>
          </a:p>
          <a:p>
            <a:pPr algn="just"/>
            <a:endParaRPr lang="pt-BR" sz="2400" dirty="0">
              <a:latin typeface="Georgia" pitchFamily="18" charset="0"/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11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434171" y="1475404"/>
            <a:ext cx="4309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u="sng" dirty="0" smtClean="0">
                <a:latin typeface="Georgia" pitchFamily="18" charset="0"/>
              </a:rPr>
              <a:t>Público-alvo atendido </a:t>
            </a:r>
            <a:endParaRPr lang="pt-BR" sz="2800" b="1" u="sng" dirty="0">
              <a:latin typeface="Georgia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08960" y="4437112"/>
            <a:ext cx="846994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u="sng" dirty="0">
                <a:latin typeface="Georgia" pitchFamily="18" charset="0"/>
              </a:rPr>
              <a:t>Recursos Humanos envolvidos </a:t>
            </a:r>
            <a:endParaRPr lang="pt-BR" sz="2800" b="1" u="sng" dirty="0" smtClean="0">
              <a:latin typeface="Georgia" pitchFamily="18" charset="0"/>
            </a:endParaRPr>
          </a:p>
          <a:p>
            <a:pPr algn="ctr"/>
            <a:endParaRPr lang="pt-BR" sz="2800" b="1" dirty="0">
              <a:latin typeface="Georgia" pitchFamily="18" charset="0"/>
            </a:endParaRPr>
          </a:p>
          <a:p>
            <a:pPr algn="ctr"/>
            <a:r>
              <a:rPr lang="pt-BR" sz="2700" dirty="0" smtClean="0">
                <a:latin typeface="Georgia" pitchFamily="18" charset="0"/>
              </a:rPr>
              <a:t>Gestora de AS, Coordenação CREAS, Psicóloga</a:t>
            </a:r>
            <a:r>
              <a:rPr lang="pt-BR" sz="2700" dirty="0">
                <a:latin typeface="Georgia" pitchFamily="18" charset="0"/>
              </a:rPr>
              <a:t>, Assistente Social, Orientadoras Sociais, </a:t>
            </a:r>
            <a:r>
              <a:rPr lang="pt-BR" sz="2700" dirty="0" err="1" smtClean="0">
                <a:latin typeface="Georgia" pitchFamily="18" charset="0"/>
              </a:rPr>
              <a:t>Oficineiros</a:t>
            </a:r>
            <a:r>
              <a:rPr lang="pt-BR" sz="2700" dirty="0" smtClean="0">
                <a:latin typeface="Georgia" pitchFamily="18" charset="0"/>
              </a:rPr>
              <a:t> (Artista </a:t>
            </a:r>
            <a:r>
              <a:rPr lang="pt-BR" sz="2700" dirty="0">
                <a:latin typeface="Georgia" pitchFamily="18" charset="0"/>
              </a:rPr>
              <a:t>plástica e Professor de </a:t>
            </a:r>
            <a:r>
              <a:rPr lang="pt-BR" sz="2700" dirty="0" smtClean="0">
                <a:latin typeface="Georgia" pitchFamily="18" charset="0"/>
              </a:rPr>
              <a:t>Música e de </a:t>
            </a:r>
            <a:r>
              <a:rPr lang="pt-BR" sz="2700" dirty="0" err="1" smtClean="0">
                <a:latin typeface="Georgia" pitchFamily="18" charset="0"/>
              </a:rPr>
              <a:t>Jiu-Jitso</a:t>
            </a:r>
            <a:r>
              <a:rPr lang="pt-BR" sz="2700" dirty="0" smtClean="0">
                <a:latin typeface="Georgia" pitchFamily="18" charset="0"/>
              </a:rPr>
              <a:t>).</a:t>
            </a:r>
            <a:r>
              <a:rPr lang="pt-BR" sz="2700" dirty="0">
                <a:latin typeface="Georgia" pitchFamily="18" charset="0"/>
              </a:rPr>
              <a:t> </a:t>
            </a:r>
          </a:p>
        </p:txBody>
      </p:sp>
      <p:sp>
        <p:nvSpPr>
          <p:cNvPr id="4" name="Retângulo 3"/>
          <p:cNvSpPr/>
          <p:nvPr/>
        </p:nvSpPr>
        <p:spPr>
          <a:xfrm>
            <a:off x="412304" y="2042179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700" dirty="0" smtClean="0">
                <a:latin typeface="Georgia" pitchFamily="18" charset="0"/>
              </a:rPr>
              <a:t>Adolescentes </a:t>
            </a:r>
            <a:r>
              <a:rPr lang="pt-BR" sz="2700" dirty="0">
                <a:latin typeface="Georgia" pitchFamily="18" charset="0"/>
              </a:rPr>
              <a:t>em conflito com a lei, encaminhados ao CREAS (Centro de Referência Especializado em Assistência Social) para cumprimento de Medidas socioeducativas de Prestação de Serviços a </a:t>
            </a:r>
            <a:r>
              <a:rPr lang="pt-BR" sz="2700" dirty="0" smtClean="0">
                <a:latin typeface="Georgia" pitchFamily="18" charset="0"/>
              </a:rPr>
              <a:t>comunidade</a:t>
            </a:r>
            <a:r>
              <a:rPr lang="pt-BR" sz="2700" dirty="0">
                <a:latin typeface="Georgia" pitchFamily="18" charset="0"/>
              </a:rPr>
              <a:t> </a:t>
            </a:r>
            <a:r>
              <a:rPr lang="pt-BR" sz="2700" dirty="0" smtClean="0">
                <a:latin typeface="Georgia" pitchFamily="18" charset="0"/>
              </a:rPr>
              <a:t>e seus familiares. </a:t>
            </a:r>
            <a:endParaRPr lang="pt-BR" sz="27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Imagem 4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1363" y="1455513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u="sng" dirty="0">
                <a:latin typeface="Georgia" pitchFamily="18" charset="0"/>
              </a:rPr>
              <a:t>Metodologia de execução do Trabalho</a:t>
            </a:r>
          </a:p>
        </p:txBody>
      </p:sp>
      <p:pic>
        <p:nvPicPr>
          <p:cNvPr id="3" name="Imagem 2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401363" y="2328538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latin typeface="Georgia" pitchFamily="18" charset="0"/>
              </a:rPr>
              <a:t>O projeto consiste em dar possibilidade para que os adolescentes cumpram a Medida Socioeducativa de Prestação de Serviços à Comunidade em aulas de </a:t>
            </a:r>
            <a:r>
              <a:rPr lang="pt-BR" sz="2800" dirty="0" smtClean="0">
                <a:latin typeface="Georgia" pitchFamily="18" charset="0"/>
              </a:rPr>
              <a:t>pintura, violão e </a:t>
            </a:r>
            <a:r>
              <a:rPr lang="pt-BR" sz="2800" dirty="0" err="1" smtClean="0">
                <a:latin typeface="Georgia" pitchFamily="18" charset="0"/>
              </a:rPr>
              <a:t>jiu-jitso</a:t>
            </a:r>
            <a:r>
              <a:rPr lang="pt-BR" sz="2800" dirty="0" smtClean="0">
                <a:latin typeface="Georgia" pitchFamily="18" charset="0"/>
              </a:rPr>
              <a:t>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2600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1844824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latin typeface="Georgia" pitchFamily="18" charset="0"/>
              </a:rPr>
              <a:t>Todas as atividades são acompanhadas pela equipe do CREAS responsável pelo Serviço de Proteção Social a Adolescentes em Cumprimento de Medida Socioeducativa de Liberdade Assistida (LA) e de Prestação de Serviços à Comunidade (PSC). </a:t>
            </a:r>
            <a:endParaRPr lang="pt-BR" sz="2800" dirty="0" smtClean="0">
              <a:latin typeface="Georgia" pitchFamily="18" charset="0"/>
            </a:endParaRPr>
          </a:p>
          <a:p>
            <a:pPr algn="just"/>
            <a:endParaRPr lang="pt-BR" sz="2800" dirty="0">
              <a:latin typeface="Georgia" pitchFamily="18" charset="0"/>
            </a:endParaRPr>
          </a:p>
          <a:p>
            <a:pPr algn="just"/>
            <a:r>
              <a:rPr lang="pt-BR" sz="2800" dirty="0" smtClean="0">
                <a:latin typeface="Georgia" pitchFamily="18" charset="0"/>
              </a:rPr>
              <a:t>São realizados atendimentos psicossociais para construção do PIA, onde são firmados acordos e são estabelecidas regras para participação no projeto.</a:t>
            </a:r>
            <a:endParaRPr lang="pt-BR" sz="2800" dirty="0">
              <a:latin typeface="Georgia" pitchFamily="18" charset="0"/>
            </a:endParaRPr>
          </a:p>
        </p:txBody>
      </p:sp>
      <p:pic>
        <p:nvPicPr>
          <p:cNvPr id="3" name="Imagem 2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31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97706" y="1916832"/>
            <a:ext cx="80420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latin typeface="Georgia" pitchFamily="18" charset="0"/>
              </a:rPr>
              <a:t>Além das ações pontuais com os adolescentes, é ofertado acompanhamento mensal em grupos com as famílias, buscando o fortalecimento e resgate de vínculos familiares</a:t>
            </a:r>
            <a:r>
              <a:rPr lang="pt-BR" sz="2800" dirty="0" smtClean="0">
                <a:latin typeface="Georgia" pitchFamily="18" charset="0"/>
              </a:rPr>
              <a:t>.</a:t>
            </a:r>
          </a:p>
          <a:p>
            <a:pPr algn="just"/>
            <a:endParaRPr lang="pt-BR" sz="2800" dirty="0">
              <a:latin typeface="Georgia" pitchFamily="18" charset="0"/>
            </a:endParaRPr>
          </a:p>
          <a:p>
            <a:pPr algn="just"/>
            <a:r>
              <a:rPr lang="pt-BR" sz="2800" dirty="0" smtClean="0">
                <a:latin typeface="Georgia" pitchFamily="18" charset="0"/>
              </a:rPr>
              <a:t>São realizados também atividades no GAPS com os adolescentes, onde são convidados profissionais de diversas áreas que abordam temáticas relacionadas a adolescência. </a:t>
            </a:r>
            <a:endParaRPr lang="pt-BR" sz="2800" dirty="0">
              <a:latin typeface="Georgia" pitchFamily="18" charset="0"/>
            </a:endParaRPr>
          </a:p>
        </p:txBody>
      </p:sp>
      <p:pic>
        <p:nvPicPr>
          <p:cNvPr id="3" name="Imagem 2" descr="logo cre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38" y="121240"/>
            <a:ext cx="2102905" cy="135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s://scontent-gru1-1.xx.fbcdn.net/hphotos-prn2/v/t1.0-9/555447_138472979646242_436604200_n.jpg?oh=1c40042e049da3a3dbe6b01dcb9067a6&amp;oe=56A8D54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41"/>
            <a:ext cx="2123728" cy="144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31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2596</TotalTime>
  <Words>1152</Words>
  <Application>Microsoft Office PowerPoint</Application>
  <PresentationFormat>Apresentação na tela (4:3)</PresentationFormat>
  <Paragraphs>135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3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Win</dc:creator>
  <cp:lastModifiedBy>user</cp:lastModifiedBy>
  <cp:revision>82</cp:revision>
  <dcterms:created xsi:type="dcterms:W3CDTF">2015-09-29T12:26:19Z</dcterms:created>
  <dcterms:modified xsi:type="dcterms:W3CDTF">2017-06-20T18:51:24Z</dcterms:modified>
</cp:coreProperties>
</file>