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8" r:id="rId2"/>
    <p:sldId id="269" r:id="rId3"/>
    <p:sldId id="261" r:id="rId4"/>
    <p:sldId id="265" r:id="rId5"/>
    <p:sldId id="256" r:id="rId6"/>
    <p:sldId id="258" r:id="rId7"/>
    <p:sldId id="262" r:id="rId8"/>
    <p:sldId id="260" r:id="rId9"/>
    <p:sldId id="259" r:id="rId10"/>
    <p:sldId id="267" r:id="rId11"/>
    <p:sldId id="277" r:id="rId12"/>
    <p:sldId id="278" r:id="rId13"/>
    <p:sldId id="274" r:id="rId14"/>
    <p:sldId id="279" r:id="rId15"/>
    <p:sldId id="281" r:id="rId16"/>
    <p:sldId id="282" r:id="rId17"/>
    <p:sldId id="283" r:id="rId18"/>
    <p:sldId id="276" r:id="rId1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29" autoAdjust="0"/>
  </p:normalViewPr>
  <p:slideViewPr>
    <p:cSldViewPr>
      <p:cViewPr>
        <p:scale>
          <a:sx n="109" d="100"/>
          <a:sy n="109" d="100"/>
        </p:scale>
        <p:origin x="-159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F979D-97EB-4D3B-B2A5-68A019DB7F6E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3BEC3-484F-41BD-B4D5-2D1684E7B32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7468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BCBAA-61DA-4D46-B2EF-09045D4D33C2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6860C-2E13-4699-8592-77DBE153FC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1373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860C-2E13-4699-8592-77DBE153FCB5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75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860C-2E13-4699-8592-77DBE153FCB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65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56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537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151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56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014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26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2758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97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8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92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568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B1743-A4F0-4295-AB38-9678D997CD9B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4DE7-FA05-442F-9FB6-975477F710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37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gendapeti@mds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916832"/>
            <a:ext cx="9144000" cy="24482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3900" b="1" dirty="0" smtClean="0"/>
              <a:t>Encontro Estadual das Ações Estratégicas do PETI – Santa Catarina </a:t>
            </a:r>
            <a:endParaRPr lang="pt-BR" sz="39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4797152"/>
            <a:ext cx="7920880" cy="1224136"/>
          </a:xfrm>
        </p:spPr>
        <p:txBody>
          <a:bodyPr>
            <a:normAutofit/>
          </a:bodyPr>
          <a:lstStyle/>
          <a:p>
            <a:endParaRPr lang="pt-BR" sz="2400" dirty="0" smtClean="0">
              <a:solidFill>
                <a:schemeClr val="tx1"/>
              </a:solidFill>
            </a:endParaRPr>
          </a:p>
          <a:p>
            <a:endParaRPr lang="pt-BR" sz="18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pt-BR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23 de Junho de 2017.</a:t>
            </a:r>
            <a:endParaRPr lang="pt-BR" sz="1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2915816" y="260648"/>
            <a:ext cx="525658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BR" b="1" dirty="0">
                <a:solidFill>
                  <a:prstClr val="black"/>
                </a:solidFill>
              </a:rPr>
              <a:t>Secretaria Nacional de Assistência Social - SNAS</a:t>
            </a:r>
          </a:p>
          <a:p>
            <a:pPr algn="ctr">
              <a:spcBef>
                <a:spcPct val="20000"/>
              </a:spcBef>
            </a:pPr>
            <a:r>
              <a:rPr lang="pt-BR" b="1" dirty="0">
                <a:solidFill>
                  <a:prstClr val="black"/>
                </a:solidFill>
              </a:rPr>
              <a:t>Departamento de Proteção Social Especial - DPSE</a:t>
            </a:r>
          </a:p>
        </p:txBody>
      </p:sp>
    </p:spTree>
    <p:extLst>
      <p:ext uri="{BB962C8B-B14F-4D97-AF65-F5344CB8AC3E}">
        <p14:creationId xmlns:p14="http://schemas.microsoft.com/office/powerpoint/2010/main" val="17702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r>
              <a:rPr lang="pt-BR" sz="7000" b="1" dirty="0" smtClean="0">
                <a:solidFill>
                  <a:srgbClr val="002060"/>
                </a:solidFill>
              </a:rPr>
              <a:t>As Ações Estratégicas do PETI no Censo SUAS – Santa Catarina</a:t>
            </a:r>
          </a:p>
        </p:txBody>
      </p:sp>
    </p:spTree>
    <p:extLst>
      <p:ext uri="{BB962C8B-B14F-4D97-AF65-F5344CB8AC3E}">
        <p14:creationId xmlns:p14="http://schemas.microsoft.com/office/powerpoint/2010/main" val="332963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674005"/>
              </p:ext>
            </p:extLst>
          </p:nvPr>
        </p:nvGraphicFramePr>
        <p:xfrm>
          <a:off x="107503" y="1412776"/>
          <a:ext cx="8928992" cy="5399600"/>
        </p:xfrm>
        <a:graphic>
          <a:graphicData uri="http://schemas.openxmlformats.org/drawingml/2006/table">
            <a:tbl>
              <a:tblPr/>
              <a:tblGrid>
                <a:gridCol w="4777355"/>
                <a:gridCol w="1102797"/>
                <a:gridCol w="1001271"/>
                <a:gridCol w="1067265"/>
                <a:gridCol w="980304"/>
              </a:tblGrid>
              <a:tr h="685225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endParaRPr lang="pt-BR" sz="2000" b="1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Censo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Suas </a:t>
                      </a: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 Gestão Municipal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t-BR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1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Demais Municípios</a:t>
                      </a:r>
                      <a:endParaRPr lang="pt-BR" sz="1400" b="1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pt-BR" sz="1400" dirty="0"/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  Municípios AEPETI</a:t>
                      </a:r>
                      <a:endParaRPr lang="pt-BR" sz="1400" b="1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pt-BR" sz="1400" dirty="0"/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332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endParaRPr lang="pt-BR" sz="1600" b="1" kern="12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4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Mun.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4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</a:t>
                      </a:r>
                      <a:r>
                        <a:rPr lang="pt-BR" sz="14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Mun.</a:t>
                      </a:r>
                      <a:endParaRPr lang="pt-BR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1691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Não realiza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532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Realiza </a:t>
                      </a:r>
                      <a:r>
                        <a:rPr lang="pt-BR" sz="18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campanhas, mobilização e sensibilização </a:t>
                      </a:r>
                      <a:endParaRPr lang="pt-B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148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56%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80%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9747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Realiza atividades de abordagem social em espaços públicos </a:t>
                      </a:r>
                      <a:endParaRPr lang="pt-B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42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63%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58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Realiza </a:t>
                      </a:r>
                      <a:r>
                        <a:rPr lang="pt-BR" sz="18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busca ativa de famílias com situação de trabalho infantil para inclusão no </a:t>
                      </a:r>
                      <a:r>
                        <a:rPr lang="pt-BR" sz="18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CadÚnico </a:t>
                      </a:r>
                      <a:endParaRPr lang="pt-B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103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39%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53%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8863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Encaminha/inclui </a:t>
                      </a:r>
                      <a:r>
                        <a:rPr lang="pt-BR" sz="1800" b="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crianças e adolescentes em trabalho infantil para os Serviços de Convivência </a:t>
                      </a:r>
                      <a:endParaRPr lang="pt-BR" sz="1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141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53%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90%</a:t>
                      </a:r>
                      <a:endParaRPr lang="pt-BR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0" y="4554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AÇÕES AEPETI – CENSO SUAS </a:t>
            </a:r>
            <a:r>
              <a:rPr lang="pt-BR" b="1" dirty="0" smtClean="0">
                <a:solidFill>
                  <a:schemeClr val="tx1"/>
                </a:solidFill>
              </a:rPr>
              <a:t>2016 </a:t>
            </a:r>
            <a:r>
              <a:rPr lang="pt-BR" b="1" dirty="0">
                <a:solidFill>
                  <a:schemeClr val="tx1"/>
                </a:solidFill>
              </a:rPr>
              <a:t>– </a:t>
            </a:r>
            <a:r>
              <a:rPr lang="pt-BR" b="1" dirty="0" smtClean="0">
                <a:solidFill>
                  <a:schemeClr val="tx1"/>
                </a:solidFill>
              </a:rPr>
              <a:t>Santa Catarina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5" name="Título 4"/>
          <p:cNvSpPr txBox="1">
            <a:spLocks noGrp="1"/>
          </p:cNvSpPr>
          <p:nvPr>
            <p:ph type="title"/>
          </p:nvPr>
        </p:nvSpPr>
        <p:spPr>
          <a:xfrm>
            <a:off x="0" y="483363"/>
            <a:ext cx="91440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pt-BR" sz="1600" b="1" dirty="0" smtClean="0">
                <a:solidFill>
                  <a:prstClr val="black"/>
                </a:solidFill>
              </a:rPr>
              <a:t>Municípios que responderam ao Censo SUAS 2016: 294   </a:t>
            </a:r>
            <a:br>
              <a:rPr lang="pt-BR" sz="1600" b="1" dirty="0" smtClean="0">
                <a:solidFill>
                  <a:prstClr val="black"/>
                </a:solidFill>
              </a:rPr>
            </a:br>
            <a:r>
              <a:rPr lang="pt-BR" sz="1600" b="1" dirty="0" smtClean="0">
                <a:solidFill>
                  <a:prstClr val="black"/>
                </a:solidFill>
              </a:rPr>
              <a:t>Municípios </a:t>
            </a:r>
            <a:r>
              <a:rPr lang="pt-BR" sz="1600" b="1" dirty="0">
                <a:solidFill>
                  <a:prstClr val="black"/>
                </a:solidFill>
              </a:rPr>
              <a:t>cofinanciados AEPETI: </a:t>
            </a:r>
            <a:r>
              <a:rPr lang="pt-BR" sz="1600" b="1" dirty="0" smtClean="0">
                <a:solidFill>
                  <a:prstClr val="black"/>
                </a:solidFill>
              </a:rPr>
              <a:t>30</a:t>
            </a:r>
            <a:endParaRPr lang="pt-BR" sz="1600" b="1" dirty="0" smtClean="0">
              <a:solidFill>
                <a:schemeClr val="tx1"/>
              </a:solidFill>
            </a:endParaRPr>
          </a:p>
          <a:p>
            <a:pPr algn="l"/>
            <a:r>
              <a:rPr lang="pt-BR" sz="1600" b="1" dirty="0" smtClean="0">
                <a:solidFill>
                  <a:prstClr val="black"/>
                </a:solidFill>
              </a:rPr>
              <a:t>Demais Municípios: 264</a:t>
            </a:r>
            <a:endParaRPr lang="pt-B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70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194103"/>
              </p:ext>
            </p:extLst>
          </p:nvPr>
        </p:nvGraphicFramePr>
        <p:xfrm>
          <a:off x="107504" y="1412776"/>
          <a:ext cx="8928992" cy="5184575"/>
        </p:xfrm>
        <a:graphic>
          <a:graphicData uri="http://schemas.openxmlformats.org/drawingml/2006/table">
            <a:tbl>
              <a:tblPr/>
              <a:tblGrid>
                <a:gridCol w="4741968"/>
                <a:gridCol w="1094628"/>
                <a:gridCol w="993855"/>
                <a:gridCol w="1059360"/>
                <a:gridCol w="1039181"/>
              </a:tblGrid>
              <a:tr h="30403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endParaRPr lang="pt-BR" sz="1600" b="1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Censo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Suas </a:t>
                      </a: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 Gestão Municipal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Demais Municípios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Municípios AEPETI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9343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</a:t>
                      </a: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Mun.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</a:t>
                      </a: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Mun.</a:t>
                      </a:r>
                      <a:r>
                        <a:rPr lang="pt-BR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85484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Encaminha/inclui famílias com situação de trabalho infantil para </a:t>
                      </a:r>
                      <a:r>
                        <a:rPr lang="pt-BR" sz="2000" b="1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PAIF/CRAS </a:t>
                      </a:r>
                      <a:endParaRPr lang="pt-BR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147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55%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21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91029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Encaminha/inclui famílias com situação de trabalho infantil para o </a:t>
                      </a:r>
                      <a:r>
                        <a:rPr lang="pt-BR" sz="2000" b="1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PAEFI/CREAS</a:t>
                      </a:r>
                      <a:r>
                        <a:rPr lang="pt-BR" sz="2000" b="1" kern="12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46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83%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133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 famílias e indivíduos para a aplicação de medidas protetivas à família 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71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26%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20458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 famílias com situação de trabalho infantil para programas e projetos de capacitação profissional 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50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pt-BR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56%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-28613" y="15049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AÇÕES AEPETI – CENSO SUAS </a:t>
            </a:r>
            <a:r>
              <a:rPr lang="pt-BR" b="1" dirty="0" smtClean="0">
                <a:solidFill>
                  <a:schemeClr val="tx1"/>
                </a:solidFill>
              </a:rPr>
              <a:t>2016 </a:t>
            </a:r>
            <a:r>
              <a:rPr lang="pt-BR" b="1" dirty="0">
                <a:solidFill>
                  <a:schemeClr val="tx1"/>
                </a:solidFill>
              </a:rPr>
              <a:t>– </a:t>
            </a:r>
            <a:r>
              <a:rPr lang="pt-BR" b="1" dirty="0" smtClean="0">
                <a:solidFill>
                  <a:schemeClr val="tx1"/>
                </a:solidFill>
              </a:rPr>
              <a:t>Santa Catarina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0" y="476672"/>
            <a:ext cx="910850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prstClr val="black"/>
                </a:solidFill>
              </a:rPr>
              <a:t>Municípios que responderam ao Censo SUAS 2016: 294 </a:t>
            </a:r>
            <a:endParaRPr lang="pt-BR" sz="1600" b="1" dirty="0">
              <a:solidFill>
                <a:prstClr val="black"/>
              </a:solidFill>
            </a:endParaRPr>
          </a:p>
          <a:p>
            <a:r>
              <a:rPr lang="pt-BR" sz="1600" b="1" dirty="0" smtClean="0">
                <a:solidFill>
                  <a:prstClr val="black"/>
                </a:solidFill>
              </a:rPr>
              <a:t>Municípios </a:t>
            </a:r>
            <a:r>
              <a:rPr lang="pt-BR" sz="1600" b="1" dirty="0">
                <a:solidFill>
                  <a:prstClr val="black"/>
                </a:solidFill>
              </a:rPr>
              <a:t>cofinanciados AEPETI: </a:t>
            </a:r>
            <a:r>
              <a:rPr lang="pt-BR" sz="1600" b="1" dirty="0" smtClean="0">
                <a:solidFill>
                  <a:prstClr val="black"/>
                </a:solidFill>
              </a:rPr>
              <a:t>30</a:t>
            </a:r>
          </a:p>
          <a:p>
            <a:r>
              <a:rPr lang="pt-BR" sz="1600" b="1" dirty="0" smtClean="0">
                <a:solidFill>
                  <a:prstClr val="black"/>
                </a:solidFill>
              </a:rPr>
              <a:t>Demais Municípios: 264</a:t>
            </a:r>
            <a:endParaRPr lang="pt-BR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1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73201"/>
              </p:ext>
            </p:extLst>
          </p:nvPr>
        </p:nvGraphicFramePr>
        <p:xfrm>
          <a:off x="35496" y="1615600"/>
          <a:ext cx="9073008" cy="5125769"/>
        </p:xfrm>
        <a:graphic>
          <a:graphicData uri="http://schemas.openxmlformats.org/drawingml/2006/table">
            <a:tbl>
              <a:tblPr/>
              <a:tblGrid>
                <a:gridCol w="4818451"/>
                <a:gridCol w="1112284"/>
                <a:gridCol w="1009885"/>
                <a:gridCol w="1076446"/>
                <a:gridCol w="1055942"/>
              </a:tblGrid>
              <a:tr h="260814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endParaRPr lang="pt-BR" sz="1600" b="1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Censo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Suas </a:t>
                      </a:r>
                      <a:r>
                        <a:rPr lang="pt-BR" sz="1800" b="1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pt-BR" sz="18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– Gestão Municipal</a:t>
                      </a:r>
                      <a:endParaRPr lang="pt-BR" sz="18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t-BR" sz="14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Demais Municípios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Municípios AEPETI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1376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</a:t>
                      </a: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Mun.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Nº </a:t>
                      </a: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Mun.</a:t>
                      </a:r>
                      <a:r>
                        <a:rPr lang="pt-BR" sz="16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16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pt-B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185974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 famílias com situação de trabalho infantil para programas e projetos de inclusão produtiva e/ou geração de trabalho e renda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46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5974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 </a:t>
                      </a:r>
                      <a:r>
                        <a:rPr lang="pt-BR" sz="18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famílias com situação de trabalho infantil para atendimento em outras políticas públicas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90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66%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974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Encaminha famílias com situação de trabalho infantil para os órgãos de defesa e responsabilização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55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3271">
                <a:tc>
                  <a:txBody>
                    <a:bodyPr/>
                    <a:lstStyle/>
                    <a:p>
                      <a:pPr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Elabora estudos e diagnósticos sobre o trabalho infantil no município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pt-BR" sz="20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46%</a:t>
                      </a:r>
                      <a:endParaRPr lang="pt-BR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8" marR="6318" marT="63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AÇÕES AEPETI – CENSO SUAS </a:t>
            </a:r>
            <a:r>
              <a:rPr lang="pt-BR" b="1" dirty="0" smtClean="0">
                <a:solidFill>
                  <a:schemeClr val="tx1"/>
                </a:solidFill>
              </a:rPr>
              <a:t>2016 </a:t>
            </a:r>
            <a:r>
              <a:rPr lang="pt-BR" b="1" dirty="0">
                <a:solidFill>
                  <a:schemeClr val="tx1"/>
                </a:solidFill>
              </a:rPr>
              <a:t>– </a:t>
            </a:r>
            <a:r>
              <a:rPr lang="pt-BR" b="1" dirty="0" smtClean="0">
                <a:solidFill>
                  <a:schemeClr val="tx1"/>
                </a:solidFill>
              </a:rPr>
              <a:t>Santa Catarina</a:t>
            </a:r>
            <a:r>
              <a:rPr lang="pt-BR" sz="2000" b="1" dirty="0" smtClean="0">
                <a:solidFill>
                  <a:schemeClr val="tx1"/>
                </a:solidFill>
              </a:rPr>
              <a:t> 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0" y="530096"/>
            <a:ext cx="910850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prstClr val="black"/>
                </a:solidFill>
              </a:rPr>
              <a:t>Municípios que responderam ao Censo SUAS 2016: 294  </a:t>
            </a:r>
            <a:endParaRPr lang="pt-BR" sz="1600" b="1" dirty="0">
              <a:solidFill>
                <a:prstClr val="black"/>
              </a:solidFill>
            </a:endParaRPr>
          </a:p>
          <a:p>
            <a:r>
              <a:rPr lang="pt-BR" sz="1600" b="1" dirty="0" smtClean="0">
                <a:solidFill>
                  <a:prstClr val="black"/>
                </a:solidFill>
              </a:rPr>
              <a:t>Municípios </a:t>
            </a:r>
            <a:r>
              <a:rPr lang="pt-BR" sz="1600" b="1" dirty="0">
                <a:solidFill>
                  <a:prstClr val="black"/>
                </a:solidFill>
              </a:rPr>
              <a:t>cofinanciados AEPETI: </a:t>
            </a:r>
            <a:r>
              <a:rPr lang="pt-BR" sz="1600" b="1" dirty="0" smtClean="0">
                <a:solidFill>
                  <a:prstClr val="black"/>
                </a:solidFill>
              </a:rPr>
              <a:t>30</a:t>
            </a:r>
          </a:p>
          <a:p>
            <a:r>
              <a:rPr lang="pt-BR" sz="1600" b="1" dirty="0" smtClean="0">
                <a:solidFill>
                  <a:prstClr val="black"/>
                </a:solidFill>
              </a:rPr>
              <a:t>Demais Municípios: 264</a:t>
            </a:r>
          </a:p>
        </p:txBody>
      </p:sp>
    </p:spTree>
    <p:extLst>
      <p:ext uri="{BB962C8B-B14F-4D97-AF65-F5344CB8AC3E}">
        <p14:creationId xmlns:p14="http://schemas.microsoft.com/office/powerpoint/2010/main" val="34656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08920"/>
            <a:ext cx="9144000" cy="14127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SIMPETI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68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1" y="0"/>
            <a:ext cx="718977" cy="6642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pt-BR" sz="3600" dirty="0" smtClean="0">
                <a:solidFill>
                  <a:schemeClr val="tx1"/>
                </a:solidFill>
              </a:rPr>
              <a:t>SIMPETI</a:t>
            </a:r>
            <a:r>
              <a:rPr lang="pt-BR" sz="3600" dirty="0">
                <a:solidFill>
                  <a:schemeClr val="tx1"/>
                </a:solidFill>
              </a:rPr>
              <a:t/>
            </a:r>
            <a:br>
              <a:rPr lang="pt-BR" sz="3600" dirty="0">
                <a:solidFill>
                  <a:schemeClr val="tx1"/>
                </a:solidFill>
              </a:rPr>
            </a:br>
            <a:r>
              <a:rPr lang="pt-BR" sz="3600" dirty="0">
                <a:solidFill>
                  <a:schemeClr val="tx1"/>
                </a:solidFill>
              </a:rPr>
              <a:t>Sistema de </a:t>
            </a:r>
            <a:r>
              <a:rPr lang="pt-BR" sz="3600" dirty="0" smtClean="0">
                <a:solidFill>
                  <a:schemeClr val="tx1"/>
                </a:solidFill>
              </a:rPr>
              <a:t>Monitoramento </a:t>
            </a:r>
            <a:r>
              <a:rPr lang="pt-BR" sz="3600" dirty="0">
                <a:solidFill>
                  <a:schemeClr val="tx1"/>
                </a:solidFill>
              </a:rPr>
              <a:t>do PETI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64559" y="1412776"/>
            <a:ext cx="8229600" cy="4525963"/>
          </a:xfrm>
        </p:spPr>
        <p:txBody>
          <a:bodyPr rtlCol="0"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b="1" dirty="0" smtClean="0"/>
              <a:t>Descrição do sistema: </a:t>
            </a:r>
            <a:r>
              <a:rPr lang="pt-BR" dirty="0" smtClean="0"/>
              <a:t>Sistema de Monitoramento do Programa de Erradicação do Trabalho Infantil.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t-BR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b="1" dirty="0" smtClean="0"/>
              <a:t>Objetivos: </a:t>
            </a:r>
            <a:r>
              <a:rPr lang="pt-BR" dirty="0" smtClean="0"/>
              <a:t>Acompanhar a execução das atividades dos cinco eixos das Ações Estratégicas do PETI.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t-BR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b="1" dirty="0" smtClean="0"/>
              <a:t>Usuários: </a:t>
            </a:r>
            <a:r>
              <a:rPr lang="pt-BR" dirty="0" smtClean="0"/>
              <a:t>Todos os municípios que tenham implantado o PETI em seus territórios e todos os Estados.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t-BR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b="1" dirty="0" smtClean="0"/>
              <a:t>Atributos: </a:t>
            </a:r>
            <a:r>
              <a:rPr lang="pt-BR" dirty="0" smtClean="0"/>
              <a:t>Inserção de ações realizadas pelos municípios, estados e DF, bem como acompanhamento dos registros pelos estados </a:t>
            </a:r>
            <a:r>
              <a:rPr lang="pt-BR" dirty="0"/>
              <a:t>e </a:t>
            </a:r>
            <a:r>
              <a:rPr lang="pt-BR" dirty="0" smtClean="0"/>
              <a:t>a União</a:t>
            </a:r>
            <a:r>
              <a:rPr lang="pt-BR" dirty="0" smtClean="0"/>
              <a:t>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t-BR" dirty="0" smtClean="0"/>
          </a:p>
          <a:p>
            <a:pPr marL="285750" indent="-285750"/>
            <a:r>
              <a:rPr lang="pt-BR" dirty="0"/>
              <a:t>31 Municípios respondentes, sendo 27 cofinanciados;</a:t>
            </a:r>
          </a:p>
          <a:p>
            <a:pPr marL="285750" indent="-285750"/>
            <a:r>
              <a:rPr lang="pt-BR" dirty="0"/>
              <a:t>738 ações no </a:t>
            </a:r>
            <a:r>
              <a:rPr lang="pt-BR" dirty="0" smtClean="0"/>
              <a:t>total.</a:t>
            </a:r>
            <a:endParaRPr lang="pt-BR" dirty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t-BR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44116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4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6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32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912" y="342900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Contato:</a:t>
            </a:r>
            <a:br>
              <a:rPr lang="pt-BR" dirty="0" smtClean="0"/>
            </a:br>
            <a:r>
              <a:rPr lang="pt-BR" dirty="0" smtClean="0">
                <a:hlinkClick r:id="rId2"/>
              </a:rPr>
              <a:t>agendapeti@mds.gov.br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(61) 2030-3185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09600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>
                <a:solidFill>
                  <a:prstClr val="black"/>
                </a:solidFill>
              </a:rPr>
              <a:t>Obrigado!</a:t>
            </a:r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9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r>
              <a:rPr lang="pt-BR" sz="4800" b="1" dirty="0" smtClean="0">
                <a:solidFill>
                  <a:srgbClr val="002060"/>
                </a:solidFill>
              </a:rPr>
              <a:t>O Peti no Sistema Único de Assistência Social</a:t>
            </a:r>
          </a:p>
          <a:p>
            <a:pPr marL="0" indent="0" algn="ctr">
              <a:buNone/>
            </a:pPr>
            <a:endParaRPr lang="pt-BR" sz="48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pt-BR" sz="4800" b="1" dirty="0" smtClean="0">
                <a:solidFill>
                  <a:srgbClr val="002060"/>
                </a:solidFill>
              </a:rPr>
              <a:t>Santa Catarina</a:t>
            </a:r>
            <a:endParaRPr lang="pt-BR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>
            <a:off x="-9312" y="461934"/>
            <a:ext cx="9189824" cy="6207426"/>
          </a:xfrm>
          <a:prstGeom prst="rect">
            <a:avLst/>
          </a:prstGeom>
          <a:ln w="9525">
            <a:solidFill>
              <a:srgbClr val="00206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 smtClean="0">
              <a:solidFill>
                <a:prstClr val="black"/>
              </a:solidFill>
            </a:endParaRPr>
          </a:p>
          <a:p>
            <a:pPr algn="ctr"/>
            <a:endParaRPr lang="pt-BR" dirty="0">
              <a:solidFill>
                <a:prstClr val="black"/>
              </a:solidFill>
            </a:endParaRPr>
          </a:p>
          <a:p>
            <a:pPr algn="ctr"/>
            <a:endParaRPr lang="pt-BR" dirty="0" smtClean="0">
              <a:solidFill>
                <a:prstClr val="black"/>
              </a:solidFill>
            </a:endParaRPr>
          </a:p>
          <a:p>
            <a:pPr algn="ctr"/>
            <a:endParaRPr lang="pt-BR" dirty="0">
              <a:solidFill>
                <a:prstClr val="black"/>
              </a:solidFill>
            </a:endParaRPr>
          </a:p>
          <a:p>
            <a:pPr algn="ctr"/>
            <a:endParaRPr lang="pt-BR" dirty="0" smtClean="0">
              <a:solidFill>
                <a:prstClr val="black"/>
              </a:solidFill>
            </a:endParaRPr>
          </a:p>
          <a:p>
            <a:pPr algn="ctr"/>
            <a:endParaRPr lang="pt-BR" dirty="0">
              <a:solidFill>
                <a:prstClr val="black"/>
              </a:solidFill>
            </a:endParaRPr>
          </a:p>
          <a:p>
            <a:pPr algn="ctr"/>
            <a:endParaRPr lang="pt-BR" dirty="0" smtClean="0">
              <a:solidFill>
                <a:prstClr val="black"/>
              </a:solidFill>
            </a:endParaRPr>
          </a:p>
          <a:p>
            <a:pPr algn="ctr"/>
            <a:endParaRPr lang="pt-BR" dirty="0">
              <a:solidFill>
                <a:prstClr val="black"/>
              </a:solidFill>
            </a:endParaRPr>
          </a:p>
          <a:p>
            <a:pPr algn="ctr"/>
            <a:endParaRPr lang="pt-BR" dirty="0" smtClean="0">
              <a:solidFill>
                <a:prstClr val="black"/>
              </a:solidFill>
            </a:endParaRPr>
          </a:p>
          <a:p>
            <a:pPr algn="ctr"/>
            <a:endParaRPr lang="pt-BR" dirty="0">
              <a:solidFill>
                <a:prstClr val="black"/>
              </a:solidFill>
            </a:endParaRPr>
          </a:p>
          <a:p>
            <a:pPr algn="ctr"/>
            <a:endParaRPr lang="pt-BR" b="1" dirty="0" smtClean="0">
              <a:solidFill>
                <a:srgbClr val="C0504D">
                  <a:lumMod val="75000"/>
                </a:srgbClr>
              </a:solidFill>
            </a:endParaRPr>
          </a:p>
          <a:p>
            <a:pPr algn="ctr"/>
            <a:r>
              <a:rPr lang="pt-BR" b="1" dirty="0" smtClean="0">
                <a:solidFill>
                  <a:srgbClr val="C0504D">
                    <a:lumMod val="75000"/>
                  </a:srgbClr>
                </a:solidFill>
              </a:rPr>
              <a:t>F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63352" y="664636"/>
            <a:ext cx="2088232" cy="400110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bg1"/>
                </a:solidFill>
              </a:rPr>
              <a:t>IDENTIFICAÇÃO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51520" y="1856720"/>
            <a:ext cx="2694197" cy="44012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prstClr val="black"/>
                </a:solidFill>
              </a:rPr>
              <a:t>Busca Ativa</a:t>
            </a:r>
            <a:r>
              <a:rPr lang="pt-BR" sz="2400" b="1" dirty="0" smtClean="0">
                <a:solidFill>
                  <a:prstClr val="black"/>
                </a:solidFill>
              </a:rPr>
              <a:t>: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pt-BR" sz="2400" b="1" dirty="0" smtClean="0">
                <a:solidFill>
                  <a:schemeClr val="tx1"/>
                </a:solidFill>
              </a:rPr>
              <a:t>Serviço de Abordagem Social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pt-BR" sz="2400" b="1" dirty="0" smtClean="0">
                <a:solidFill>
                  <a:schemeClr val="tx1"/>
                </a:solidFill>
              </a:rPr>
              <a:t>  25 </a:t>
            </a:r>
            <a:r>
              <a:rPr lang="pt-BR" sz="2400" dirty="0" smtClean="0">
                <a:solidFill>
                  <a:schemeClr val="tx1"/>
                </a:solidFill>
              </a:rPr>
              <a:t> Equipes em   18 municípios</a:t>
            </a:r>
          </a:p>
          <a:p>
            <a:pPr>
              <a:defRPr/>
            </a:pPr>
            <a:r>
              <a:rPr lang="pt-BR" sz="800" dirty="0" smtClean="0">
                <a:solidFill>
                  <a:schemeClr val="tx1"/>
                </a:solidFill>
              </a:rPr>
              <a:t>Fonte: Base  de pagamento – /2017</a:t>
            </a:r>
          </a:p>
          <a:p>
            <a:pPr>
              <a:defRPr/>
            </a:pPr>
            <a:endParaRPr lang="pt-BR" sz="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pt-BR" sz="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pt-BR" sz="800" b="1" dirty="0" smtClean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pt-BR" sz="2400" b="1" dirty="0" smtClean="0">
                <a:solidFill>
                  <a:schemeClr val="tx1"/>
                </a:solidFill>
              </a:rPr>
              <a:t>Equipes Volantes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07 Equipes </a:t>
            </a:r>
            <a:r>
              <a:rPr lang="pt-BR" sz="2400" dirty="0">
                <a:solidFill>
                  <a:schemeClr val="tx1"/>
                </a:solidFill>
              </a:rPr>
              <a:t>em </a:t>
            </a:r>
            <a:r>
              <a:rPr lang="pt-BR" sz="2400" dirty="0" smtClean="0">
                <a:solidFill>
                  <a:schemeClr val="tx1"/>
                </a:solidFill>
              </a:rPr>
              <a:t>   07 municípios</a:t>
            </a:r>
            <a:endParaRPr lang="pt-BR" sz="2400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pt-BR" sz="1200" b="1" dirty="0">
                <a:solidFill>
                  <a:prstClr val="black"/>
                </a:solidFill>
              </a:rPr>
              <a:t>Fonte: Base de Pagamento – </a:t>
            </a:r>
            <a:r>
              <a:rPr lang="pt-BR" sz="1200" b="1" dirty="0" smtClean="0">
                <a:solidFill>
                  <a:prstClr val="black"/>
                </a:solidFill>
              </a:rPr>
              <a:t>Março de 2017</a:t>
            </a:r>
            <a:endParaRPr lang="pt-BR" sz="1200" b="1" dirty="0">
              <a:solidFill>
                <a:prstClr val="black"/>
              </a:solidFill>
            </a:endParaRPr>
          </a:p>
          <a:p>
            <a:pPr algn="ctr">
              <a:defRPr/>
            </a:pPr>
            <a:endParaRPr lang="pt-BR" sz="2400" b="1" dirty="0">
              <a:solidFill>
                <a:schemeClr val="tx1"/>
              </a:solidFill>
            </a:endParaRPr>
          </a:p>
          <a:p>
            <a:pPr marL="171450" indent="-171450">
              <a:buFont typeface="Arial" pitchFamily="34" charset="0"/>
              <a:buChar char="•"/>
              <a:defRPr/>
            </a:pPr>
            <a:endParaRPr lang="pt-BR" sz="800" dirty="0" smtClean="0">
              <a:solidFill>
                <a:schemeClr val="tx1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9312" y="-27384"/>
            <a:ext cx="9189824" cy="52074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Peti nas Ações do Suas – Santa Catarina</a:t>
            </a:r>
            <a:endParaRPr lang="pt-B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347864" y="1839789"/>
            <a:ext cx="2448272" cy="10156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</a:rPr>
              <a:t>ATENDIMENTO À CRIANÇA E ADOLESCENTE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347864" y="2878550"/>
            <a:ext cx="2448272" cy="33239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t-BR" sz="2200" b="1" dirty="0">
                <a:solidFill>
                  <a:prstClr val="black"/>
                </a:solidFill>
              </a:rPr>
              <a:t>Serviço de Convivência e Fortalecimento de </a:t>
            </a:r>
            <a:r>
              <a:rPr lang="pt-BR" sz="2200" b="1" dirty="0" smtClean="0">
                <a:solidFill>
                  <a:prstClr val="black"/>
                </a:solidFill>
              </a:rPr>
              <a:t>Vínculos – SCFV no Estado.</a:t>
            </a:r>
            <a:endParaRPr lang="pt-BR" sz="2200" dirty="0" smtClean="0">
              <a:solidFill>
                <a:prstClr val="black"/>
              </a:solidFill>
            </a:endParaRPr>
          </a:p>
          <a:p>
            <a:pPr algn="ctr">
              <a:defRPr/>
            </a:pPr>
            <a:endParaRPr lang="pt-BR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pt-BR" sz="2200" dirty="0" smtClean="0">
                <a:solidFill>
                  <a:schemeClr val="tx1"/>
                </a:solidFill>
              </a:rPr>
              <a:t>249 municípios.</a:t>
            </a:r>
          </a:p>
          <a:p>
            <a:pPr algn="just">
              <a:defRPr/>
            </a:pPr>
            <a:endParaRPr lang="pt-BR" dirty="0" smtClean="0">
              <a:solidFill>
                <a:prstClr val="black"/>
              </a:solidFill>
            </a:endParaRPr>
          </a:p>
          <a:p>
            <a:pPr>
              <a:defRPr/>
            </a:pPr>
            <a:r>
              <a:rPr lang="pt-BR" sz="1200" dirty="0" smtClean="0">
                <a:solidFill>
                  <a:prstClr val="black"/>
                </a:solidFill>
              </a:rPr>
              <a:t>Fonte: </a:t>
            </a:r>
            <a:r>
              <a:rPr lang="pt-BR" sz="1200" dirty="0">
                <a:solidFill>
                  <a:prstClr val="black"/>
                </a:solidFill>
              </a:rPr>
              <a:t>Base de Pagamento </a:t>
            </a:r>
            <a:r>
              <a:rPr lang="pt-BR" sz="1200" dirty="0" smtClean="0">
                <a:solidFill>
                  <a:prstClr val="black"/>
                </a:solidFill>
              </a:rPr>
              <a:t>– 1º trimestre de 2017</a:t>
            </a:r>
            <a:endParaRPr lang="pt-BR" sz="1200" dirty="0">
              <a:solidFill>
                <a:schemeClr val="tx1"/>
              </a:solidFill>
            </a:endParaRPr>
          </a:p>
          <a:p>
            <a:pPr>
              <a:defRPr/>
            </a:pPr>
            <a:endParaRPr lang="pt-BR" sz="1200" dirty="0">
              <a:solidFill>
                <a:prstClr val="black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294756" y="1825450"/>
            <a:ext cx="2381700" cy="72222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</a:rPr>
              <a:t>ATENDIMENTO </a:t>
            </a:r>
            <a:r>
              <a:rPr lang="pt-BR" sz="2000" b="1" dirty="0">
                <a:solidFill>
                  <a:schemeClr val="tx1"/>
                </a:solidFill>
              </a:rPr>
              <a:t>	</a:t>
            </a:r>
            <a:r>
              <a:rPr lang="pt-BR" sz="2000" b="1" dirty="0" smtClean="0">
                <a:solidFill>
                  <a:schemeClr val="tx1"/>
                </a:solidFill>
              </a:rPr>
              <a:t>À FAMÍLIA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6372201" y="2636912"/>
            <a:ext cx="2304255" cy="230832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Equipamentos </a:t>
            </a:r>
            <a:r>
              <a:rPr lang="pt-BR" sz="2400" dirty="0">
                <a:solidFill>
                  <a:schemeClr val="tx1"/>
                </a:solidFill>
              </a:rPr>
              <a:t>Cofinanciados </a:t>
            </a:r>
            <a:r>
              <a:rPr lang="pt-BR" sz="2400" dirty="0" smtClean="0">
                <a:solidFill>
                  <a:schemeClr val="tx1"/>
                </a:solidFill>
              </a:rPr>
              <a:t>(Potencial):</a:t>
            </a:r>
            <a:endParaRPr lang="pt-BR" sz="2400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pt-BR" sz="2400" b="1" dirty="0" smtClean="0">
                <a:solidFill>
                  <a:schemeClr val="tx1"/>
                </a:solidFill>
              </a:rPr>
              <a:t>CRAS – 336</a:t>
            </a:r>
          </a:p>
          <a:p>
            <a:pPr algn="just">
              <a:defRPr/>
            </a:pPr>
            <a:r>
              <a:rPr lang="pt-BR" sz="2400" b="1" dirty="0" smtClean="0">
                <a:solidFill>
                  <a:schemeClr val="tx1"/>
                </a:solidFill>
              </a:rPr>
              <a:t>CREAS – 84</a:t>
            </a:r>
          </a:p>
          <a:p>
            <a:pPr algn="just">
              <a:defRPr/>
            </a:pPr>
            <a:r>
              <a:rPr lang="pt-BR" sz="1200" dirty="0" smtClean="0">
                <a:solidFill>
                  <a:prstClr val="black"/>
                </a:solidFill>
              </a:rPr>
              <a:t>Fonte: Base de Pagamento – /2017</a:t>
            </a:r>
            <a:endParaRPr lang="pt-BR" sz="1200" dirty="0" smtClean="0">
              <a:solidFill>
                <a:schemeClr val="tx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5256197" y="664636"/>
            <a:ext cx="1897064" cy="70788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bg1"/>
                </a:solidFill>
              </a:rPr>
              <a:t>PROTEÇÃO SOCIAL</a:t>
            </a:r>
            <a:endParaRPr lang="pt-BR" sz="2000" b="1" dirty="0">
              <a:solidFill>
                <a:schemeClr val="bg1"/>
              </a:solidFill>
            </a:endParaRPr>
          </a:p>
        </p:txBody>
      </p:sp>
      <p:sp>
        <p:nvSpPr>
          <p:cNvPr id="32" name="Seta para baixo 31"/>
          <p:cNvSpPr/>
          <p:nvPr/>
        </p:nvSpPr>
        <p:spPr>
          <a:xfrm>
            <a:off x="1441456" y="1099869"/>
            <a:ext cx="100106" cy="673204"/>
          </a:xfrm>
          <a:prstGeom prst="downArrow">
            <a:avLst/>
          </a:prstGeom>
          <a:solidFill>
            <a:srgbClr val="9B3937"/>
          </a:solidFill>
          <a:ln>
            <a:solidFill>
              <a:srgbClr val="9B39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Seta para baixo 32"/>
          <p:cNvSpPr/>
          <p:nvPr/>
        </p:nvSpPr>
        <p:spPr>
          <a:xfrm rot="19293197">
            <a:off x="7014336" y="1374659"/>
            <a:ext cx="109966" cy="408512"/>
          </a:xfrm>
          <a:prstGeom prst="downArrow">
            <a:avLst/>
          </a:prstGeom>
          <a:solidFill>
            <a:srgbClr val="9B3937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Seta para baixo 33"/>
          <p:cNvSpPr/>
          <p:nvPr/>
        </p:nvSpPr>
        <p:spPr>
          <a:xfrm rot="1932433">
            <a:off x="5424734" y="1408325"/>
            <a:ext cx="134154" cy="432144"/>
          </a:xfrm>
          <a:prstGeom prst="downArrow">
            <a:avLst/>
          </a:prstGeom>
          <a:solidFill>
            <a:srgbClr val="9B3937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554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-27384"/>
            <a:ext cx="9144000" cy="14401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400" b="1" dirty="0" smtClean="0"/>
              <a:t>Identificação de Trabalho Infantil CadÚnico X PNAD 2015 – Santa Catarina</a:t>
            </a:r>
            <a:endParaRPr lang="pt-BR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695901"/>
              </p:ext>
            </p:extLst>
          </p:nvPr>
        </p:nvGraphicFramePr>
        <p:xfrm>
          <a:off x="35496" y="2996952"/>
          <a:ext cx="9001000" cy="1903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2496"/>
                <a:gridCol w="4710804"/>
                <a:gridCol w="1177700"/>
              </a:tblGrid>
              <a:tr h="121468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PNAD 2015</a:t>
                      </a:r>
                      <a:endParaRPr lang="pt-BR" sz="3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CadÚnico – Maio/</a:t>
                      </a:r>
                      <a:r>
                        <a:rPr lang="pt-BR" sz="2800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pt-BR" sz="28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pt-BR" sz="3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</a:tr>
              <a:tr h="68840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20.067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2.110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0" y="198884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chemeClr val="tx1"/>
                </a:solidFill>
              </a:rPr>
              <a:t>Nº de Crianças ou Adolescentes </a:t>
            </a:r>
            <a:r>
              <a:rPr lang="pt-BR" sz="3200" dirty="0" smtClean="0">
                <a:solidFill>
                  <a:schemeClr val="tx1"/>
                </a:solidFill>
              </a:rPr>
              <a:t> até 15 anos</a:t>
            </a:r>
            <a:endParaRPr lang="pt-BR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7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6313" y="0"/>
            <a:ext cx="9144000" cy="17008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800" b="1" dirty="0" smtClean="0"/>
              <a:t>Identificação de Trabalho Infantil no </a:t>
            </a:r>
            <a:r>
              <a:rPr lang="pt-BR" sz="3800" b="1" dirty="0" err="1" smtClean="0"/>
              <a:t>CadÚnico</a:t>
            </a:r>
            <a:r>
              <a:rPr lang="pt-BR" sz="3800" b="1" dirty="0" smtClean="0"/>
              <a:t> – </a:t>
            </a:r>
            <a:r>
              <a:rPr lang="pt-BR" sz="3800" b="1" dirty="0" err="1" smtClean="0"/>
              <a:t>Fev</a:t>
            </a:r>
            <a:r>
              <a:rPr lang="pt-BR" sz="3800" b="1" dirty="0" smtClean="0"/>
              <a:t>/2017 – Santa Catarina</a:t>
            </a:r>
            <a:r>
              <a:rPr lang="pt-BR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3800" b="1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5863"/>
              </p:ext>
            </p:extLst>
          </p:nvPr>
        </p:nvGraphicFramePr>
        <p:xfrm>
          <a:off x="62396" y="2348880"/>
          <a:ext cx="9046108" cy="2821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9473"/>
                <a:gridCol w="3660243"/>
                <a:gridCol w="1286392"/>
              </a:tblGrid>
              <a:tr h="159349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N</a:t>
                      </a:r>
                      <a:r>
                        <a:rPr lang="pt-BR" sz="2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º de Crianças ou Adolescentes até 15 anos</a:t>
                      </a:r>
                      <a:r>
                        <a:rPr lang="pt-BR" sz="240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2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identificadas nos                       Municípios AEPETI</a:t>
                      </a:r>
                      <a:endParaRPr lang="pt-BR" sz="24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pt-BR" sz="24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Nº</a:t>
                      </a:r>
                      <a:r>
                        <a:rPr lang="pt-BR" sz="24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de Crianças ou Adolescentes identificadas até 15 anos  nos </a:t>
                      </a:r>
                      <a:r>
                        <a:rPr lang="pt-BR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demais </a:t>
                      </a:r>
                      <a:r>
                        <a:rPr lang="pt-BR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Municípios</a:t>
                      </a:r>
                      <a:endParaRPr lang="pt-BR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-720000" algn="ctr" fontAlgn="b">
                        <a:lnSpc>
                          <a:spcPct val="200000"/>
                        </a:lnSpc>
                      </a:pPr>
                      <a:r>
                        <a:rPr lang="pt-BR" sz="2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pt-BR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</a:tr>
              <a:tr h="122830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420</a:t>
                      </a:r>
                      <a:endParaRPr lang="pt-BR" sz="3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200" b="1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1690</a:t>
                      </a:r>
                      <a:endParaRPr lang="pt-BR" sz="32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2110</a:t>
                      </a:r>
                      <a:endParaRPr lang="pt-BR" sz="32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6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4482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>Identificação de Trabalho Infantil no Serviço de Abordagem Social – RMA/2016</a:t>
            </a:r>
            <a:br>
              <a:rPr lang="pt-BR" sz="3200" b="1" dirty="0" smtClean="0"/>
            </a:br>
            <a:r>
              <a:rPr lang="pt-BR" sz="3200" b="1" dirty="0" smtClean="0"/>
              <a:t>Santa Catarina</a:t>
            </a:r>
            <a:endParaRPr lang="pt-BR" sz="32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443150"/>
              </p:ext>
            </p:extLst>
          </p:nvPr>
        </p:nvGraphicFramePr>
        <p:xfrm>
          <a:off x="0" y="2708920"/>
          <a:ext cx="9144000" cy="288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191748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Nº</a:t>
                      </a:r>
                      <a:r>
                        <a:rPr lang="pt-BR" sz="360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</a:t>
                      </a:r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rianças ou adolescentes identificados </a:t>
                      </a:r>
                      <a:r>
                        <a:rPr lang="pt-BR" sz="3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 situação de trabalho </a:t>
                      </a:r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Infantil</a:t>
                      </a:r>
                      <a:r>
                        <a:rPr lang="pt-BR" sz="360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até os 15 anos</a:t>
                      </a:r>
                      <a:endParaRPr lang="pt-BR" sz="3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96283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b="1" u="none" strike="noStrike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pt-BR" sz="36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3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8454" y="0"/>
            <a:ext cx="9144000" cy="19168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300" b="1" dirty="0" smtClean="0"/>
              <a:t>Identificação de Trabalho Infantil no Serviços de Convivência e Fortalecimento de Vínculos – SCFV            </a:t>
            </a:r>
            <a:r>
              <a:rPr lang="pt-BR" sz="3600" b="1" dirty="0" smtClean="0"/>
              <a:t>Santa Catarina</a:t>
            </a:r>
            <a:endParaRPr lang="pt-BR" sz="36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941666"/>
              </p:ext>
            </p:extLst>
          </p:nvPr>
        </p:nvGraphicFramePr>
        <p:xfrm>
          <a:off x="54967" y="1988840"/>
          <a:ext cx="8981529" cy="3744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6243"/>
                <a:gridCol w="2481757"/>
                <a:gridCol w="2383529"/>
              </a:tblGrid>
              <a:tr h="25823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Usuários SCFV em situação de trabalho Infantil</a:t>
                      </a:r>
                    </a:p>
                  </a:txBody>
                  <a:tcPr marL="9409" marR="9409" marT="94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de usuários </a:t>
                      </a:r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prioritários do </a:t>
                      </a:r>
                      <a:r>
                        <a:rPr lang="pt-BR" sz="36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SCFV </a:t>
                      </a:r>
                    </a:p>
                  </a:txBody>
                  <a:tcPr marL="9409" marR="9409" marT="940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Trab. Infantil em relação ao total</a:t>
                      </a:r>
                      <a:endParaRPr lang="pt-BR" sz="3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16204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612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17636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6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3,47%</a:t>
                      </a:r>
                      <a:endParaRPr lang="pt-BR" sz="3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" marR="9409" marT="94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251520" y="602128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SISC- posição 02/05/2017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731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>Atendimento a </a:t>
            </a:r>
            <a:r>
              <a:rPr lang="pt-BR" sz="3200" b="1" dirty="0"/>
              <a:t>famílias </a:t>
            </a:r>
            <a:r>
              <a:rPr lang="pt-BR" sz="3200" b="1" dirty="0" smtClean="0"/>
              <a:t>com crianças </a:t>
            </a:r>
            <a:r>
              <a:rPr lang="pt-BR" sz="3200" b="1" dirty="0"/>
              <a:t>ou adolescentes em situação de trabalho </a:t>
            </a:r>
            <a:r>
              <a:rPr lang="pt-BR" sz="3200" b="1" dirty="0" smtClean="0"/>
              <a:t>infantil</a:t>
            </a:r>
            <a:br>
              <a:rPr lang="pt-BR" sz="3200" b="1" dirty="0" smtClean="0"/>
            </a:br>
            <a:r>
              <a:rPr lang="pt-BR" sz="3200" b="1" dirty="0" smtClean="0"/>
              <a:t>Santa Catarina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sz="3600" dirty="0" smtClean="0"/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endParaRPr lang="pt-BR" sz="3600" dirty="0" smtClean="0"/>
          </a:p>
          <a:p>
            <a:pPr marL="0" indent="0">
              <a:buNone/>
            </a:pPr>
            <a:endParaRPr lang="pt-BR" sz="3600" dirty="0"/>
          </a:p>
          <a:p>
            <a:pPr marL="0" indent="0">
              <a:buNone/>
            </a:pPr>
            <a:endParaRPr lang="pt-BR" sz="3600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776998"/>
              </p:ext>
            </p:extLst>
          </p:nvPr>
        </p:nvGraphicFramePr>
        <p:xfrm>
          <a:off x="35496" y="1628799"/>
          <a:ext cx="9073008" cy="4752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1131"/>
                <a:gridCol w="4681877"/>
              </a:tblGrid>
              <a:tr h="687239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3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Serviço/Unidade</a:t>
                      </a:r>
                      <a:endParaRPr lang="pt-BR" sz="3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3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Famílias </a:t>
                      </a:r>
                      <a:r>
                        <a:rPr lang="pt-BR" sz="3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Acompanhadas</a:t>
                      </a:r>
                      <a:endParaRPr lang="pt-BR" sz="3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43819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Serviço de Proteção e Atendimento Integral à Família - PAIF/CRAS</a:t>
                      </a:r>
                      <a:endParaRPr lang="pt-BR" sz="3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</a:t>
                      </a:r>
                      <a:endParaRPr lang="pt-BR" sz="3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14489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3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Serviço de Proteção e Atendimento Especializado a Famílias e Indivíduos PAEFI/CREAS</a:t>
                      </a:r>
                      <a:endParaRPr lang="pt-BR" sz="3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3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136</a:t>
                      </a:r>
                      <a:endParaRPr lang="pt-BR" sz="3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2479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3200" u="none" strike="noStrike" dirty="0">
                          <a:effectLst/>
                        </a:rPr>
                        <a:t>Total</a:t>
                      </a:r>
                      <a:endParaRPr lang="pt-B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3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412</a:t>
                      </a:r>
                      <a:endParaRPr lang="pt-BR" sz="3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07504" y="6581001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Fonte: MDS, RMA/2016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2001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37301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b="1" dirty="0" smtClean="0"/>
              <a:t>Transferência de Renda –/Maio-2017</a:t>
            </a:r>
            <a:br>
              <a:rPr lang="pt-BR" b="1" dirty="0" smtClean="0"/>
            </a:br>
            <a:r>
              <a:rPr lang="pt-BR" b="1" dirty="0" smtClean="0"/>
              <a:t>Santa Catarina</a:t>
            </a:r>
            <a:endParaRPr lang="pt-BR" b="1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170511"/>
              </p:ext>
            </p:extLst>
          </p:nvPr>
        </p:nvGraphicFramePr>
        <p:xfrm>
          <a:off x="0" y="2852936"/>
          <a:ext cx="9109817" cy="2350012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9109817"/>
              </a:tblGrid>
              <a:tr h="1141791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Famílias </a:t>
                      </a:r>
                      <a:r>
                        <a:rPr lang="pt-BR" sz="3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beneficiárias com marcação de Trabalho Infantil – Bolsa</a:t>
                      </a:r>
                      <a:r>
                        <a:rPr lang="pt-BR" sz="3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Família</a:t>
                      </a:r>
                      <a:endParaRPr lang="pt-BR" sz="3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208221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672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45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6306</TotalTime>
  <Words>786</Words>
  <Application>Microsoft Office PowerPoint</Application>
  <PresentationFormat>Apresentação na tela (4:3)</PresentationFormat>
  <Paragraphs>210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 Encontro Estadual das Ações Estratégicas do PETI – Santa Catarina </vt:lpstr>
      <vt:lpstr>Apresentação do PowerPoint</vt:lpstr>
      <vt:lpstr>Apresentação do PowerPoint</vt:lpstr>
      <vt:lpstr>Identificação de Trabalho Infantil CadÚnico X PNAD 2015 – Santa Catarina</vt:lpstr>
      <vt:lpstr>Identificação de Trabalho Infantil no CadÚnico – Fev/2017 – Santa Catarina </vt:lpstr>
      <vt:lpstr>Identificação de Trabalho Infantil no Serviço de Abordagem Social – RMA/2016 Santa Catarina</vt:lpstr>
      <vt:lpstr>Identificação de Trabalho Infantil no Serviços de Convivência e Fortalecimento de Vínculos – SCFV            Santa Catarina</vt:lpstr>
      <vt:lpstr>Atendimento a famílias com crianças ou adolescentes em situação de trabalho infantil Santa Catarina</vt:lpstr>
      <vt:lpstr>Transferência de Renda –/Maio-2017 Santa Catarina</vt:lpstr>
      <vt:lpstr>Apresentação do PowerPoint</vt:lpstr>
      <vt:lpstr>Municípios que responderam ao Censo SUAS 2016: 294    Municípios cofinanciados AEPETI: 30 Demais Municípios: 264</vt:lpstr>
      <vt:lpstr>Apresentação do PowerPoint</vt:lpstr>
      <vt:lpstr>Apresentação do PowerPoint</vt:lpstr>
      <vt:lpstr>SIMPETI</vt:lpstr>
      <vt:lpstr>SIMPETI Sistema de Monitoramento do PETI</vt:lpstr>
      <vt:lpstr>Apresentação do PowerPoint</vt:lpstr>
      <vt:lpstr>Apresentação do PowerPoint</vt:lpstr>
      <vt:lpstr>Contato: agendapeti@mds.gov.br (61) 2030-3185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Anna Rita Scott Kilson</dc:creator>
  <cp:lastModifiedBy>Francisco Coullanges Xavier</cp:lastModifiedBy>
  <cp:revision>341</cp:revision>
  <cp:lastPrinted>2016-10-11T13:09:11Z</cp:lastPrinted>
  <dcterms:created xsi:type="dcterms:W3CDTF">2016-05-09T14:10:35Z</dcterms:created>
  <dcterms:modified xsi:type="dcterms:W3CDTF">2017-06-21T17:38:38Z</dcterms:modified>
</cp:coreProperties>
</file>