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27"/>
  </p:notesMasterIdLst>
  <p:handoutMasterIdLst>
    <p:handoutMasterId r:id="rId28"/>
  </p:handoutMasterIdLst>
  <p:sldIdLst>
    <p:sldId id="359" r:id="rId2"/>
    <p:sldId id="374" r:id="rId3"/>
    <p:sldId id="373" r:id="rId4"/>
    <p:sldId id="345" r:id="rId5"/>
    <p:sldId id="379" r:id="rId6"/>
    <p:sldId id="393" r:id="rId7"/>
    <p:sldId id="382" r:id="rId8"/>
    <p:sldId id="381" r:id="rId9"/>
    <p:sldId id="380" r:id="rId10"/>
    <p:sldId id="370" r:id="rId11"/>
    <p:sldId id="376" r:id="rId12"/>
    <p:sldId id="360" r:id="rId13"/>
    <p:sldId id="322" r:id="rId14"/>
    <p:sldId id="366" r:id="rId15"/>
    <p:sldId id="383" r:id="rId16"/>
    <p:sldId id="347" r:id="rId17"/>
    <p:sldId id="384" r:id="rId18"/>
    <p:sldId id="385" r:id="rId19"/>
    <p:sldId id="386" r:id="rId20"/>
    <p:sldId id="394" r:id="rId21"/>
    <p:sldId id="388" r:id="rId22"/>
    <p:sldId id="389" r:id="rId23"/>
    <p:sldId id="390" r:id="rId24"/>
    <p:sldId id="391" r:id="rId25"/>
    <p:sldId id="392" r:id="rId2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8CB4A7"/>
    <a:srgbClr val="6EB586"/>
    <a:srgbClr val="94C1B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944" autoAdjust="0"/>
    <p:restoredTop sz="94803" autoAdjust="0"/>
  </p:normalViewPr>
  <p:slideViewPr>
    <p:cSldViewPr snapToGrid="0" snapToObjects="1">
      <p:cViewPr varScale="1">
        <p:scale>
          <a:sx n="86" d="100"/>
          <a:sy n="86" d="100"/>
        </p:scale>
        <p:origin x="-137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8EA829-4B2B-47FA-86AA-FF5EC7EC1BD9}" type="datetimeFigureOut">
              <a:rPr lang="pt-BR" smtClean="0"/>
              <a:pPr/>
              <a:t>28/05/2021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9B8923-E5E0-4B60-A9F3-5A8FFB1BCAD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346244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9B3390-60BA-7247-8C3A-0EE81CA14F19}" type="datetimeFigureOut">
              <a:rPr lang="en-US" smtClean="0"/>
              <a:pPr/>
              <a:t>5/28/2021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663745-E69D-774B-8756-7ACC6941BD5D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78258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7566B-FFD9-2F4D-9CD5-C95F48D918C1}" type="datetimeFigureOut">
              <a:rPr lang="pt-BR" smtClean="0"/>
              <a:pPr/>
              <a:t>28/05/2021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C245-AB2D-1C49-BE35-2DA9CA82117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589925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7566B-FFD9-2F4D-9CD5-C95F48D918C1}" type="datetimeFigureOut">
              <a:rPr lang="pt-BR" smtClean="0"/>
              <a:pPr/>
              <a:t>28/05/2021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C245-AB2D-1C49-BE35-2DA9CA82117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830522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7566B-FFD9-2F4D-9CD5-C95F48D918C1}" type="datetimeFigureOut">
              <a:rPr lang="pt-BR" smtClean="0"/>
              <a:pPr/>
              <a:t>28/05/2021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C245-AB2D-1C49-BE35-2DA9CA82117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84609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7566B-FFD9-2F4D-9CD5-C95F48D918C1}" type="datetimeFigureOut">
              <a:rPr lang="pt-BR" smtClean="0"/>
              <a:pPr/>
              <a:t>28/05/2021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C245-AB2D-1C49-BE35-2DA9CA82117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75660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7566B-FFD9-2F4D-9CD5-C95F48D918C1}" type="datetimeFigureOut">
              <a:rPr lang="pt-BR" smtClean="0"/>
              <a:pPr/>
              <a:t>28/05/2021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C245-AB2D-1C49-BE35-2DA9CA82117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142048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7566B-FFD9-2F4D-9CD5-C95F48D918C1}" type="datetimeFigureOut">
              <a:rPr lang="pt-BR" smtClean="0"/>
              <a:pPr/>
              <a:t>28/05/2021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C245-AB2D-1C49-BE35-2DA9CA82117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577768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7566B-FFD9-2F4D-9CD5-C95F48D918C1}" type="datetimeFigureOut">
              <a:rPr lang="pt-BR" smtClean="0"/>
              <a:pPr/>
              <a:t>28/05/2021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C245-AB2D-1C49-BE35-2DA9CA82117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734659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7566B-FFD9-2F4D-9CD5-C95F48D918C1}" type="datetimeFigureOut">
              <a:rPr lang="pt-BR" smtClean="0"/>
              <a:pPr/>
              <a:t>28/05/2021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C245-AB2D-1C49-BE35-2DA9CA82117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47360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7566B-FFD9-2F4D-9CD5-C95F48D918C1}" type="datetimeFigureOut">
              <a:rPr lang="pt-BR" smtClean="0"/>
              <a:pPr/>
              <a:t>28/05/2021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C245-AB2D-1C49-BE35-2DA9CA82117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938941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7566B-FFD9-2F4D-9CD5-C95F48D918C1}" type="datetimeFigureOut">
              <a:rPr lang="pt-BR" smtClean="0"/>
              <a:pPr/>
              <a:t>28/05/2021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C245-AB2D-1C49-BE35-2DA9CA82117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4165246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7566B-FFD9-2F4D-9CD5-C95F48D918C1}" type="datetimeFigureOut">
              <a:rPr lang="pt-BR" smtClean="0"/>
              <a:pPr/>
              <a:t>28/05/2021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5C245-AB2D-1C49-BE35-2DA9CA82117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205447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7566B-FFD9-2F4D-9CD5-C95F48D918C1}" type="datetimeFigureOut">
              <a:rPr lang="pt-BR" smtClean="0"/>
              <a:pPr/>
              <a:t>28/05/2021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5C245-AB2D-1C49-BE35-2DA9CA821173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217555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pic>
        <p:nvPicPr>
          <p:cNvPr id="8" name="Imagem 7" descr="Imagem cartilha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55869" y="692696"/>
            <a:ext cx="4772025" cy="2314575"/>
          </a:xfrm>
          <a:prstGeom prst="rect">
            <a:avLst/>
          </a:prstGeom>
        </p:spPr>
      </p:pic>
      <p:pic>
        <p:nvPicPr>
          <p:cNvPr id="29698" name="Picture 2" descr="Manual de Identidade Visual — MINISTÉRIO DA CIDADANIA Secretaria Especial  do Desenvolvimento Socia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1904" y="3007271"/>
            <a:ext cx="8499587" cy="22245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64766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8" name="Retângulo de cantos arredondados 7"/>
          <p:cNvSpPr/>
          <p:nvPr/>
        </p:nvSpPr>
        <p:spPr>
          <a:xfrm>
            <a:off x="180110" y="1111942"/>
            <a:ext cx="3158836" cy="28678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Município</a:t>
            </a:r>
          </a:p>
          <a:p>
            <a:r>
              <a:rPr lang="pt-BR" dirty="0" smtClean="0"/>
              <a:t> - Adquire os alimentos do AF e organiza as entregas</a:t>
            </a:r>
          </a:p>
          <a:p>
            <a:r>
              <a:rPr lang="pt-BR" dirty="0" smtClean="0"/>
              <a:t> - Realiza as doações</a:t>
            </a:r>
          </a:p>
          <a:p>
            <a:r>
              <a:rPr lang="pt-BR" dirty="0" smtClean="0"/>
              <a:t> - Realiza os lançamentos no SISPAA</a:t>
            </a:r>
          </a:p>
          <a:p>
            <a:r>
              <a:rPr lang="pt-BR" dirty="0" smtClean="0"/>
              <a:t> - Envia prestação de contas para o Estado</a:t>
            </a:r>
          </a:p>
          <a:p>
            <a:pPr algn="ctr"/>
            <a:endParaRPr lang="pt-BR" dirty="0"/>
          </a:p>
        </p:txBody>
      </p:sp>
      <p:sp>
        <p:nvSpPr>
          <p:cNvPr id="9" name="Retângulo de cantos arredondados 8"/>
          <p:cNvSpPr/>
          <p:nvPr/>
        </p:nvSpPr>
        <p:spPr>
          <a:xfrm>
            <a:off x="5777346" y="1111942"/>
            <a:ext cx="3158836" cy="28678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Estado</a:t>
            </a:r>
          </a:p>
          <a:p>
            <a:r>
              <a:rPr lang="pt-BR" dirty="0" smtClean="0"/>
              <a:t> - Presta apoio operacional à execução</a:t>
            </a:r>
          </a:p>
          <a:p>
            <a:r>
              <a:rPr lang="pt-BR" dirty="0" smtClean="0"/>
              <a:t> - Confere/analisa prestação de contas</a:t>
            </a:r>
          </a:p>
          <a:p>
            <a:r>
              <a:rPr lang="pt-BR" dirty="0" smtClean="0"/>
              <a:t> - Fecha e Aprova as </a:t>
            </a:r>
            <a:r>
              <a:rPr lang="pt-BR" dirty="0" err="1" smtClean="0"/>
              <a:t>NFs</a:t>
            </a:r>
            <a:r>
              <a:rPr lang="pt-BR" dirty="0" smtClean="0"/>
              <a:t> e envia ao Ministério para pagamento</a:t>
            </a:r>
            <a:endParaRPr lang="pt-BR" dirty="0"/>
          </a:p>
        </p:txBody>
      </p:sp>
      <p:sp>
        <p:nvSpPr>
          <p:cNvPr id="10" name="Retângulo de cantos arredondados 9"/>
          <p:cNvSpPr/>
          <p:nvPr/>
        </p:nvSpPr>
        <p:spPr>
          <a:xfrm>
            <a:off x="2992582" y="3614321"/>
            <a:ext cx="3158836" cy="28678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Ministério</a:t>
            </a:r>
          </a:p>
          <a:p>
            <a:r>
              <a:rPr lang="pt-BR" dirty="0" smtClean="0"/>
              <a:t> - Recebe a informação da aprovação das </a:t>
            </a:r>
            <a:r>
              <a:rPr lang="pt-BR" dirty="0" err="1" smtClean="0"/>
              <a:t>NFs</a:t>
            </a:r>
            <a:endParaRPr lang="pt-BR" dirty="0" smtClean="0"/>
          </a:p>
          <a:p>
            <a:r>
              <a:rPr lang="pt-BR" dirty="0" smtClean="0"/>
              <a:t> - Libera para pagamento (pagamento direto ao AF por meio de cartão)</a:t>
            </a:r>
            <a:endParaRPr lang="pt-BR" dirty="0"/>
          </a:p>
        </p:txBody>
      </p:sp>
      <p:sp>
        <p:nvSpPr>
          <p:cNvPr id="11" name="Seta para a direita 10"/>
          <p:cNvSpPr/>
          <p:nvPr/>
        </p:nvSpPr>
        <p:spPr>
          <a:xfrm>
            <a:off x="3976255" y="2175164"/>
            <a:ext cx="1385454" cy="4987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Seta para baixo 11"/>
          <p:cNvSpPr/>
          <p:nvPr/>
        </p:nvSpPr>
        <p:spPr>
          <a:xfrm rot="2474365">
            <a:off x="6539346" y="3979833"/>
            <a:ext cx="498763" cy="109093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Retângulo 12"/>
          <p:cNvSpPr/>
          <p:nvPr/>
        </p:nvSpPr>
        <p:spPr>
          <a:xfrm>
            <a:off x="180110" y="471460"/>
            <a:ext cx="6359236" cy="635270"/>
          </a:xfrm>
          <a:prstGeom prst="rect">
            <a:avLst/>
          </a:prstGeom>
        </p:spPr>
        <p:txBody>
          <a:bodyPr wrap="square" lIns="80485" tIns="40243" rIns="80485" bIns="40243">
            <a:spAutoFit/>
          </a:bodyPr>
          <a:lstStyle/>
          <a:p>
            <a:r>
              <a:rPr lang="pt-BR" sz="3600" dirty="0" smtClean="0"/>
              <a:t>Execução na prática</a:t>
            </a:r>
            <a:endParaRPr lang="pt-BR" sz="3600" dirty="0"/>
          </a:p>
        </p:txBody>
      </p:sp>
    </p:spTree>
    <p:extLst>
      <p:ext uri="{BB962C8B-B14F-4D97-AF65-F5344CB8AC3E}">
        <p14:creationId xmlns="" xmlns:p14="http://schemas.microsoft.com/office/powerpoint/2010/main" val="264766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12" name="Título 1"/>
          <p:cNvSpPr txBox="1">
            <a:spLocks/>
          </p:cNvSpPr>
          <p:nvPr/>
        </p:nvSpPr>
        <p:spPr>
          <a:xfrm>
            <a:off x="468313" y="18891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55000" lnSpcReduction="20000"/>
          </a:bodyPr>
          <a:lstStyle/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pt-BR" sz="6000" dirty="0" smtClean="0">
                <a:latin typeface="+mj-lt"/>
                <a:ea typeface="+mj-ea"/>
                <a:cs typeface="+mj-cs"/>
              </a:rPr>
              <a:t>Verificar se o produtor tem cartão EMITIDO</a:t>
            </a:r>
          </a:p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pt-BR" sz="6000" dirty="0" smtClean="0">
                <a:latin typeface="+mj-lt"/>
                <a:ea typeface="+mj-ea"/>
                <a:cs typeface="+mj-cs"/>
              </a:rPr>
              <a:t>no SISPAA </a:t>
            </a:r>
            <a:r>
              <a:rPr kumimoji="0" lang="pt-BR" sz="6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	</a:t>
            </a:r>
          </a:p>
        </p:txBody>
      </p:sp>
      <p:sp>
        <p:nvSpPr>
          <p:cNvPr id="6" name="Retângulo 5"/>
          <p:cNvSpPr/>
          <p:nvPr/>
        </p:nvSpPr>
        <p:spPr>
          <a:xfrm>
            <a:off x="554183" y="1996452"/>
            <a:ext cx="76326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Somente é permitido fornecer para o PAA agricultores vinculados à proposta de SC e que tenham CARTÃO EMITIDO no SISPAA</a:t>
            </a:r>
          </a:p>
          <a:p>
            <a:endParaRPr lang="pt-BR" dirty="0" smtClean="0"/>
          </a:p>
        </p:txBody>
      </p:sp>
      <p:sp>
        <p:nvSpPr>
          <p:cNvPr id="7" name="Retângulo 6"/>
          <p:cNvSpPr/>
          <p:nvPr/>
        </p:nvSpPr>
        <p:spPr>
          <a:xfrm>
            <a:off x="554183" y="3145601"/>
            <a:ext cx="71627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QUALQUER OUTRA PENDÊNCIA: O produtor NÃO pode fornecer!!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775854" y="5430981"/>
            <a:ext cx="70658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 smtClean="0">
                <a:solidFill>
                  <a:srgbClr val="FF0000"/>
                </a:solidFill>
              </a:rPr>
              <a:t>Os cartões são solicitados no SISPAA - *Não solicitar na agência*</a:t>
            </a:r>
            <a:endParaRPr lang="pt-BR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879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12" name="Título 1"/>
          <p:cNvSpPr txBox="1">
            <a:spLocks/>
          </p:cNvSpPr>
          <p:nvPr/>
        </p:nvSpPr>
        <p:spPr>
          <a:xfrm>
            <a:off x="468313" y="414696"/>
            <a:ext cx="8229600" cy="61147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000" dirty="0" smtClean="0">
                <a:latin typeface="+mj-lt"/>
                <a:ea typeface="+mj-ea"/>
                <a:cs typeface="+mj-cs"/>
              </a:rPr>
              <a:t>ETAPAS</a:t>
            </a:r>
            <a:r>
              <a:rPr kumimoji="0" lang="pt-BR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	</a:t>
            </a:r>
          </a:p>
        </p:txBody>
      </p:sp>
      <p:sp>
        <p:nvSpPr>
          <p:cNvPr id="6" name="Retângulo 5"/>
          <p:cNvSpPr/>
          <p:nvPr/>
        </p:nvSpPr>
        <p:spPr>
          <a:xfrm>
            <a:off x="872835" y="1720840"/>
            <a:ext cx="732905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1. Município articula com agricultores e unidades recebedoras a</a:t>
            </a:r>
          </a:p>
          <a:p>
            <a:r>
              <a:rPr lang="pt-BR" dirty="0" smtClean="0"/>
              <a:t>entrega de alimentos</a:t>
            </a:r>
          </a:p>
          <a:p>
            <a:endParaRPr lang="pt-BR" dirty="0" smtClean="0"/>
          </a:p>
          <a:p>
            <a:r>
              <a:rPr lang="pt-BR" dirty="0" smtClean="0"/>
              <a:t>2. Produtor emite a Nota Fiscal</a:t>
            </a:r>
          </a:p>
          <a:p>
            <a:endParaRPr lang="pt-BR" dirty="0" smtClean="0"/>
          </a:p>
          <a:p>
            <a:r>
              <a:rPr lang="pt-BR" dirty="0" smtClean="0"/>
              <a:t>3. Coordenador realiza os lançamentos das Aquisições e Doações</a:t>
            </a:r>
          </a:p>
          <a:p>
            <a:r>
              <a:rPr lang="pt-BR" dirty="0" smtClean="0"/>
              <a:t>no SISPAA</a:t>
            </a:r>
          </a:p>
          <a:p>
            <a:endParaRPr lang="pt-BR" dirty="0" smtClean="0"/>
          </a:p>
          <a:p>
            <a:r>
              <a:rPr lang="pt-BR" dirty="0" smtClean="0"/>
              <a:t>4. Envio (mensal) da prestação de contas para o Estado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115879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121254" y="514755"/>
            <a:ext cx="25346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000" dirty="0" smtClean="0"/>
              <a:t>Emissão de NF </a:t>
            </a:r>
            <a:endParaRPr lang="pt-BR" sz="3000" dirty="0"/>
          </a:p>
        </p:txBody>
      </p:sp>
      <p:sp>
        <p:nvSpPr>
          <p:cNvPr id="7" name="Retângulo 6"/>
          <p:cNvSpPr/>
          <p:nvPr/>
        </p:nvSpPr>
        <p:spPr>
          <a:xfrm>
            <a:off x="166255" y="1580460"/>
            <a:ext cx="879763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As notas devem ser emitidas com os seguintes dados:</a:t>
            </a:r>
          </a:p>
          <a:p>
            <a:r>
              <a:rPr lang="pt-BR" dirty="0" smtClean="0"/>
              <a:t>Destinatário:</a:t>
            </a:r>
          </a:p>
          <a:p>
            <a:r>
              <a:rPr lang="pt-BR" dirty="0" smtClean="0"/>
              <a:t>Nome: Ministério da Cidadania</a:t>
            </a:r>
          </a:p>
          <a:p>
            <a:r>
              <a:rPr lang="pt-BR" dirty="0" smtClean="0"/>
              <a:t>CNPJ: 05.526.783/0001-65</a:t>
            </a:r>
          </a:p>
          <a:p>
            <a:r>
              <a:rPr lang="pt-BR" dirty="0" smtClean="0"/>
              <a:t>Endereço: Esplanada dos Ministérios, </a:t>
            </a:r>
            <a:r>
              <a:rPr lang="pt-BR" dirty="0"/>
              <a:t>Bloco A, Sala T40, </a:t>
            </a:r>
            <a:r>
              <a:rPr lang="pt-BR" dirty="0" smtClean="0"/>
              <a:t>Brasília/DF. </a:t>
            </a:r>
          </a:p>
          <a:p>
            <a:r>
              <a:rPr lang="pt-BR" b="1" dirty="0" smtClean="0"/>
              <a:t>A nota fiscal deve estar no nome e CPF do beneficiário fornecedor cadastrado/vinculado no SISPAA.</a:t>
            </a:r>
          </a:p>
          <a:p>
            <a:r>
              <a:rPr lang="pt-BR" dirty="0" smtClean="0"/>
              <a:t>Observação sobre Bloco do Produtor: o bloco só aceita até 6 itens, então atentem para este fato quando forem fazer os pedidos aos agricultores, caso sejam mais de 6 itens terão de ser separados em mais de uma nota.</a:t>
            </a:r>
          </a:p>
          <a:p>
            <a:r>
              <a:rPr lang="pt-BR" dirty="0" smtClean="0"/>
              <a:t>Observação importante sobre a data da emissão da nota: sempre emitir em tempo de lançar a nota no sistema </a:t>
            </a:r>
            <a:r>
              <a:rPr lang="pt-BR" dirty="0" smtClean="0"/>
              <a:t>no mesmo mês</a:t>
            </a:r>
            <a:r>
              <a:rPr lang="pt-BR" dirty="0" smtClean="0"/>
              <a:t>, o sistema não aceita notas após a virada do mês. Isto é para fins de recolhimento do INSS dos produtores.</a:t>
            </a:r>
          </a:p>
        </p:txBody>
      </p:sp>
    </p:spTree>
    <p:extLst>
      <p:ext uri="{BB962C8B-B14F-4D97-AF65-F5344CB8AC3E}">
        <p14:creationId xmlns="" xmlns:p14="http://schemas.microsoft.com/office/powerpoint/2010/main" val="115879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121254" y="514755"/>
            <a:ext cx="25346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000" dirty="0" smtClean="0"/>
              <a:t>Emissão de NF </a:t>
            </a:r>
            <a:endParaRPr lang="pt-BR" sz="3000" dirty="0"/>
          </a:p>
        </p:txBody>
      </p:sp>
      <p:sp>
        <p:nvSpPr>
          <p:cNvPr id="7" name="Retângulo 6"/>
          <p:cNvSpPr/>
          <p:nvPr/>
        </p:nvSpPr>
        <p:spPr>
          <a:xfrm>
            <a:off x="173182" y="1859339"/>
            <a:ext cx="879763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Lembrete: as notas devem ser carimbadas com o carimbo modelo. Quem atesta a nota (assina o carimbo) é o(a) coordenador(a) municipal indicado.</a:t>
            </a:r>
          </a:p>
          <a:p>
            <a:r>
              <a:rPr lang="pt-BR" dirty="0" smtClean="0"/>
              <a:t>Nas informações complementares da nota podem colocar o local onde o produto será entregue (por exemplo: produtos entregues no CRAS II).</a:t>
            </a:r>
          </a:p>
          <a:p>
            <a:endParaRPr lang="pt-BR" dirty="0" smtClean="0"/>
          </a:p>
          <a:p>
            <a:r>
              <a:rPr lang="pt-BR" b="1" dirty="0" smtClean="0"/>
              <a:t>Especificações dos produtos e valores conforme registrados no SISPAA.</a:t>
            </a:r>
          </a:p>
          <a:p>
            <a:endParaRPr lang="pt-BR" dirty="0" smtClean="0"/>
          </a:p>
          <a:p>
            <a:r>
              <a:rPr lang="pt-BR" dirty="0" err="1" smtClean="0"/>
              <a:t>Contranota</a:t>
            </a:r>
            <a:r>
              <a:rPr lang="pt-BR" dirty="0" smtClean="0"/>
              <a:t>: caso o agricultor solicite uma </a:t>
            </a:r>
            <a:r>
              <a:rPr lang="pt-BR" dirty="0" err="1" smtClean="0"/>
              <a:t>contranota</a:t>
            </a:r>
            <a:r>
              <a:rPr lang="pt-BR" dirty="0" smtClean="0"/>
              <a:t>, pode ser usado o termo de recebimento e aceitabilidade (emitido pelo SISPAA) como </a:t>
            </a:r>
            <a:r>
              <a:rPr lang="pt-BR" dirty="0" err="1" smtClean="0"/>
              <a:t>contranota</a:t>
            </a:r>
            <a:r>
              <a:rPr lang="pt-BR" dirty="0" smtClean="0"/>
              <a:t>.</a:t>
            </a:r>
          </a:p>
          <a:p>
            <a:endParaRPr lang="pt-BR" dirty="0" smtClean="0"/>
          </a:p>
          <a:p>
            <a:r>
              <a:rPr lang="pt-BR" b="1" dirty="0" smtClean="0"/>
              <a:t>Atenção: Notas fiscais SEM rasuras</a:t>
            </a:r>
            <a:endParaRPr lang="pt-BR" b="1" dirty="0"/>
          </a:p>
        </p:txBody>
      </p:sp>
    </p:spTree>
    <p:extLst>
      <p:ext uri="{BB962C8B-B14F-4D97-AF65-F5344CB8AC3E}">
        <p14:creationId xmlns="" xmlns:p14="http://schemas.microsoft.com/office/powerpoint/2010/main" val="283516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581891" y="495302"/>
            <a:ext cx="827239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 smtClean="0"/>
              <a:t>Lançamentos no SISPAA</a:t>
            </a:r>
          </a:p>
          <a:p>
            <a:pPr algn="ctr"/>
            <a:r>
              <a:rPr lang="pt-BR" sz="3000" dirty="0" smtClean="0"/>
              <a:t>Aquisição de Alimentos</a:t>
            </a:r>
          </a:p>
          <a:p>
            <a:pPr algn="ctr"/>
            <a:r>
              <a:rPr lang="pt-BR" sz="3000" dirty="0" smtClean="0"/>
              <a:t>MENU &gt; EXECUÇÃO &gt; AQUISIÇÃO DE PRODUTOS</a:t>
            </a:r>
            <a:endParaRPr lang="pt-BR" sz="30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850" y="2276633"/>
            <a:ext cx="7506478" cy="349087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524000" y="5886842"/>
            <a:ext cx="6096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SC – FLORIANÓPOLIS – PESQUISAR - AÇÕES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115879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7733"/>
            <a:ext cx="9144000" cy="421395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95745" y="5321277"/>
            <a:ext cx="80079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1) Localizar o produtor fornecedor</a:t>
            </a:r>
          </a:p>
          <a:p>
            <a:r>
              <a:rPr lang="pt-BR" dirty="0"/>
              <a:t>2) Seguir a ordem: </a:t>
            </a:r>
            <a:r>
              <a:rPr lang="pt-BR" dirty="0" smtClean="0"/>
              <a:t>1° </a:t>
            </a:r>
            <a:r>
              <a:rPr lang="pt-BR" dirty="0"/>
              <a:t>Registrar Aquisição / </a:t>
            </a:r>
            <a:r>
              <a:rPr lang="pt-BR" dirty="0" smtClean="0"/>
              <a:t>2° </a:t>
            </a:r>
            <a:r>
              <a:rPr lang="pt-BR" dirty="0"/>
              <a:t>Gerar/Consultar Termo / </a:t>
            </a:r>
            <a:r>
              <a:rPr lang="pt-BR" dirty="0" smtClean="0"/>
              <a:t>3° </a:t>
            </a:r>
            <a:r>
              <a:rPr lang="pt-BR" dirty="0"/>
              <a:t>Registrar Nota Fiscal</a:t>
            </a:r>
          </a:p>
        </p:txBody>
      </p:sp>
    </p:spTree>
    <p:extLst>
      <p:ext uri="{BB962C8B-B14F-4D97-AF65-F5344CB8AC3E}">
        <p14:creationId xmlns="" xmlns:p14="http://schemas.microsoft.com/office/powerpoint/2010/main" val="115879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1695450" y="411012"/>
            <a:ext cx="564832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000" dirty="0" smtClean="0"/>
              <a:t>1° </a:t>
            </a:r>
            <a:r>
              <a:rPr lang="pt-BR" sz="3000" dirty="0"/>
              <a:t>REGISTRAR AQUISIÇÃO 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5010"/>
            <a:ext cx="9144000" cy="411205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1" y="5069529"/>
            <a:ext cx="824345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Nesta primeira etapa são cadastrados os produtos que o agricultor forneceu.</a:t>
            </a:r>
          </a:p>
          <a:p>
            <a:r>
              <a:rPr lang="pt-BR" dirty="0"/>
              <a:t>Preencher os campos: Produto/ Quantidade adquirida / Data da aquisição e SALVAR.</a:t>
            </a:r>
          </a:p>
          <a:p>
            <a:r>
              <a:rPr lang="pt-BR" dirty="0"/>
              <a:t>Se o produtor forneceu mais de um produto, efetuar o lançamento de todos os produtos</a:t>
            </a:r>
            <a:r>
              <a:rPr lang="pt-BR" dirty="0" smtClean="0"/>
              <a:t>, individualmente</a:t>
            </a:r>
            <a:r>
              <a:rPr lang="pt-BR" dirty="0"/>
              <a:t>, e após seguir para o próximo passo (gerar/consultar termo)</a:t>
            </a:r>
          </a:p>
        </p:txBody>
      </p:sp>
    </p:spTree>
    <p:extLst>
      <p:ext uri="{BB962C8B-B14F-4D97-AF65-F5344CB8AC3E}">
        <p14:creationId xmlns="" xmlns:p14="http://schemas.microsoft.com/office/powerpoint/2010/main" val="115879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1619251" y="628650"/>
            <a:ext cx="5619750" cy="542937"/>
          </a:xfrm>
          <a:prstGeom prst="rect">
            <a:avLst/>
          </a:prstGeom>
        </p:spPr>
        <p:txBody>
          <a:bodyPr wrap="square" lIns="80485" tIns="40243" rIns="80485" bIns="40243">
            <a:spAutoFit/>
          </a:bodyPr>
          <a:lstStyle/>
          <a:p>
            <a:pPr algn="ctr"/>
            <a:r>
              <a:rPr lang="pt-BR" sz="3000" dirty="0" smtClean="0"/>
              <a:t>  2° </a:t>
            </a:r>
            <a:r>
              <a:rPr lang="pt-BR" sz="3000" dirty="0"/>
              <a:t>GERAR / CONSULTAR TERMO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7309"/>
            <a:ext cx="9144000" cy="49115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5879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595745" y="520908"/>
            <a:ext cx="80079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dirty="0"/>
              <a:t>TERMO DE RECEBIMENTO E ACEITABILIDADE </a:t>
            </a:r>
            <a:endParaRPr lang="pt-BR" sz="3000" dirty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09" y="1128606"/>
            <a:ext cx="8952381" cy="523809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5879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2120613" y="794307"/>
            <a:ext cx="4251612" cy="512159"/>
          </a:xfrm>
          <a:prstGeom prst="rect">
            <a:avLst/>
          </a:prstGeom>
        </p:spPr>
        <p:txBody>
          <a:bodyPr wrap="square" lIns="80485" tIns="40243" rIns="80485" bIns="40243">
            <a:spAutoFit/>
          </a:bodyPr>
          <a:lstStyle/>
          <a:p>
            <a:r>
              <a:rPr lang="pt-BR" sz="2800" dirty="0"/>
              <a:t>3º REGISTRAR NOTA FISCAL</a:t>
            </a:r>
          </a:p>
        </p:txBody>
      </p:sp>
      <p:sp>
        <p:nvSpPr>
          <p:cNvPr id="7" name="Retângulo 6"/>
          <p:cNvSpPr/>
          <p:nvPr/>
        </p:nvSpPr>
        <p:spPr>
          <a:xfrm>
            <a:off x="775855" y="1787236"/>
            <a:ext cx="74260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 smtClean="0"/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  <a:p>
            <a:endParaRPr lang="pt-BR" dirty="0" smtClean="0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52" y="1256997"/>
            <a:ext cx="7272057" cy="376397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10835" y="5119777"/>
            <a:ext cx="890847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/>
              <a:t>Marcar </a:t>
            </a:r>
            <a:r>
              <a:rPr lang="pt-BR" sz="1400" dirty="0" smtClean="0"/>
              <a:t>o(s</a:t>
            </a:r>
            <a:r>
              <a:rPr lang="pt-BR" sz="1400" dirty="0"/>
              <a:t>) </a:t>
            </a:r>
            <a:r>
              <a:rPr lang="pt-BR" sz="1400" dirty="0" smtClean="0"/>
              <a:t>termo(s</a:t>
            </a:r>
            <a:r>
              <a:rPr lang="pt-BR" sz="1400" dirty="0"/>
              <a:t>) </a:t>
            </a:r>
            <a:r>
              <a:rPr lang="pt-BR" sz="1400" dirty="0" smtClean="0"/>
              <a:t>referente(s</a:t>
            </a:r>
            <a:r>
              <a:rPr lang="pt-BR" sz="1400" dirty="0"/>
              <a:t>) a nota fiscal emitida e clicar em “Inserir Nota Fiscal”. Ao inserir a NF o sistema já informa o valor total automaticamente, sendo necessário preencher o nº da nota fiscal e a data de emissão. </a:t>
            </a:r>
            <a:endParaRPr lang="pt-BR" sz="1400" dirty="0" smtClean="0"/>
          </a:p>
          <a:p>
            <a:r>
              <a:rPr lang="pt-BR" sz="1400" dirty="0" smtClean="0"/>
              <a:t>O </a:t>
            </a:r>
            <a:r>
              <a:rPr lang="pt-BR" sz="1400" dirty="0"/>
              <a:t>termo de recebimento deve estar com o valor total exatamente igual ao valor da nota fiscal que será lançada. </a:t>
            </a:r>
            <a:r>
              <a:rPr lang="pt-BR" sz="1400" b="1" dirty="0">
                <a:solidFill>
                  <a:srgbClr val="FF0000"/>
                </a:solidFill>
              </a:rPr>
              <a:t>IMPORTANTE!!!! </a:t>
            </a:r>
            <a:r>
              <a:rPr lang="pt-BR" sz="1400" dirty="0"/>
              <a:t>É possível marcar mais de um termo para uma única nota fiscal a ser lançada, porém, não é possível duas notas fiscais para um único termo. Sempre observar o valor que o sistema informa ao registrar a nota fiscal!!</a:t>
            </a:r>
          </a:p>
        </p:txBody>
      </p:sp>
    </p:spTree>
    <p:extLst>
      <p:ext uri="{BB962C8B-B14F-4D97-AF65-F5344CB8AC3E}">
        <p14:creationId xmlns="" xmlns:p14="http://schemas.microsoft.com/office/powerpoint/2010/main" val="115879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019300" y="588735"/>
            <a:ext cx="4695825" cy="512159"/>
          </a:xfrm>
          <a:prstGeom prst="rect">
            <a:avLst/>
          </a:prstGeom>
          <a:noFill/>
        </p:spPr>
        <p:txBody>
          <a:bodyPr wrap="square" lIns="80485" tIns="40243" rIns="80485" bIns="40243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pt-BR" sz="2800" dirty="0"/>
              <a:t>Observações Importantes</a:t>
            </a:r>
            <a:endParaRPr lang="pt-BR" sz="2800" b="1" dirty="0">
              <a:solidFill>
                <a:srgbClr val="C000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77982" y="1845716"/>
            <a:ext cx="81880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/>
              <a:t>O lançamento de aquisição só finaliza após a conclusão da inserção da nota fiscal no SISPAA. </a:t>
            </a:r>
            <a:endParaRPr lang="pt-BR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 smtClean="0"/>
              <a:t>As </a:t>
            </a:r>
            <a:r>
              <a:rPr lang="pt-BR" dirty="0"/>
              <a:t>aquisições devem ser realizadas SEMPRE antes das DOAÇÕES. </a:t>
            </a:r>
            <a:endParaRPr lang="pt-BR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 smtClean="0"/>
              <a:t>Somente </a:t>
            </a:r>
            <a:r>
              <a:rPr lang="pt-BR" dirty="0"/>
              <a:t>pode ser adquirido pelo município os alimentos que foram planejados e cadastrados nas unidades recebedoras (verificar em MENU&gt; CADASTRO&gt; PROPOSTA – na aba vincular </a:t>
            </a:r>
            <a:r>
              <a:rPr lang="pt-BR" dirty="0" smtClean="0"/>
              <a:t>entidade localizar </a:t>
            </a:r>
            <a:r>
              <a:rPr lang="pt-BR" dirty="0"/>
              <a:t>a entidade e verificar os produtos cadastrados). </a:t>
            </a:r>
            <a:endParaRPr lang="pt-BR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 smtClean="0"/>
              <a:t>As </a:t>
            </a:r>
            <a:r>
              <a:rPr lang="pt-BR" dirty="0"/>
              <a:t>notas fiscais devem ser registradas no SISPAA </a:t>
            </a:r>
            <a:r>
              <a:rPr lang="pt-BR" dirty="0" smtClean="0"/>
              <a:t>no mês </a:t>
            </a:r>
            <a:r>
              <a:rPr lang="pt-BR" dirty="0"/>
              <a:t>da aquisição dos produtos, pois esse é o fato gerador do recolhimento do INSS, que ocorre mensalmente. </a:t>
            </a:r>
            <a:endParaRPr lang="pt-BR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 smtClean="0"/>
              <a:t>Após </a:t>
            </a:r>
            <a:r>
              <a:rPr lang="pt-BR" dirty="0"/>
              <a:t>o final do mês de emissão da nota fiscal, ela não poderá mais ser alterada ou excluída do sistema.</a:t>
            </a:r>
          </a:p>
        </p:txBody>
      </p:sp>
    </p:spTree>
    <p:extLst>
      <p:ext uri="{BB962C8B-B14F-4D97-AF65-F5344CB8AC3E}">
        <p14:creationId xmlns="" xmlns:p14="http://schemas.microsoft.com/office/powerpoint/2010/main" val="115879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049491" cy="1025268"/>
          </a:xfrm>
        </p:spPr>
        <p:txBody>
          <a:bodyPr>
            <a:normAutofit fontScale="90000"/>
          </a:bodyPr>
          <a:lstStyle/>
          <a:p>
            <a:pPr algn="ctr"/>
            <a:r>
              <a:rPr lang="pt-BR" sz="2800" dirty="0"/>
              <a:t>Lançamentos no SISPAA </a:t>
            </a:r>
            <a:r>
              <a:rPr lang="pt-BR" sz="2800" dirty="0" smtClean="0"/>
              <a:t/>
            </a:r>
            <a:br>
              <a:rPr lang="pt-BR" sz="2800" dirty="0" smtClean="0"/>
            </a:br>
            <a:r>
              <a:rPr lang="pt-BR" sz="2800" dirty="0" smtClean="0"/>
              <a:t>Doação </a:t>
            </a:r>
            <a:r>
              <a:rPr lang="pt-BR" sz="2800" dirty="0"/>
              <a:t>de Alimentos </a:t>
            </a:r>
            <a:r>
              <a:rPr lang="pt-BR" sz="2800" dirty="0" smtClean="0"/>
              <a:t/>
            </a:r>
            <a:br>
              <a:rPr lang="pt-BR" sz="2800" dirty="0" smtClean="0"/>
            </a:br>
            <a:r>
              <a:rPr lang="pt-BR" sz="2800" dirty="0" smtClean="0"/>
              <a:t>MENU </a:t>
            </a:r>
            <a:r>
              <a:rPr lang="pt-BR" sz="2800" dirty="0"/>
              <a:t>&gt; EXECUÇÃO &gt; DOAÇÃO DE PRODUTOS &gt; CENTRAL DE RECEBIMENTO</a:t>
            </a:r>
            <a:endParaRPr lang="pt-BR" sz="2800" dirty="0">
              <a:latin typeface="+mn-lt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52" y="2052445"/>
            <a:ext cx="8392696" cy="275310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357745" y="499005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Em seguida, o sistema apresentará a tela Pesquisar Proposta</a:t>
            </a:r>
          </a:p>
        </p:txBody>
      </p:sp>
    </p:spTree>
    <p:extLst>
      <p:ext uri="{BB962C8B-B14F-4D97-AF65-F5344CB8AC3E}">
        <p14:creationId xmlns="" xmlns:p14="http://schemas.microsoft.com/office/powerpoint/2010/main" val="307992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2" y="793352"/>
            <a:ext cx="9144000" cy="3553332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482436" y="4744001"/>
            <a:ext cx="68025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Selecionar </a:t>
            </a:r>
            <a:r>
              <a:rPr lang="pt-BR" dirty="0" smtClean="0"/>
              <a:t>SC e </a:t>
            </a:r>
            <a:r>
              <a:rPr lang="pt-BR" dirty="0"/>
              <a:t>o município </a:t>
            </a:r>
            <a:r>
              <a:rPr lang="pt-BR" dirty="0" smtClean="0"/>
              <a:t>(FLORIANÓPOLIS) </a:t>
            </a:r>
            <a:r>
              <a:rPr lang="pt-BR" dirty="0"/>
              <a:t>e clicar em Pesquisar. Para abri-la, o usuário deve clicar no botão da coluna Central de Recebimento.</a:t>
            </a:r>
          </a:p>
        </p:txBody>
      </p:sp>
    </p:spTree>
    <p:extLst>
      <p:ext uri="{BB962C8B-B14F-4D97-AF65-F5344CB8AC3E}">
        <p14:creationId xmlns="" xmlns:p14="http://schemas.microsoft.com/office/powerpoint/2010/main" val="247346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62" y="481143"/>
            <a:ext cx="8964276" cy="434400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260765" y="5160910"/>
            <a:ext cx="73013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Nesta tela, o sistema apresentará todos os produtos da proposta, o usuário deve selecionar somente os produtos que serão doados (por unidade recebedora) e clicar em Cadastrar Doação.</a:t>
            </a:r>
          </a:p>
        </p:txBody>
      </p:sp>
    </p:spTree>
    <p:extLst>
      <p:ext uri="{BB962C8B-B14F-4D97-AF65-F5344CB8AC3E}">
        <p14:creationId xmlns="" xmlns:p14="http://schemas.microsoft.com/office/powerpoint/2010/main" val="115879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228"/>
            <a:ext cx="9144000" cy="4267834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69273" y="4787062"/>
            <a:ext cx="900545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/>
              <a:t>Nesta tela, o sistema apresentará todos os produtos que foram selecionados anteriormente. Preencher a data de doação; </a:t>
            </a:r>
            <a:endParaRPr lang="pt-BR" sz="1400" dirty="0" smtClean="0"/>
          </a:p>
          <a:p>
            <a:r>
              <a:rPr lang="pt-BR" sz="1400" dirty="0" smtClean="0"/>
              <a:t>Pesquisar </a:t>
            </a:r>
            <a:r>
              <a:rPr lang="pt-BR" sz="1400" dirty="0"/>
              <a:t>Entidade (pesquisar pelo seu município) e selecionar a que irá receber a doação (o usuário só pode selecionar uma entidade por vez) </a:t>
            </a:r>
            <a:endParaRPr lang="pt-BR" sz="1400" dirty="0" smtClean="0"/>
          </a:p>
          <a:p>
            <a:r>
              <a:rPr lang="pt-BR" sz="1400" dirty="0" smtClean="0"/>
              <a:t>Após</a:t>
            </a:r>
            <a:r>
              <a:rPr lang="pt-BR" sz="1400" dirty="0"/>
              <a:t>, preencher a coluna “Quantidade a ser doada” para cada produto. Conferir se está correto e clicar em “Finalizar Doação”. </a:t>
            </a:r>
            <a:endParaRPr lang="pt-BR" sz="1400" dirty="0" smtClean="0"/>
          </a:p>
          <a:p>
            <a:r>
              <a:rPr lang="pt-BR" sz="1400" dirty="0" smtClean="0"/>
              <a:t>O </a:t>
            </a:r>
            <a:r>
              <a:rPr lang="pt-BR" sz="1400" dirty="0"/>
              <a:t>sistema irá gerar o termo de doação, o qual deve ser impresso em pelo menos três vias: município, entidade, prestação de contas.</a:t>
            </a:r>
          </a:p>
        </p:txBody>
      </p:sp>
    </p:spTree>
    <p:extLst>
      <p:ext uri="{BB962C8B-B14F-4D97-AF65-F5344CB8AC3E}">
        <p14:creationId xmlns="" xmlns:p14="http://schemas.microsoft.com/office/powerpoint/2010/main" val="53465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995055" y="805981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200" b="1" dirty="0"/>
              <a:t>Documentos que o município deve manter sob sua guarda</a:t>
            </a:r>
          </a:p>
        </p:txBody>
      </p:sp>
      <p:sp>
        <p:nvSpPr>
          <p:cNvPr id="3" name="Retângulo 2"/>
          <p:cNvSpPr/>
          <p:nvPr/>
        </p:nvSpPr>
        <p:spPr>
          <a:xfrm>
            <a:off x="1094509" y="2828836"/>
            <a:ext cx="576349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 smtClean="0"/>
              <a:t>Termos </a:t>
            </a:r>
            <a:r>
              <a:rPr lang="pt-BR" dirty="0"/>
              <a:t>de compromisso com agricultores </a:t>
            </a:r>
            <a:r>
              <a:rPr lang="pt-BR" dirty="0" smtClean="0"/>
              <a:t>(1 via) </a:t>
            </a:r>
            <a:endParaRPr lang="pt-BR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 smtClean="0"/>
              <a:t>Termos </a:t>
            </a:r>
            <a:r>
              <a:rPr lang="pt-BR" dirty="0"/>
              <a:t>de compromisso com entidades </a:t>
            </a:r>
            <a:r>
              <a:rPr lang="pt-BR" dirty="0" smtClean="0"/>
              <a:t>(1 via) </a:t>
            </a:r>
            <a:endParaRPr lang="pt-BR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 smtClean="0"/>
              <a:t>Termos </a:t>
            </a:r>
            <a:r>
              <a:rPr lang="pt-BR" dirty="0"/>
              <a:t>de recebimento e aceitabilidade (1 via</a:t>
            </a:r>
            <a:r>
              <a:rPr lang="pt-BR" dirty="0" smtClean="0"/>
              <a:t>)</a:t>
            </a:r>
            <a:endParaRPr lang="pt-BR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 smtClean="0"/>
              <a:t>Termos </a:t>
            </a:r>
            <a:r>
              <a:rPr lang="pt-BR" dirty="0"/>
              <a:t>de doação (1 via)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556" y="4029165"/>
            <a:ext cx="1686160" cy="16194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7182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00200" y="667388"/>
            <a:ext cx="254582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b="1" dirty="0"/>
              <a:t>Prestação de Contas</a:t>
            </a:r>
          </a:p>
        </p:txBody>
      </p:sp>
      <p:sp>
        <p:nvSpPr>
          <p:cNvPr id="6" name="Retângulo 5"/>
          <p:cNvSpPr/>
          <p:nvPr/>
        </p:nvSpPr>
        <p:spPr>
          <a:xfrm>
            <a:off x="739781" y="1481257"/>
            <a:ext cx="77031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Enviar para </a:t>
            </a:r>
            <a:r>
              <a:rPr lang="pt-BR" dirty="0" smtClean="0"/>
              <a:t>SDS/Coordenadoria de SAN, </a:t>
            </a:r>
            <a:r>
              <a:rPr lang="pt-BR" dirty="0"/>
              <a:t>até o </a:t>
            </a:r>
            <a:r>
              <a:rPr lang="pt-BR" dirty="0" smtClean="0"/>
              <a:t>dia 15 </a:t>
            </a:r>
            <a:r>
              <a:rPr lang="pt-BR" dirty="0"/>
              <a:t>de cada mês, a prestação de contas da execução do PAA referente ao </a:t>
            </a:r>
            <a:r>
              <a:rPr lang="pt-BR" dirty="0" smtClean="0"/>
              <a:t>mês: </a:t>
            </a:r>
          </a:p>
          <a:p>
            <a:r>
              <a:rPr lang="pt-BR" dirty="0" smtClean="0"/>
              <a:t>• </a:t>
            </a:r>
            <a:r>
              <a:rPr lang="pt-BR" dirty="0"/>
              <a:t>Nota Fiscal do Produtor (preenchida, carimbada e assinada) </a:t>
            </a:r>
            <a:endParaRPr lang="pt-BR" dirty="0" smtClean="0"/>
          </a:p>
          <a:p>
            <a:r>
              <a:rPr lang="pt-BR" dirty="0" smtClean="0"/>
              <a:t>• </a:t>
            </a:r>
            <a:r>
              <a:rPr lang="pt-BR" dirty="0"/>
              <a:t>Anexo </a:t>
            </a:r>
            <a:r>
              <a:rPr lang="pt-BR" dirty="0" smtClean="0"/>
              <a:t>à </a:t>
            </a:r>
            <a:r>
              <a:rPr lang="pt-BR" dirty="0"/>
              <a:t>nota fiscal de cada produtor, o termo de recebimento e aceitabilidade, assinado pelo coordenador municipal do PAA. </a:t>
            </a:r>
            <a:endParaRPr lang="pt-BR" dirty="0" smtClean="0"/>
          </a:p>
          <a:p>
            <a:r>
              <a:rPr lang="pt-BR" dirty="0" smtClean="0"/>
              <a:t>• </a:t>
            </a:r>
            <a:r>
              <a:rPr lang="pt-BR" dirty="0"/>
              <a:t>Termo de </a:t>
            </a:r>
            <a:r>
              <a:rPr lang="pt-BR" dirty="0" smtClean="0"/>
              <a:t>Doação </a:t>
            </a:r>
            <a:r>
              <a:rPr lang="pt-BR" dirty="0"/>
              <a:t>assinado pelo coordenador municipal do PAA e </a:t>
            </a:r>
            <a:r>
              <a:rPr lang="pt-BR" dirty="0" smtClean="0"/>
              <a:t>pelo </a:t>
            </a:r>
            <a:r>
              <a:rPr lang="pt-BR" dirty="0"/>
              <a:t>responsável pela unidade recebedora da doação. </a:t>
            </a:r>
            <a:endParaRPr lang="pt-BR" dirty="0" smtClean="0"/>
          </a:p>
          <a:p>
            <a:r>
              <a:rPr lang="pt-BR" dirty="0" smtClean="0"/>
              <a:t>• Documentos </a:t>
            </a:r>
            <a:r>
              <a:rPr lang="pt-BR" dirty="0"/>
              <a:t>extras: </a:t>
            </a:r>
            <a:r>
              <a:rPr lang="pt-BR" dirty="0" smtClean="0"/>
              <a:t>Certificações dos alimentos</a:t>
            </a:r>
          </a:p>
        </p:txBody>
      </p:sp>
      <p:sp>
        <p:nvSpPr>
          <p:cNvPr id="8" name="Retângulo 7"/>
          <p:cNvSpPr/>
          <p:nvPr/>
        </p:nvSpPr>
        <p:spPr>
          <a:xfrm>
            <a:off x="209016" y="4550613"/>
            <a:ext cx="32189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Endereço para </a:t>
            </a:r>
            <a:r>
              <a:rPr lang="pt-BR" dirty="0" smtClean="0"/>
              <a:t>correspondência:</a:t>
            </a: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380799" y="5045675"/>
            <a:ext cx="5638801" cy="120032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pt-BR" dirty="0"/>
              <a:t>Secretaria de Estado do Desenvolvimento Social</a:t>
            </a:r>
          </a:p>
          <a:p>
            <a:r>
              <a:rPr lang="pt-BR" dirty="0"/>
              <a:t>Coordenadoria de Segurança Alimentar e Nutricional  </a:t>
            </a:r>
          </a:p>
          <a:p>
            <a:r>
              <a:rPr lang="pt-BR" dirty="0"/>
              <a:t>Rua Dr. Fúlvio </a:t>
            </a:r>
            <a:r>
              <a:rPr lang="pt-BR" dirty="0" err="1"/>
              <a:t>Aducci</a:t>
            </a:r>
            <a:r>
              <a:rPr lang="pt-BR" dirty="0"/>
              <a:t>, 767 - Estreito - Florianópolis - SC</a:t>
            </a:r>
          </a:p>
          <a:p>
            <a:r>
              <a:rPr lang="pt-BR" dirty="0"/>
              <a:t>CEP: 88.075-001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642" y="3707246"/>
            <a:ext cx="2086266" cy="204816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6309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00200" y="667388"/>
            <a:ext cx="254582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b="1" dirty="0"/>
              <a:t>Prestação de Contas</a:t>
            </a:r>
          </a:p>
        </p:txBody>
      </p:sp>
      <p:sp>
        <p:nvSpPr>
          <p:cNvPr id="6" name="Retângulo 5"/>
          <p:cNvSpPr/>
          <p:nvPr/>
        </p:nvSpPr>
        <p:spPr>
          <a:xfrm>
            <a:off x="739781" y="1481257"/>
            <a:ext cx="7703127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Dentro do envelope da </a:t>
            </a:r>
            <a:r>
              <a:rPr lang="pt-BR" b="1" dirty="0" smtClean="0"/>
              <a:t>primeira</a:t>
            </a:r>
            <a:r>
              <a:rPr lang="pt-BR" dirty="0" smtClean="0"/>
              <a:t> prestação </a:t>
            </a:r>
            <a:r>
              <a:rPr lang="pt-BR" dirty="0"/>
              <a:t>de contas deverá conter:</a:t>
            </a:r>
            <a:br>
              <a:rPr lang="pt-BR" dirty="0"/>
            </a:br>
            <a:endParaRPr lang="pt-BR" dirty="0"/>
          </a:p>
          <a:p>
            <a:r>
              <a:rPr lang="pt-BR" dirty="0"/>
              <a:t>- Termo(s) de compromisso da(s) Unidade(s) Recebedora(s);</a:t>
            </a:r>
          </a:p>
          <a:p>
            <a:r>
              <a:rPr lang="pt-BR" dirty="0"/>
              <a:t>- Termo(s) de compromisso do(s) Beneficiário(s) Fornecedor(es) com a Unidade Executora;</a:t>
            </a:r>
          </a:p>
          <a:p>
            <a:r>
              <a:rPr lang="pt-BR" dirty="0"/>
              <a:t>- Nota(s) Fiscal(</a:t>
            </a:r>
            <a:r>
              <a:rPr lang="pt-BR" dirty="0" err="1"/>
              <a:t>is</a:t>
            </a:r>
            <a:r>
              <a:rPr lang="pt-BR" dirty="0"/>
              <a:t>);</a:t>
            </a:r>
          </a:p>
          <a:p>
            <a:r>
              <a:rPr lang="pt-BR" dirty="0"/>
              <a:t>- Termo(s) de Recebimento e Aceitabilidade;</a:t>
            </a:r>
          </a:p>
          <a:p>
            <a:r>
              <a:rPr lang="pt-BR" dirty="0"/>
              <a:t>- Termo(s) de Doação (todos os meses deverá ser anexada ao termo de doação lista dos beneficiários recebedores da entidade contendo nome completo e CPF. Já para entidades que doarão os alimentos em forma de cestas será necessário lista mensal contendo nome completo, CPF, nome da mãe e NIS).</a:t>
            </a:r>
          </a:p>
        </p:txBody>
      </p:sp>
    </p:spTree>
    <p:extLst>
      <p:ext uri="{BB962C8B-B14F-4D97-AF65-F5344CB8AC3E}">
        <p14:creationId xmlns="" xmlns:p14="http://schemas.microsoft.com/office/powerpoint/2010/main" val="3003225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00200" y="667388"/>
            <a:ext cx="362644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b="1" dirty="0"/>
              <a:t>Pagamento aos Fornecedores</a:t>
            </a:r>
          </a:p>
        </p:txBody>
      </p:sp>
      <p:sp>
        <p:nvSpPr>
          <p:cNvPr id="3" name="Retângulo 2"/>
          <p:cNvSpPr/>
          <p:nvPr/>
        </p:nvSpPr>
        <p:spPr>
          <a:xfrm>
            <a:off x="858981" y="1701060"/>
            <a:ext cx="724592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O pagamento aos fornecedores será realizado por agente operador (Banco Brasil), a partir de informações inseridas no sistema pelo Município e Estado;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O </a:t>
            </a:r>
            <a:r>
              <a:rPr lang="pt-BR" dirty="0"/>
              <a:t>pagamento será realizado por meio de cartão bancário individual do produtor;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Pagamento </a:t>
            </a:r>
            <a:r>
              <a:rPr lang="pt-BR" dirty="0"/>
              <a:t>mensal – conforme a tempestividade do envio das informações pelo município no SISPAA/físicas.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0182" y="4606308"/>
            <a:ext cx="2943636" cy="149563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1249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7" y="36099"/>
            <a:ext cx="9144000" cy="685190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00200" y="667388"/>
            <a:ext cx="3626442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b="1" dirty="0"/>
              <a:t>Pagamento aos Fornecedores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898" y="5007426"/>
            <a:ext cx="2943636" cy="149563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80109" y="1314107"/>
            <a:ext cx="878378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O município executa o </a:t>
            </a:r>
            <a:r>
              <a:rPr lang="pt-BR" dirty="0" smtClean="0"/>
              <a:t>PAA dentro </a:t>
            </a:r>
            <a:r>
              <a:rPr lang="pt-BR" dirty="0"/>
              <a:t>do </a:t>
            </a:r>
            <a:r>
              <a:rPr lang="pt-BR" dirty="0" smtClean="0"/>
              <a:t>mês, </a:t>
            </a:r>
            <a:r>
              <a:rPr lang="pt-BR" dirty="0"/>
              <a:t>realizando os lançamentos no SISPAA;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Até </a:t>
            </a:r>
            <a:r>
              <a:rPr lang="pt-BR" dirty="0"/>
              <a:t>o </a:t>
            </a:r>
            <a:r>
              <a:rPr lang="pt-BR" dirty="0" smtClean="0"/>
              <a:t>dia 15 </a:t>
            </a:r>
            <a:r>
              <a:rPr lang="pt-BR" dirty="0"/>
              <a:t>do mês </a:t>
            </a:r>
            <a:r>
              <a:rPr lang="pt-BR" dirty="0" smtClean="0"/>
              <a:t>o </a:t>
            </a:r>
            <a:r>
              <a:rPr lang="pt-BR" dirty="0"/>
              <a:t>município envia </a:t>
            </a:r>
            <a:r>
              <a:rPr lang="pt-BR" dirty="0" smtClean="0"/>
              <a:t>à Coordenadoria de SAN a </a:t>
            </a:r>
            <a:r>
              <a:rPr lang="pt-BR" dirty="0"/>
              <a:t>prestação de contas; </a:t>
            </a:r>
            <a:endParaRPr lang="pt-BR" dirty="0" smtClean="0"/>
          </a:p>
          <a:p>
            <a:r>
              <a:rPr lang="pt-BR" dirty="0" smtClean="0"/>
              <a:t>A SDS tem até o dia 30 do mês para aprovar </a:t>
            </a:r>
            <a:r>
              <a:rPr lang="pt-BR" dirty="0"/>
              <a:t>as notas fiscais dos </a:t>
            </a:r>
            <a:r>
              <a:rPr lang="pt-BR" dirty="0" smtClean="0"/>
              <a:t>produtores; </a:t>
            </a:r>
          </a:p>
          <a:p>
            <a:r>
              <a:rPr lang="pt-BR" dirty="0" smtClean="0"/>
              <a:t>As </a:t>
            </a:r>
            <a:r>
              <a:rPr lang="pt-BR" dirty="0"/>
              <a:t>notas fiscais </a:t>
            </a:r>
            <a:r>
              <a:rPr lang="pt-BR" dirty="0" smtClean="0"/>
              <a:t>aprovadas serão </a:t>
            </a:r>
            <a:r>
              <a:rPr lang="pt-BR" dirty="0"/>
              <a:t>pagas ao produtor, através do cartão, </a:t>
            </a:r>
            <a:r>
              <a:rPr lang="pt-BR" dirty="0" smtClean="0"/>
              <a:t>no </a:t>
            </a:r>
            <a:r>
              <a:rPr lang="pt-BR" dirty="0"/>
              <a:t>final do mês </a:t>
            </a:r>
            <a:r>
              <a:rPr lang="pt-BR" dirty="0" smtClean="0"/>
              <a:t>em que a SDS aprovou </a:t>
            </a:r>
            <a:r>
              <a:rPr lang="pt-BR" dirty="0"/>
              <a:t>ou na primeira semana do mês subsequente</a:t>
            </a:r>
            <a:r>
              <a:rPr lang="pt-BR" dirty="0" smtClean="0"/>
              <a:t>. </a:t>
            </a: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79789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00200" y="667388"/>
            <a:ext cx="318035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b="1" dirty="0"/>
              <a:t>Observações Importantes</a:t>
            </a:r>
          </a:p>
        </p:txBody>
      </p:sp>
      <p:sp>
        <p:nvSpPr>
          <p:cNvPr id="2" name="Retângulo 1"/>
          <p:cNvSpPr/>
          <p:nvPr/>
        </p:nvSpPr>
        <p:spPr>
          <a:xfrm>
            <a:off x="916818" y="1965271"/>
            <a:ext cx="714894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O agricultor familiar deve ter DAP válida no período de fornecimento do alimento;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As </a:t>
            </a:r>
            <a:r>
              <a:rPr lang="pt-BR" dirty="0" err="1"/>
              <a:t>DAP’s</a:t>
            </a:r>
            <a:r>
              <a:rPr lang="pt-BR" dirty="0"/>
              <a:t> são atualizadas automaticamente no SISPAA uma vez ao mês;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Limite </a:t>
            </a:r>
            <a:r>
              <a:rPr lang="pt-BR" dirty="0"/>
              <a:t>por DAP é R$ 6.500,00/ano; </a:t>
            </a:r>
            <a:endParaRPr lang="pt-BR" dirty="0" smtClean="0"/>
          </a:p>
          <a:p>
            <a:endParaRPr lang="pt-BR" dirty="0" smtClean="0"/>
          </a:p>
          <a:p>
            <a:r>
              <a:rPr lang="pt-BR" dirty="0" smtClean="0"/>
              <a:t>Não </a:t>
            </a:r>
            <a:r>
              <a:rPr lang="pt-BR" dirty="0"/>
              <a:t>ultrapassar o valor total do recurso, conforme </a:t>
            </a:r>
            <a:r>
              <a:rPr lang="pt-BR" dirty="0" smtClean="0"/>
              <a:t>informado na Chamada Pública; </a:t>
            </a:r>
          </a:p>
          <a:p>
            <a:endParaRPr lang="pt-BR" dirty="0" smtClean="0"/>
          </a:p>
          <a:p>
            <a:r>
              <a:rPr lang="pt-BR" dirty="0" smtClean="0"/>
              <a:t>Os alimentos entregues devem seguir as normas sanitárias e de rotulagem que os regulamentam, inclusive de </a:t>
            </a:r>
            <a:r>
              <a:rPr lang="pt-BR" dirty="0" err="1" smtClean="0"/>
              <a:t>rastrealidade</a:t>
            </a: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893154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00200" y="667388"/>
            <a:ext cx="290117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b="1" dirty="0"/>
              <a:t>Compete ao município:</a:t>
            </a:r>
          </a:p>
        </p:txBody>
      </p:sp>
      <p:sp>
        <p:nvSpPr>
          <p:cNvPr id="2" name="Retângulo 1"/>
          <p:cNvSpPr/>
          <p:nvPr/>
        </p:nvSpPr>
        <p:spPr>
          <a:xfrm>
            <a:off x="387927" y="1256121"/>
            <a:ext cx="852054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dirty="0"/>
              <a:t>Divulgar o PAA aos agricultores familiares e articular a inclusão no Programa, </a:t>
            </a:r>
            <a:r>
              <a:rPr lang="pt-BR" dirty="0" smtClean="0"/>
              <a:t>em </a:t>
            </a:r>
            <a:r>
              <a:rPr lang="pt-BR" dirty="0"/>
              <a:t>âmbito local; </a:t>
            </a:r>
            <a:endParaRPr lang="pt-BR" dirty="0" smtClean="0"/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Mapear </a:t>
            </a:r>
            <a:r>
              <a:rPr lang="pt-BR" dirty="0"/>
              <a:t>e selecionar as entidades </a:t>
            </a:r>
            <a:r>
              <a:rPr lang="pt-BR" dirty="0" err="1"/>
              <a:t>socioassistenciais</a:t>
            </a:r>
            <a:r>
              <a:rPr lang="pt-BR" dirty="0"/>
              <a:t> que irão receber os alimentos; </a:t>
            </a:r>
            <a:endParaRPr lang="pt-BR" dirty="0" smtClean="0"/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Apoio </a:t>
            </a:r>
            <a:r>
              <a:rPr lang="pt-BR" dirty="0"/>
              <a:t>e a assistência técnica aos agricultores familiares para sua organização e participação</a:t>
            </a:r>
            <a:r>
              <a:rPr lang="pt-BR" dirty="0" smtClean="0"/>
              <a:t>;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/>
              <a:t>Acompanhar as ações de fornecimento de alimentos realizadas pelas Entidades atendidas; </a:t>
            </a:r>
            <a:endParaRPr lang="pt-BR" dirty="0" smtClean="0"/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Controlar </a:t>
            </a:r>
            <a:r>
              <a:rPr lang="pt-BR" dirty="0"/>
              <a:t>a qualidade dos produtos adquiridos e distribuídos</a:t>
            </a:r>
            <a:r>
              <a:rPr lang="pt-BR" dirty="0" smtClean="0"/>
              <a:t>;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Propiciar </a:t>
            </a:r>
            <a:r>
              <a:rPr lang="pt-BR" dirty="0"/>
              <a:t>apoio logístico adequado: recebimento, armazenamento e distribuição dos alimentos;</a:t>
            </a:r>
          </a:p>
          <a:p>
            <a:pPr algn="just"/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21" y="5527964"/>
            <a:ext cx="7373379" cy="9515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24394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25B47B3-41E0-C445-ADD6-1FBB6DF538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00200" y="667388"/>
            <a:ext cx="290117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200" b="1" dirty="0"/>
              <a:t>Compete ao município:</a:t>
            </a:r>
          </a:p>
        </p:txBody>
      </p:sp>
      <p:sp>
        <p:nvSpPr>
          <p:cNvPr id="2" name="Retângulo 1"/>
          <p:cNvSpPr/>
          <p:nvPr/>
        </p:nvSpPr>
        <p:spPr>
          <a:xfrm>
            <a:off x="346365" y="1965271"/>
            <a:ext cx="84789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/>
              <a:t>Registrar corretamente as operações de aquisição e distribuição nos registros solicitados pela SEAPDR e no SISPAA; </a:t>
            </a:r>
            <a:endParaRPr lang="pt-BR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 smtClean="0"/>
              <a:t>Atestar </a:t>
            </a:r>
            <a:r>
              <a:rPr lang="pt-BR" dirty="0"/>
              <a:t>a documentação fiscal (Termo de Recebimento e Aceitabilidade, Termo de doação); </a:t>
            </a:r>
            <a:endParaRPr lang="pt-BR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 smtClean="0"/>
              <a:t>Emitir </a:t>
            </a:r>
            <a:r>
              <a:rPr lang="pt-BR" dirty="0"/>
              <a:t>e guardar adequadamente a documentação fiscal referente às operações de </a:t>
            </a:r>
            <a:r>
              <a:rPr lang="pt-BR" dirty="0" smtClean="0"/>
              <a:t>distribuição;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 smtClean="0"/>
              <a:t>Acompanhar </a:t>
            </a:r>
            <a:r>
              <a:rPr lang="pt-BR" dirty="0"/>
              <a:t>o limite de participação anual individual do fornecedor, R$ 6.500,00, assim como validade das </a:t>
            </a:r>
            <a:r>
              <a:rPr lang="pt-BR" dirty="0" err="1" smtClean="0"/>
              <a:t>DAP’s</a:t>
            </a:r>
            <a:r>
              <a:rPr lang="pt-BR" dirty="0" smtClean="0"/>
              <a:t>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 smtClean="0"/>
              <a:t>Respeitar </a:t>
            </a:r>
            <a:r>
              <a:rPr lang="pt-BR" dirty="0"/>
              <a:t>os limites de recursos financeiros </a:t>
            </a:r>
            <a:r>
              <a:rPr lang="pt-BR" dirty="0" smtClean="0"/>
              <a:t>do seu município;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 smtClean="0"/>
              <a:t>Permitir </a:t>
            </a:r>
            <a:r>
              <a:rPr lang="pt-BR" dirty="0"/>
              <a:t>o livre acesso dos Servidores da </a:t>
            </a:r>
            <a:r>
              <a:rPr lang="pt-BR" dirty="0" smtClean="0"/>
              <a:t>SDS </a:t>
            </a:r>
            <a:r>
              <a:rPr lang="pt-BR" dirty="0"/>
              <a:t>e de </a:t>
            </a:r>
            <a:r>
              <a:rPr lang="pt-BR" dirty="0" smtClean="0"/>
              <a:t>TÉCNICOS </a:t>
            </a:r>
            <a:r>
              <a:rPr lang="pt-BR" dirty="0"/>
              <a:t>do Governo Federal, a qualquer tempo e lugar, a todos os atos administrativos e financeiros do </a:t>
            </a:r>
            <a:r>
              <a:rPr lang="pt-BR" dirty="0" smtClean="0"/>
              <a:t>PAA;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 smtClean="0"/>
              <a:t>Assegurar </a:t>
            </a:r>
            <a:r>
              <a:rPr lang="pt-BR" dirty="0"/>
              <a:t>e destacar, obrigatoriamente, a participação do Governo Estadual e Governo Federal em toda e qualquer ação relacionada com a execução do </a:t>
            </a:r>
            <a:r>
              <a:rPr lang="pt-BR" dirty="0" smtClean="0"/>
              <a:t>programa;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pt-BR" dirty="0" smtClean="0"/>
              <a:t>Enviar </a:t>
            </a:r>
            <a:r>
              <a:rPr lang="pt-BR" dirty="0"/>
              <a:t>documentação da prestação de contas mensalmente ao </a:t>
            </a:r>
            <a:r>
              <a:rPr lang="pt-BR" dirty="0" smtClean="0"/>
              <a:t>Estado.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686894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4942</TotalTime>
  <Words>1554</Words>
  <Application>Microsoft Office PowerPoint</Application>
  <PresentationFormat>Apresentação na tela (4:3)</PresentationFormat>
  <Paragraphs>143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6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Lançamentos no SISPAA  Doação de Alimentos  MENU &gt; EXECUÇÃO &gt; DOAÇÃO DE PRODUTOS &gt; CENTRAL DE RECEBIMENTO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</dc:title>
  <dc:creator>Sandra Spricigo</dc:creator>
  <cp:lastModifiedBy>carlacardoso</cp:lastModifiedBy>
  <cp:revision>458</cp:revision>
  <dcterms:created xsi:type="dcterms:W3CDTF">2019-01-24T20:38:11Z</dcterms:created>
  <dcterms:modified xsi:type="dcterms:W3CDTF">2021-05-28T19:01:56Z</dcterms:modified>
</cp:coreProperties>
</file>