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charts/chart2.xml" ContentType="application/vnd.openxmlformats-officedocument.drawingml.chart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sldIdLst>
    <p:sldId id="256" r:id="rId2"/>
    <p:sldId id="257" r:id="rId3"/>
    <p:sldId id="268" r:id="rId4"/>
    <p:sldId id="258" r:id="rId5"/>
    <p:sldId id="271" r:id="rId6"/>
    <p:sldId id="259" r:id="rId7"/>
    <p:sldId id="263" r:id="rId8"/>
    <p:sldId id="269" r:id="rId9"/>
    <p:sldId id="264" r:id="rId10"/>
    <p:sldId id="260" r:id="rId11"/>
    <p:sldId id="261" r:id="rId12"/>
    <p:sldId id="266" r:id="rId13"/>
    <p:sldId id="267" r:id="rId14"/>
    <p:sldId id="270" r:id="rId15"/>
    <p:sldId id="273" r:id="rId16"/>
    <p:sldId id="265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5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com Tema 1 - Ênfas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D7AC3CCA-C797-4891-BE02-D94E43425B78}" styleName="Estilo Mé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793D81CF-94F2-401A-BA57-92F5A7B2D0C5}" styleName="Estilo Médio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84E427A-3D55-4303-BF80-6455036E1DE7}" styleName="Estilo com Tema 1 - Ênfas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C4B1156A-380E-4F78-BDF5-A606A8083BF9}" styleName="Estilo Médio 4 - Ênfas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775DCB02-9BB8-47FD-8907-85C794F793BA}" styleName="Estilo com Tema 1 - Ênfas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61" autoAdjust="0"/>
    <p:restoredTop sz="86380" autoAdjust="0"/>
  </p:normalViewPr>
  <p:slideViewPr>
    <p:cSldViewPr snapToGrid="0">
      <p:cViewPr varScale="1">
        <p:scale>
          <a:sx n="74" d="100"/>
          <a:sy n="74" d="100"/>
        </p:scale>
        <p:origin x="996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58" y="7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Pasta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Pasta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34"/>
    </mc:Choice>
    <mc:Fallback>
      <c:style val="34"/>
    </mc:Fallback>
  </mc:AlternateContent>
  <c:chart>
    <c:title>
      <c:tx>
        <c:rich>
          <a:bodyPr/>
          <a:lstStyle/>
          <a:p>
            <a:pPr>
              <a:defRPr/>
            </a:pPr>
            <a:r>
              <a:rPr lang="pt-BR" dirty="0" smtClean="0"/>
              <a:t>Total de Participantes</a:t>
            </a:r>
            <a:endParaRPr lang="pt-BR" dirty="0"/>
          </a:p>
        </c:rich>
      </c:tx>
      <c:layout/>
      <c:overlay val="0"/>
    </c:title>
    <c:autoTitleDeleted val="0"/>
    <c:plotArea>
      <c:layout/>
      <c:doughnut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Plan1!$A$1:$A$6</c:f>
              <c:strCache>
                <c:ptCount val="6"/>
                <c:pt idx="0">
                  <c:v>Conselheiro/a Estadual do Idoso - 30</c:v>
                </c:pt>
                <c:pt idx="1">
                  <c:v>Conselheiro/a Municipal do Idoso - 214</c:v>
                </c:pt>
                <c:pt idx="2">
                  <c:v>Representante de organização/entidade de Promoção e/ou Defesa dos Direitos da Pessoa Idosa - 52</c:v>
                </c:pt>
                <c:pt idx="3">
                  <c:v>Gestor/a Municipal (Secretário ao qual o CMI se vinculará e Prefeito ou seu substituto) - 26</c:v>
                </c:pt>
                <c:pt idx="4">
                  <c:v>Liderança, com atuação na área do Envelhecimento e na Defesa dos Direitos da Pessoa Idosa - 20</c:v>
                </c:pt>
                <c:pt idx="5">
                  <c:v>Outros (Assistentes Sociais, trabalhadores de ILPIs, trabalhadores da saúde, secretários executivos) - 146</c:v>
                </c:pt>
              </c:strCache>
            </c:strRef>
          </c:cat>
          <c:val>
            <c:numRef>
              <c:f>Plan1!$B$1:$B$6</c:f>
              <c:numCache>
                <c:formatCode>General</c:formatCode>
                <c:ptCount val="6"/>
                <c:pt idx="0">
                  <c:v>30</c:v>
                </c:pt>
                <c:pt idx="1">
                  <c:v>214</c:v>
                </c:pt>
                <c:pt idx="2">
                  <c:v>52</c:v>
                </c:pt>
                <c:pt idx="3">
                  <c:v>26</c:v>
                </c:pt>
                <c:pt idx="4">
                  <c:v>20</c:v>
                </c:pt>
                <c:pt idx="5">
                  <c:v>146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legend>
      <c:legendPos val="r"/>
      <c:layout>
        <c:manualLayout>
          <c:xMode val="edge"/>
          <c:yMode val="edge"/>
          <c:x val="0.61995001725225563"/>
          <c:y val="0.20251420899719641"/>
          <c:w val="0.37352709960052227"/>
          <c:h val="0.68124539425202679"/>
        </c:manualLayout>
      </c:layout>
      <c:overlay val="0"/>
      <c:txPr>
        <a:bodyPr/>
        <a:lstStyle/>
        <a:p>
          <a:pPr>
            <a:defRPr sz="1050"/>
          </a:pPr>
          <a:endParaRPr lang="pt-B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pt-BR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</a:defRPr>
            </a:pPr>
            <a:r>
              <a:rPr lang="pt-BR" dirty="0" smtClean="0">
                <a:solidFill>
                  <a:schemeClr val="bg1"/>
                </a:solidFill>
              </a:rPr>
              <a:t>Turma 1 - Representação</a:t>
            </a:r>
            <a:endParaRPr lang="pt-BR" dirty="0">
              <a:solidFill>
                <a:schemeClr val="bg1"/>
              </a:solidFill>
            </a:endParaRPr>
          </a:p>
        </c:rich>
      </c:tx>
      <c:layout/>
      <c:overlay val="0"/>
    </c:title>
    <c:autoTitleDeleted val="0"/>
    <c:plotArea>
      <c:layout/>
      <c:doughnutChart>
        <c:varyColors val="1"/>
        <c:ser>
          <c:idx val="0"/>
          <c:order val="0"/>
          <c:dLbls>
            <c:dLbl>
              <c:idx val="0"/>
              <c:layout>
                <c:manualLayout>
                  <c:x val="8.4185952313886897E-2"/>
                  <c:y val="-6.136761186032452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.10052054007628296"/>
                  <c:y val="-0.11591660018061301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7.0364378053397972E-2"/>
                  <c:y val="0.12500809823399439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0.10554656708009696"/>
                  <c:y val="0.1204623492073037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0.13570272910298181"/>
                  <c:y val="-8.636923150712339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8.7955472566747503E-2"/>
                  <c:y val="-2.7274494160144231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>
                    <a:solidFill>
                      <a:schemeClr val="bg1"/>
                    </a:solidFill>
                  </a:defRPr>
                </a:pPr>
                <a:endParaRPr lang="pt-BR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Plan2!$A$1:$A$6</c:f>
              <c:strCache>
                <c:ptCount val="6"/>
                <c:pt idx="0">
                  <c:v>Conselheiro/a Estadual do Idoso</c:v>
                </c:pt>
                <c:pt idx="1">
                  <c:v>Conselheiro/a Municipal do Idoso</c:v>
                </c:pt>
                <c:pt idx="2">
                  <c:v>Gestor/a Municipal (Secretário ao qual o CMI se vinculará e Prefeito ou seu substituto)</c:v>
                </c:pt>
                <c:pt idx="3">
                  <c:v>Liderança, com atuação na área do Envelhecimento e na Defesa dos Direitos da Pessoa Idosa</c:v>
                </c:pt>
                <c:pt idx="4">
                  <c:v>Outros (Assistentes Sociais, trabalhadores de ILPIs, trabalhadores da saúde, secretários executivos) </c:v>
                </c:pt>
                <c:pt idx="5">
                  <c:v>Não preecheram esse campo</c:v>
                </c:pt>
              </c:strCache>
            </c:strRef>
          </c:cat>
          <c:val>
            <c:numRef>
              <c:f>Plan2!$B$1:$B$6</c:f>
              <c:numCache>
                <c:formatCode>General</c:formatCode>
                <c:ptCount val="6"/>
                <c:pt idx="0">
                  <c:v>17</c:v>
                </c:pt>
                <c:pt idx="1">
                  <c:v>54</c:v>
                </c:pt>
                <c:pt idx="2">
                  <c:v>5</c:v>
                </c:pt>
                <c:pt idx="3">
                  <c:v>4</c:v>
                </c:pt>
                <c:pt idx="4">
                  <c:v>38</c:v>
                </c:pt>
                <c:pt idx="5">
                  <c:v>22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6DD9DC-9B69-4098-90C7-1B254DA5681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E7558518-6BFC-496B-989E-4723D3BA687D}">
      <dgm:prSet phldrT="[Texto]"/>
      <dgm:spPr>
        <a:solidFill>
          <a:schemeClr val="bg1"/>
        </a:solidFill>
      </dgm:spPr>
      <dgm:t>
        <a:bodyPr/>
        <a:lstStyle/>
        <a:p>
          <a:pPr marL="0" marR="0" indent="0" algn="ctr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dirty="0" smtClean="0"/>
            <a:t>Capacitação</a:t>
          </a:r>
        </a:p>
        <a:p>
          <a:pPr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dirty="0"/>
        </a:p>
      </dgm:t>
    </dgm:pt>
    <dgm:pt modelId="{C25258CE-C3D0-478F-ABE7-06DBAEAC81FE}" type="parTrans" cxnId="{2D7FE4B2-9193-444E-937D-43290AEB5BB9}">
      <dgm:prSet/>
      <dgm:spPr/>
      <dgm:t>
        <a:bodyPr/>
        <a:lstStyle/>
        <a:p>
          <a:endParaRPr lang="pt-BR"/>
        </a:p>
      </dgm:t>
    </dgm:pt>
    <dgm:pt modelId="{88CA254D-ED2F-41D6-BF6C-5D713890E631}" type="sibTrans" cxnId="{2D7FE4B2-9193-444E-937D-43290AEB5BB9}">
      <dgm:prSet/>
      <dgm:spPr/>
      <dgm:t>
        <a:bodyPr/>
        <a:lstStyle/>
        <a:p>
          <a:endParaRPr lang="pt-BR"/>
        </a:p>
      </dgm:t>
    </dgm:pt>
    <dgm:pt modelId="{AFFC2611-BFDD-4902-B9E8-BB985B07E0F5}">
      <dgm:prSet phldrT="[Texto]"/>
      <dgm:spPr/>
      <dgm:t>
        <a:bodyPr/>
        <a:lstStyle/>
        <a:p>
          <a:endParaRPr lang="pt-BR" dirty="0"/>
        </a:p>
      </dgm:t>
    </dgm:pt>
    <dgm:pt modelId="{B5D875E3-A6DB-4DAA-809D-8550057EFFE0}" type="parTrans" cxnId="{53CB082B-8BCB-43B3-BB81-5543C3004804}">
      <dgm:prSet/>
      <dgm:spPr/>
      <dgm:t>
        <a:bodyPr/>
        <a:lstStyle/>
        <a:p>
          <a:endParaRPr lang="pt-BR"/>
        </a:p>
      </dgm:t>
    </dgm:pt>
    <dgm:pt modelId="{655DCE6A-78E2-4CB0-846B-39CD348C3672}" type="sibTrans" cxnId="{53CB082B-8BCB-43B3-BB81-5543C3004804}">
      <dgm:prSet/>
      <dgm:spPr/>
      <dgm:t>
        <a:bodyPr/>
        <a:lstStyle/>
        <a:p>
          <a:endParaRPr lang="pt-BR"/>
        </a:p>
      </dgm:t>
    </dgm:pt>
    <dgm:pt modelId="{B165C548-5CB2-483B-B58E-8D3AA95601A6}">
      <dgm:prSet/>
      <dgm:spPr>
        <a:solidFill>
          <a:schemeClr val="bg1"/>
        </a:solidFill>
        <a:ln>
          <a:solidFill>
            <a:schemeClr val="bg2"/>
          </a:solidFill>
        </a:ln>
      </dgm:spPr>
      <dgm:t>
        <a:bodyPr/>
        <a:lstStyle/>
        <a:p>
          <a:pPr algn="ctr"/>
          <a:r>
            <a:rPr lang="pt-BR" dirty="0" smtClean="0"/>
            <a:t>Material para distribuição</a:t>
          </a:r>
          <a:endParaRPr lang="pt-BR" dirty="0"/>
        </a:p>
      </dgm:t>
    </dgm:pt>
    <dgm:pt modelId="{2C7B97C0-7BB5-46DA-ABE7-0E22E3641E00}" type="parTrans" cxnId="{220CDD8A-4481-4E5C-86C4-D9779C0F4EBE}">
      <dgm:prSet/>
      <dgm:spPr/>
      <dgm:t>
        <a:bodyPr/>
        <a:lstStyle/>
        <a:p>
          <a:endParaRPr lang="pt-BR"/>
        </a:p>
      </dgm:t>
    </dgm:pt>
    <dgm:pt modelId="{1F8E99E2-4F59-4E66-AC7F-B3288DCD10B7}" type="sibTrans" cxnId="{220CDD8A-4481-4E5C-86C4-D9779C0F4EBE}">
      <dgm:prSet/>
      <dgm:spPr/>
      <dgm:t>
        <a:bodyPr/>
        <a:lstStyle/>
        <a:p>
          <a:endParaRPr lang="pt-BR"/>
        </a:p>
      </dgm:t>
    </dgm:pt>
    <dgm:pt modelId="{2D4C46D4-3D06-410E-800F-3D85B2CC5372}" type="pres">
      <dgm:prSet presAssocID="{E16DD9DC-9B69-4098-90C7-1B254DA5681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BB2BAF7-A875-4906-B753-1C45E765304B}" type="pres">
      <dgm:prSet presAssocID="{B165C548-5CB2-483B-B58E-8D3AA95601A6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6A8FF764-779C-491E-BD23-D85CF4E04BC5}" type="pres">
      <dgm:prSet presAssocID="{1F8E99E2-4F59-4E66-AC7F-B3288DCD10B7}" presName="spacer" presStyleCnt="0"/>
      <dgm:spPr/>
    </dgm:pt>
    <dgm:pt modelId="{5C772B40-E245-4837-B4CF-D93495CDCA13}" type="pres">
      <dgm:prSet presAssocID="{E7558518-6BFC-496B-989E-4723D3BA687D}" presName="parentText" presStyleLbl="node1" presStyleIdx="1" presStyleCnt="2" custLinFactNeighborX="-12536" custLinFactNeighborY="9280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9431E2C-8753-420D-AF59-D83EE3D5BEF1}" type="pres">
      <dgm:prSet presAssocID="{E7558518-6BFC-496B-989E-4723D3BA687D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220CDD8A-4481-4E5C-86C4-D9779C0F4EBE}" srcId="{E16DD9DC-9B69-4098-90C7-1B254DA56815}" destId="{B165C548-5CB2-483B-B58E-8D3AA95601A6}" srcOrd="0" destOrd="0" parTransId="{2C7B97C0-7BB5-46DA-ABE7-0E22E3641E00}" sibTransId="{1F8E99E2-4F59-4E66-AC7F-B3288DCD10B7}"/>
    <dgm:cxn modelId="{2D7FE4B2-9193-444E-937D-43290AEB5BB9}" srcId="{E16DD9DC-9B69-4098-90C7-1B254DA56815}" destId="{E7558518-6BFC-496B-989E-4723D3BA687D}" srcOrd="1" destOrd="0" parTransId="{C25258CE-C3D0-478F-ABE7-06DBAEAC81FE}" sibTransId="{88CA254D-ED2F-41D6-BF6C-5D713890E631}"/>
    <dgm:cxn modelId="{34A437DF-3A2B-4AEB-979A-0369E95E761A}" type="presOf" srcId="{E7558518-6BFC-496B-989E-4723D3BA687D}" destId="{5C772B40-E245-4837-B4CF-D93495CDCA13}" srcOrd="0" destOrd="0" presId="urn:microsoft.com/office/officeart/2005/8/layout/vList2"/>
    <dgm:cxn modelId="{53CB082B-8BCB-43B3-BB81-5543C3004804}" srcId="{E7558518-6BFC-496B-989E-4723D3BA687D}" destId="{AFFC2611-BFDD-4902-B9E8-BB985B07E0F5}" srcOrd="0" destOrd="0" parTransId="{B5D875E3-A6DB-4DAA-809D-8550057EFFE0}" sibTransId="{655DCE6A-78E2-4CB0-846B-39CD348C3672}"/>
    <dgm:cxn modelId="{2B726135-037A-4641-86CE-D4C60FF2D2CA}" type="presOf" srcId="{AFFC2611-BFDD-4902-B9E8-BB985B07E0F5}" destId="{A9431E2C-8753-420D-AF59-D83EE3D5BEF1}" srcOrd="0" destOrd="0" presId="urn:microsoft.com/office/officeart/2005/8/layout/vList2"/>
    <dgm:cxn modelId="{347A4CF5-C6AC-446D-AB06-2F0C8DFF5D45}" type="presOf" srcId="{E16DD9DC-9B69-4098-90C7-1B254DA56815}" destId="{2D4C46D4-3D06-410E-800F-3D85B2CC5372}" srcOrd="0" destOrd="0" presId="urn:microsoft.com/office/officeart/2005/8/layout/vList2"/>
    <dgm:cxn modelId="{1461DB16-44ED-42DB-BA20-0B9A326A2A30}" type="presOf" srcId="{B165C548-5CB2-483B-B58E-8D3AA95601A6}" destId="{FBB2BAF7-A875-4906-B753-1C45E765304B}" srcOrd="0" destOrd="0" presId="urn:microsoft.com/office/officeart/2005/8/layout/vList2"/>
    <dgm:cxn modelId="{F642505D-6D86-4381-9682-6AB13B0CD33C}" type="presParOf" srcId="{2D4C46D4-3D06-410E-800F-3D85B2CC5372}" destId="{FBB2BAF7-A875-4906-B753-1C45E765304B}" srcOrd="0" destOrd="0" presId="urn:microsoft.com/office/officeart/2005/8/layout/vList2"/>
    <dgm:cxn modelId="{D3BA4A1B-45CF-4B22-99A5-A74A6D4645F2}" type="presParOf" srcId="{2D4C46D4-3D06-410E-800F-3D85B2CC5372}" destId="{6A8FF764-779C-491E-BD23-D85CF4E04BC5}" srcOrd="1" destOrd="0" presId="urn:microsoft.com/office/officeart/2005/8/layout/vList2"/>
    <dgm:cxn modelId="{82D50B47-24F7-4708-B98A-60F7D4FA1341}" type="presParOf" srcId="{2D4C46D4-3D06-410E-800F-3D85B2CC5372}" destId="{5C772B40-E245-4837-B4CF-D93495CDCA13}" srcOrd="2" destOrd="0" presId="urn:microsoft.com/office/officeart/2005/8/layout/vList2"/>
    <dgm:cxn modelId="{BE405831-7D5D-4BB1-844A-22FC5EE70B98}" type="presParOf" srcId="{2D4C46D4-3D06-410E-800F-3D85B2CC5372}" destId="{A9431E2C-8753-420D-AF59-D83EE3D5BEF1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B2BAF7-A875-4906-B753-1C45E765304B}">
      <dsp:nvSpPr>
        <dsp:cNvPr id="0" name=""/>
        <dsp:cNvSpPr/>
      </dsp:nvSpPr>
      <dsp:spPr>
        <a:xfrm>
          <a:off x="0" y="34359"/>
          <a:ext cx="8128000" cy="2150094"/>
        </a:xfrm>
        <a:prstGeom prst="roundRect">
          <a:avLst/>
        </a:prstGeom>
        <a:solidFill>
          <a:schemeClr val="bg1"/>
        </a:solidFill>
        <a:ln w="12700" cap="flat" cmpd="sng" algn="ctr">
          <a:solidFill>
            <a:schemeClr val="bg2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5400" kern="1200" dirty="0" smtClean="0"/>
            <a:t>Material para distribuição</a:t>
          </a:r>
          <a:endParaRPr lang="pt-BR" sz="5400" kern="1200" dirty="0"/>
        </a:p>
      </dsp:txBody>
      <dsp:txXfrm>
        <a:off x="104959" y="139318"/>
        <a:ext cx="7918082" cy="1940176"/>
      </dsp:txXfrm>
    </dsp:sp>
    <dsp:sp modelId="{5C772B40-E245-4837-B4CF-D93495CDCA13}">
      <dsp:nvSpPr>
        <dsp:cNvPr id="0" name=""/>
        <dsp:cNvSpPr/>
      </dsp:nvSpPr>
      <dsp:spPr>
        <a:xfrm>
          <a:off x="0" y="2422958"/>
          <a:ext cx="8128000" cy="2150094"/>
        </a:xfrm>
        <a:prstGeom prst="roundRect">
          <a:avLst/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pt-BR" sz="5400" kern="1200" dirty="0" smtClean="0"/>
            <a:t>Capacitação</a:t>
          </a:r>
        </a:p>
        <a:p>
          <a:pPr lvl="0" algn="l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BR" sz="5400" kern="1200" dirty="0"/>
        </a:p>
      </dsp:txBody>
      <dsp:txXfrm>
        <a:off x="104959" y="2527917"/>
        <a:ext cx="7918082" cy="1940176"/>
      </dsp:txXfrm>
    </dsp:sp>
    <dsp:sp modelId="{A9431E2C-8753-420D-AF59-D83EE3D5BEF1}">
      <dsp:nvSpPr>
        <dsp:cNvPr id="0" name=""/>
        <dsp:cNvSpPr/>
      </dsp:nvSpPr>
      <dsp:spPr>
        <a:xfrm>
          <a:off x="0" y="4490067"/>
          <a:ext cx="8128000" cy="8942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8064" tIns="68580" rIns="384048" bIns="68580" numCol="1" spcCol="1270" anchor="t" anchorCtr="0">
          <a:noAutofit/>
        </a:bodyPr>
        <a:lstStyle/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pt-BR" sz="4200" kern="1200" dirty="0"/>
        </a:p>
      </dsp:txBody>
      <dsp:txXfrm>
        <a:off x="0" y="4490067"/>
        <a:ext cx="8128000" cy="894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0.6632</cdr:x>
      <cdr:y>0.89765</cdr:y>
    </cdr:from>
    <cdr:to>
      <cdr:x>0.92754</cdr:x>
      <cdr:y>0.94191</cdr:y>
    </cdr:to>
    <cdr:sp macro="" textlink="">
      <cdr:nvSpPr>
        <cdr:cNvPr id="2" name="Retângulo 1"/>
        <cdr:cNvSpPr/>
      </cdr:nvSpPr>
      <cdr:spPr>
        <a:xfrm xmlns:a="http://schemas.openxmlformats.org/drawingml/2006/main">
          <a:off x="6456225" y="4239026"/>
          <a:ext cx="2573339" cy="209014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/>
        <a:lstStyle xmlns:a="http://schemas.openxmlformats.org/drawingml/2006/main"/>
        <a:p xmlns:a="http://schemas.openxmlformats.org/drawingml/2006/main">
          <a:r>
            <a:rPr lang="pt-BR" sz="1000" dirty="0"/>
            <a:t>* 60 pessoas </a:t>
          </a:r>
          <a:r>
            <a:rPr lang="pt-BR" sz="1000" dirty="0" smtClean="0"/>
            <a:t>desistiram até dia 24/10</a:t>
          </a:r>
          <a:endParaRPr lang="pt-BR" sz="10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504778" y="2917033"/>
            <a:ext cx="2276959" cy="95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43370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8189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2" y="3107524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8529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dirty="0" smtClean="0"/>
              <a:t>Editar estilos de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CFE1C9FC-9609-4B16-A600-7AF7227BF73A}" type="datetimeFigureOut">
              <a:rPr lang="pt-BR" smtClean="0"/>
              <a:pPr/>
              <a:t>28/10/2018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2887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4" name="Imagem 13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413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112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111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08533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62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8E36636D-D922-432D-A958-524484B5923D}" type="datetimeFigureOut">
              <a:rPr lang="en-US" smtClean="0"/>
              <a:pPr/>
              <a:t>10/28/2018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34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10/28/2018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2" name="Imagem 11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495252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1281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bg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48A87A34-81AB-432B-8DAE-1953F412C126}" type="datetimeFigureOut">
              <a:rPr lang="en-US" smtClean="0"/>
              <a:pPr/>
              <a:t>10/28/2018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‹nº›</a:t>
            </a:fld>
            <a:endParaRPr lang="en-US" dirty="0"/>
          </a:p>
        </p:txBody>
      </p:sp>
      <p:pic>
        <p:nvPicPr>
          <p:cNvPr id="18" name="Imagem 17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0671904" y="99085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7072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pt-BR" dirty="0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dirty="0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/>
          <a:lstStyle/>
          <a:p>
            <a:fld id="{CFE1C9FC-9609-4B16-A600-7AF7227BF73A}" type="datetimeFigureOut">
              <a:rPr lang="pt-BR" smtClean="0"/>
              <a:pPr/>
              <a:t>28/10/2018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  <p:pic>
        <p:nvPicPr>
          <p:cNvPr id="8" name="Imagem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671904" y="4952527"/>
            <a:ext cx="1430840" cy="59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218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4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28FB93-0A08-4E7D-8E63-9EFA29F1E093}" type="slidenum">
              <a:rPr lang="en-US" smtClean="0"/>
              <a:pPr/>
              <a:t>‹nº›</a:t>
            </a:fld>
            <a:endParaRPr lang="en-US" dirty="0"/>
          </a:p>
        </p:txBody>
      </p:sp>
      <p:sp>
        <p:nvSpPr>
          <p:cNvPr id="8" name="Retângulo 7"/>
          <p:cNvSpPr/>
          <p:nvPr userDrawn="1"/>
        </p:nvSpPr>
        <p:spPr>
          <a:xfrm>
            <a:off x="680321" y="6156091"/>
            <a:ext cx="961386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1400" b="0" i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Capacitação de Conselheiros(as), Gestores</a:t>
            </a:r>
            <a:r>
              <a:rPr lang="pt-BR" sz="1400" b="0" i="0" baseline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 e</a:t>
            </a:r>
            <a:r>
              <a:rPr lang="pt-BR" sz="1400" b="0" i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 Lideranças em Políticas para a Pessoa Idosa em Santa Catarina </a:t>
            </a:r>
          </a:p>
          <a:p>
            <a:pPr algn="ctr"/>
            <a:r>
              <a:rPr lang="pt-BR" sz="1400" b="0" i="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</a:rPr>
              <a:t>Convênio </a:t>
            </a:r>
            <a:r>
              <a:rPr lang="pt-BR" sz="1400" b="0" i="0" kern="1200" dirty="0" smtClean="0">
                <a:solidFill>
                  <a:schemeClr val="bg1">
                    <a:lumMod val="75000"/>
                    <a:lumOff val="25000"/>
                  </a:schemeClr>
                </a:solidFill>
                <a:effectLst/>
                <a:latin typeface="+mn-lt"/>
                <a:ea typeface="+mn-ea"/>
                <a:cs typeface="+mn-cs"/>
              </a:rPr>
              <a:t>MDH/FNI 852970/2017</a:t>
            </a:r>
            <a:endParaRPr lang="pt-BR" sz="1400" dirty="0">
              <a:solidFill>
                <a:schemeClr val="bg1">
                  <a:lumMod val="75000"/>
                  <a:lumOff val="25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582746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52" r:id="rId11"/>
    <p:sldLayoutId id="214748375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themeOverride" Target="../theme/themeOverride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628" y="2834640"/>
            <a:ext cx="8682446" cy="1106397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Metodologia da Capacitação</a:t>
            </a:r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0628" y="4359048"/>
            <a:ext cx="8682446" cy="1231855"/>
          </a:xfrm>
        </p:spPr>
        <p:txBody>
          <a:bodyPr>
            <a:normAutofit/>
          </a:bodyPr>
          <a:lstStyle/>
          <a:p>
            <a:r>
              <a:rPr lang="pt-BR" dirty="0" smtClean="0">
                <a:solidFill>
                  <a:schemeClr val="bg1"/>
                </a:solidFill>
              </a:rPr>
              <a:t>Mônica Alberti </a:t>
            </a:r>
            <a:r>
              <a:rPr lang="pt-BR" dirty="0" err="1" smtClean="0">
                <a:solidFill>
                  <a:schemeClr val="bg1"/>
                </a:solidFill>
              </a:rPr>
              <a:t>Nocêra</a:t>
            </a:r>
            <a:r>
              <a:rPr lang="pt-BR" dirty="0" smtClean="0">
                <a:solidFill>
                  <a:schemeClr val="bg1"/>
                </a:solidFill>
              </a:rPr>
              <a:t> Lipski</a:t>
            </a:r>
          </a:p>
          <a:p>
            <a:r>
              <a:rPr lang="pt-BR" dirty="0" smtClean="0">
                <a:solidFill>
                  <a:schemeClr val="bg1"/>
                </a:solidFill>
              </a:rPr>
              <a:t>Assistente Social, Secretária Executiva do Conselho Estadual do Idoso – CEI/SC, Pós-Graduação em Gerontologia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130628" y="218122"/>
            <a:ext cx="3017519" cy="123185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pt-BR" sz="1600" dirty="0" smtClean="0">
                <a:solidFill>
                  <a:schemeClr val="bg1"/>
                </a:solidFill>
              </a:rPr>
              <a:t>Turma 1: 29</a:t>
            </a:r>
            <a:r>
              <a:rPr lang="pt-BR" sz="1600" dirty="0">
                <a:solidFill>
                  <a:schemeClr val="bg1"/>
                </a:solidFill>
              </a:rPr>
              <a:t>, 30 e </a:t>
            </a:r>
            <a:r>
              <a:rPr lang="pt-BR" sz="1600" dirty="0" smtClean="0">
                <a:solidFill>
                  <a:schemeClr val="bg1"/>
                </a:solidFill>
              </a:rPr>
              <a:t>31/10/2018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2 - 07, 08 e </a:t>
            </a:r>
            <a:r>
              <a:rPr lang="pt-BR" sz="1600" dirty="0" smtClean="0">
                <a:solidFill>
                  <a:schemeClr val="bg1"/>
                </a:solidFill>
              </a:rPr>
              <a:t>09/11/2018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Turma 3 - 03, 04 e </a:t>
            </a:r>
            <a:r>
              <a:rPr lang="pt-BR" sz="1600" dirty="0" smtClean="0">
                <a:solidFill>
                  <a:schemeClr val="bg1"/>
                </a:solidFill>
              </a:rPr>
              <a:t>05/12/2018</a:t>
            </a:r>
            <a:r>
              <a:rPr lang="pt-BR" sz="1600" dirty="0">
                <a:solidFill>
                  <a:schemeClr val="bg1"/>
                </a:solidFill>
              </a:rPr>
              <a:t/>
            </a:r>
            <a:br>
              <a:rPr lang="pt-BR" sz="1600" dirty="0">
                <a:solidFill>
                  <a:schemeClr val="bg1"/>
                </a:solidFill>
              </a:rPr>
            </a:br>
            <a:r>
              <a:rPr lang="pt-BR" sz="1600" dirty="0">
                <a:solidFill>
                  <a:schemeClr val="bg1"/>
                </a:solidFill>
              </a:rPr>
              <a:t>Carga Horária Total: 20 horas</a:t>
            </a:r>
          </a:p>
        </p:txBody>
      </p:sp>
    </p:spTree>
    <p:extLst>
      <p:ext uri="{BB962C8B-B14F-4D97-AF65-F5344CB8AC3E}">
        <p14:creationId xmlns:p14="http://schemas.microsoft.com/office/powerpoint/2010/main" val="2541643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Edital n. 05/2017</a:t>
            </a:r>
            <a:endParaRPr lang="pt-BR" dirty="0"/>
          </a:p>
        </p:txBody>
      </p:sp>
      <p:sp>
        <p:nvSpPr>
          <p:cNvPr id="3" name="Subtítulo 2"/>
          <p:cNvSpPr txBox="1">
            <a:spLocks/>
          </p:cNvSpPr>
          <p:nvPr/>
        </p:nvSpPr>
        <p:spPr>
          <a:xfrm>
            <a:off x="235130" y="2347369"/>
            <a:ext cx="10162903" cy="343947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dirty="0" smtClean="0">
                <a:solidFill>
                  <a:schemeClr val="bg1"/>
                </a:solidFill>
              </a:rPr>
              <a:t>Edital de chamamento público do Conselho Nacional dos Direitos da Pessoa Idosa visando à seleção de projetos voltados para a execução de programas no âmbito da Política Nacional do Idoso.</a:t>
            </a:r>
          </a:p>
          <a:p>
            <a:pPr marL="0" indent="0" algn="just">
              <a:buNone/>
            </a:pPr>
            <a:endParaRPr lang="pt-BR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pt-BR" dirty="0" smtClean="0">
                <a:solidFill>
                  <a:schemeClr val="bg1"/>
                </a:solidFill>
              </a:rPr>
              <a:t>Lançado em outubro de 2017 – DOU de 09/10</a:t>
            </a:r>
          </a:p>
          <a:p>
            <a:pPr marL="0" indent="0" algn="just">
              <a:buNone/>
            </a:pPr>
            <a:r>
              <a:rPr lang="pt-BR" dirty="0" smtClean="0">
                <a:solidFill>
                  <a:schemeClr val="bg1"/>
                </a:solidFill>
              </a:rPr>
              <a:t>Previsão de apresentação no </a:t>
            </a:r>
            <a:r>
              <a:rPr lang="pt-BR" dirty="0" err="1" smtClean="0">
                <a:solidFill>
                  <a:schemeClr val="bg1"/>
                </a:solidFill>
              </a:rPr>
              <a:t>Siconv</a:t>
            </a:r>
            <a:r>
              <a:rPr lang="pt-BR" dirty="0" smtClean="0">
                <a:solidFill>
                  <a:schemeClr val="bg1"/>
                </a:solidFill>
              </a:rPr>
              <a:t>* até 24/10</a:t>
            </a:r>
          </a:p>
          <a:p>
            <a:pPr marL="0" indent="0" algn="just">
              <a:buNone/>
            </a:pPr>
            <a:endParaRPr lang="pt-BR" dirty="0" smtClean="0">
              <a:solidFill>
                <a:schemeClr val="bg1"/>
              </a:solidFill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71798" y="4824940"/>
            <a:ext cx="550150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600" dirty="0" smtClean="0">
                <a:solidFill>
                  <a:schemeClr val="bg1"/>
                </a:solidFill>
              </a:rPr>
              <a:t>* Sistema de Gestão de Convênios e Contratos de Repasse</a:t>
            </a:r>
          </a:p>
        </p:txBody>
      </p:sp>
    </p:spTree>
    <p:extLst>
      <p:ext uri="{BB962C8B-B14F-4D97-AF65-F5344CB8AC3E}">
        <p14:creationId xmlns:p14="http://schemas.microsoft.com/office/powerpoint/2010/main" val="2772165034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Parcerias</a:t>
            </a:r>
            <a:endParaRPr lang="pt-BR" dirty="0"/>
          </a:p>
        </p:txBody>
      </p:sp>
      <p:sp>
        <p:nvSpPr>
          <p:cNvPr id="3" name="Subtítulo 2"/>
          <p:cNvSpPr txBox="1">
            <a:spLocks/>
          </p:cNvSpPr>
          <p:nvPr/>
        </p:nvSpPr>
        <p:spPr>
          <a:xfrm>
            <a:off x="235130" y="2347369"/>
            <a:ext cx="10162903" cy="343947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endParaRPr lang="pt-BR" dirty="0" smtClean="0">
              <a:solidFill>
                <a:schemeClr val="bg1"/>
              </a:solidFill>
            </a:endParaRPr>
          </a:p>
        </p:txBody>
      </p:sp>
      <p:pic>
        <p:nvPicPr>
          <p:cNvPr id="5" name="Imagem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083" y="3518452"/>
            <a:ext cx="11173893" cy="1229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165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6648995" y="666206"/>
            <a:ext cx="3148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graphicFrame>
        <p:nvGraphicFramePr>
          <p:cNvPr id="6" name="Diagrama 5"/>
          <p:cNvGraphicFramePr/>
          <p:nvPr/>
        </p:nvGraphicFramePr>
        <p:xfrm>
          <a:off x="1809931" y="739260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43599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Materiais para distribuição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Estatuto do Idoso</a:t>
            </a:r>
          </a:p>
          <a:p>
            <a:r>
              <a:rPr lang="pt-BR" dirty="0" smtClean="0"/>
              <a:t>Cartilha Direitos da Pessoa Idosa: Deveres do Poder Público, da Sociedade e da Família</a:t>
            </a:r>
          </a:p>
          <a:p>
            <a:r>
              <a:rPr lang="pt-BR" dirty="0" smtClean="0"/>
              <a:t>Cartilha Normas e Diretrizes para implantação</a:t>
            </a:r>
          </a:p>
          <a:p>
            <a:r>
              <a:rPr lang="pt-BR" dirty="0" smtClean="0"/>
              <a:t>Cartilha Violência Contra Pessoa Idosa</a:t>
            </a:r>
          </a:p>
          <a:p>
            <a:r>
              <a:rPr lang="pt-BR" dirty="0" smtClean="0"/>
              <a:t>Folder Violência Contra Pessoa Idosa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Capacitação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t-BR" sz="2800" dirty="0" smtClean="0"/>
              <a:t>Capacitar de conselheiros/as, gestores e lideranças em políticas para a Pessoa Idosa em Santa Catarina.</a:t>
            </a:r>
          </a:p>
          <a:p>
            <a:endParaRPr lang="pt-BR" sz="2800" dirty="0" smtClean="0"/>
          </a:p>
          <a:p>
            <a:r>
              <a:rPr lang="pt-BR" sz="2800" dirty="0" smtClean="0"/>
              <a:t>Prioridade para Conselheiros dos Direitos da Pessoa Idosa (10 primeiros dias de inscrição).</a:t>
            </a:r>
          </a:p>
          <a:p>
            <a:endParaRPr lang="pt-BR" sz="2800" dirty="0" smtClean="0"/>
          </a:p>
          <a:p>
            <a:r>
              <a:rPr lang="pt-BR" sz="2800" dirty="0" smtClean="0"/>
              <a:t>Todos que trabalham com a Pessoa Idosa são bem-vindos na capacitação.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01858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Datas e Locais dos Encontros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680321" y="2336873"/>
            <a:ext cx="10605988" cy="3599316"/>
          </a:xfrm>
        </p:spPr>
        <p:txBody>
          <a:bodyPr>
            <a:normAutofit/>
          </a:bodyPr>
          <a:lstStyle/>
          <a:p>
            <a:r>
              <a:rPr lang="pt-BR" dirty="0" smtClean="0"/>
              <a:t>Turma 1 - 29, 30 e 31 de outubro de 2018 - Morro das Pedras Praia Hotel - R. Manoel Pedro </a:t>
            </a:r>
            <a:r>
              <a:rPr lang="pt-BR" dirty="0" err="1" smtClean="0"/>
              <a:t>Viêira</a:t>
            </a:r>
            <a:r>
              <a:rPr lang="pt-BR" dirty="0" smtClean="0"/>
              <a:t>, 550 - Morro das Pedras, Florianópolis – SC.</a:t>
            </a:r>
          </a:p>
          <a:p>
            <a:endParaRPr lang="pt-BR" dirty="0" smtClean="0"/>
          </a:p>
          <a:p>
            <a:r>
              <a:rPr lang="pt-BR" dirty="0" smtClean="0"/>
              <a:t>Turma 2 - 07, 08 e 09 de novembro de 2018 - Ingleses Praia Hotel - Estr. Dom João Becker, 447 - Ingleses Norte, Florianópolis – SC.</a:t>
            </a:r>
          </a:p>
          <a:p>
            <a:endParaRPr lang="pt-BR" dirty="0" smtClean="0"/>
          </a:p>
          <a:p>
            <a:r>
              <a:rPr lang="pt-BR" dirty="0" smtClean="0"/>
              <a:t>Turma 3 - 03, 04 e 05 de dezembro de 2018 - Morro das Pedras Praia Hotel - R. Manoel Pedro </a:t>
            </a:r>
            <a:r>
              <a:rPr lang="pt-BR" dirty="0" err="1" smtClean="0"/>
              <a:t>Viêira</a:t>
            </a:r>
            <a:r>
              <a:rPr lang="pt-BR" dirty="0" smtClean="0"/>
              <a:t>, 550 - Morro das Pedras, Florianópolis – SC.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Execução do Projeto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644434" y="2758164"/>
            <a:ext cx="98058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Arial" pitchFamily="34" charset="0"/>
              <a:buChar char="•"/>
            </a:pPr>
            <a:r>
              <a:rPr lang="pt-BR" sz="2400" dirty="0" smtClean="0">
                <a:solidFill>
                  <a:schemeClr val="bg1"/>
                </a:solidFill>
              </a:rPr>
              <a:t> Equipe de elaboração dos materiais e da capacitação: Conselheiros, Secretaria Executiva do CEI e Colaboradores do CEI voluntários, com conhecimento nas temáticas desenvolvidas.</a:t>
            </a:r>
          </a:p>
          <a:p>
            <a:pPr algn="just"/>
            <a:endParaRPr lang="pt-BR" sz="2400" dirty="0" smtClean="0">
              <a:solidFill>
                <a:schemeClr val="bg1"/>
              </a:solidFill>
            </a:endParaRPr>
          </a:p>
          <a:p>
            <a:pPr algn="just">
              <a:buFont typeface="Arial" pitchFamily="34" charset="0"/>
              <a:buChar char="•"/>
            </a:pPr>
            <a:r>
              <a:rPr lang="pt-BR" sz="2400" dirty="0" smtClean="0">
                <a:solidFill>
                  <a:schemeClr val="bg1"/>
                </a:solidFill>
              </a:rPr>
              <a:t> Equipe de Coordenação do Convênio MDH/FNI 852970/2017 e operacionalização dos encontros: Secretaria Executiva do CEI, Coordenadoria Estadual do Idoso, Coordenação de Eventos da SST e outros setores da SST da área meio.</a:t>
            </a:r>
          </a:p>
        </p:txBody>
      </p:sp>
    </p:spTree>
    <p:extLst>
      <p:ext uri="{BB962C8B-B14F-4D97-AF65-F5344CB8AC3E}">
        <p14:creationId xmlns:p14="http://schemas.microsoft.com/office/powerpoint/2010/main" val="1483109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pt-BR" dirty="0" smtClean="0"/>
              <a:t/>
            </a:r>
            <a:br>
              <a:rPr lang="pt-BR" dirty="0" smtClean="0"/>
            </a:br>
            <a:r>
              <a:rPr lang="pt-BR" dirty="0" smtClean="0"/>
              <a:t>Participantes da Capacitação</a:t>
            </a:r>
            <a:br>
              <a:rPr lang="pt-BR" dirty="0" smtClean="0"/>
            </a:br>
            <a:r>
              <a:rPr lang="pt-BR" dirty="0" smtClean="0"/>
              <a:t/>
            </a:r>
            <a:br>
              <a:rPr lang="pt-BR" dirty="0" smtClean="0"/>
            </a:br>
            <a:r>
              <a:rPr lang="pt-BR" sz="2200" dirty="0" smtClean="0"/>
              <a:t>Total de 420 divididos em 03 encontros com 140 participantes por encontro.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graphicFrame>
        <p:nvGraphicFramePr>
          <p:cNvPr id="4" name="Gráfico 3"/>
          <p:cNvGraphicFramePr/>
          <p:nvPr/>
        </p:nvGraphicFramePr>
        <p:xfrm>
          <a:off x="571635" y="2135640"/>
          <a:ext cx="9734959" cy="47223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áfico 3"/>
          <p:cNvGraphicFramePr/>
          <p:nvPr/>
        </p:nvGraphicFramePr>
        <p:xfrm>
          <a:off x="238396" y="173082"/>
          <a:ext cx="10107387" cy="55876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95822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Programação – 29/10</a:t>
            </a:r>
            <a:endParaRPr lang="pt-BR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777965" y="1802675"/>
          <a:ext cx="9633131" cy="4167055"/>
        </p:xfrm>
        <a:graphic>
          <a:graphicData uri="http://schemas.openxmlformats.org/drawingml/2006/table">
            <a:tbl>
              <a:tblPr>
                <a:tableStyleId>{C4B1156A-380E-4F78-BDF5-A606A8083BF9}</a:tableStyleId>
              </a:tblPr>
              <a:tblGrid>
                <a:gridCol w="1206067"/>
                <a:gridCol w="8427064"/>
              </a:tblGrid>
              <a:tr h="246508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1º dia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2450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09h00min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Acolhida/Credenciamento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</a:tr>
              <a:tr h="98013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10h00min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Abertura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- Marília Celina Felício Fragoso (Presidente do CEI/SC) 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- </a:t>
                      </a:r>
                      <a:r>
                        <a:rPr lang="pt-BR" sz="1400" kern="1200" dirty="0" err="1"/>
                        <a:t>Romanna</a:t>
                      </a:r>
                      <a:r>
                        <a:rPr lang="pt-BR" sz="1400" kern="1200" dirty="0"/>
                        <a:t> </a:t>
                      </a:r>
                      <a:r>
                        <a:rPr lang="pt-BR" sz="1400" kern="1200" dirty="0" err="1"/>
                        <a:t>Remor</a:t>
                      </a:r>
                      <a:r>
                        <a:rPr lang="pt-BR" sz="1400" kern="1200" dirty="0"/>
                        <a:t> (Secretária de Estado da SST/SC)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- Paulo Medeiros (Coordenador Estadual do Idoso - SST/SC)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</a:tr>
              <a:tr h="2450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10h30min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Apresentação Cultural do Grupo da Cantoria </a:t>
                      </a:r>
                      <a:r>
                        <a:rPr lang="pt-BR" sz="1400" kern="1200" dirty="0" err="1"/>
                        <a:t>Floripa</a:t>
                      </a:r>
                      <a:r>
                        <a:rPr lang="pt-BR" sz="1400" kern="1200" dirty="0"/>
                        <a:t> </a:t>
                      </a:r>
                      <a:r>
                        <a:rPr lang="pt-BR" sz="1400" kern="1200" dirty="0" err="1"/>
                        <a:t>En’canta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</a:tr>
              <a:tr h="4900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11h00min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Apresentação da Metodologia da Capacitação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Mônica Lipski, Secretária Executiva do CEI/SC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</a:tr>
              <a:tr h="4900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11h20min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Envelhecimento Populacional no Brasil e em Santa Catarina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- Ivani Arno </a:t>
                      </a:r>
                      <a:r>
                        <a:rPr lang="pt-BR" sz="1400" kern="1200" dirty="0" err="1"/>
                        <a:t>Coradi</a:t>
                      </a:r>
                      <a:r>
                        <a:rPr lang="pt-BR" sz="1400" kern="1200" dirty="0"/>
                        <a:t>, Conselheira Titular no CEI/SC, representando a Secretaria de Estado da Saúde.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</a:tr>
              <a:tr h="2450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12h00min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Almoço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</a:tr>
              <a:tr h="490069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14h00min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Legislação </a:t>
                      </a:r>
                      <a:r>
                        <a:rPr lang="pt-BR" sz="1400" kern="1200" dirty="0" err="1"/>
                        <a:t>Protetiva</a:t>
                      </a:r>
                      <a:r>
                        <a:rPr lang="pt-BR" sz="1400" kern="1200" dirty="0"/>
                        <a:t> e Direitos do Idoso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Maria Joana Barni Zucco, Advogada e Conselheira do CNDI representando a ANG Brasil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</a:tr>
              <a:tr h="2450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16h00min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Lanche 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</a:tr>
              <a:tr h="2450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16h30min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Continuação - Legislação </a:t>
                      </a:r>
                      <a:r>
                        <a:rPr lang="pt-BR" sz="1400" kern="1200" dirty="0" err="1"/>
                        <a:t>Protetiva</a:t>
                      </a:r>
                      <a:r>
                        <a:rPr lang="pt-BR" sz="1400" kern="1200" dirty="0"/>
                        <a:t> e Direitos do Idoso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</a:tr>
              <a:tr h="24503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18h00min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kern="1200" dirty="0"/>
                        <a:t>Encerramento</a:t>
                      </a:r>
                      <a:endParaRPr lang="pt-BR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370" marR="6437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310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Programação – 30/10</a:t>
            </a:r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692332" y="2144972"/>
          <a:ext cx="9731828" cy="3824753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224773"/>
                <a:gridCol w="8507055"/>
              </a:tblGrid>
              <a:tr h="263917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2º dia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13425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08h30min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Conselho Estadual e Conselho Municipal: O papel do CMI, as atribuições dos Conselheiros e as Deliberações das Conferências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Marília Celina Felício Fragoso, Presidente do CEI/SC, representando a Associação Nacional de Gerontologia em Santa Catarina ANG/SC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</a:t>
                      </a:r>
                      <a:r>
                        <a:rPr lang="pt-BR" sz="1400" dirty="0" err="1"/>
                        <a:t>Rosarita</a:t>
                      </a:r>
                      <a:r>
                        <a:rPr lang="pt-BR" sz="1400" dirty="0"/>
                        <a:t> </a:t>
                      </a:r>
                      <a:r>
                        <a:rPr lang="pt-BR" sz="1400" dirty="0" err="1"/>
                        <a:t>Bousfield</a:t>
                      </a:r>
                      <a:r>
                        <a:rPr lang="pt-BR" sz="1400" dirty="0"/>
                        <a:t>, Conselheira Titular no CEI/SC, representando a APAS/FIESC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</a:tr>
              <a:tr h="2639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12h30min</a:t>
                      </a:r>
                      <a:endParaRPr lang="pt-BR" sz="140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Almoço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</a:tr>
              <a:tr h="5825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14h00min</a:t>
                      </a:r>
                      <a:endParaRPr lang="pt-BR" sz="140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Fundo Municipal do Idoso: como criar, buscar recursos e investir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Tadeu Pedro Vieira, membro do voluntariado do Conselho Regional de Contabilidade de Santa Catarina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</a:tr>
              <a:tr h="263917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16h00min</a:t>
                      </a:r>
                      <a:endParaRPr lang="pt-BR" sz="140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Lanche 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</a:tr>
              <a:tr h="86073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16h30min</a:t>
                      </a:r>
                      <a:endParaRPr lang="pt-BR" sz="140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Funcionamento dos </a:t>
                      </a:r>
                      <a:r>
                        <a:rPr lang="pt-BR" sz="1400" dirty="0" err="1"/>
                        <a:t>CMIs</a:t>
                      </a:r>
                      <a:r>
                        <a:rPr lang="pt-BR" sz="1400" dirty="0"/>
                        <a:t> e Fundos do Idoso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</a:t>
                      </a:r>
                      <a:r>
                        <a:rPr lang="pt-BR" sz="1400" dirty="0" err="1"/>
                        <a:t>Rosarita</a:t>
                      </a:r>
                      <a:r>
                        <a:rPr lang="pt-BR" sz="1400" dirty="0"/>
                        <a:t> </a:t>
                      </a:r>
                      <a:r>
                        <a:rPr lang="pt-BR" sz="1400" dirty="0" err="1"/>
                        <a:t>Bousfield</a:t>
                      </a:r>
                      <a:r>
                        <a:rPr lang="pt-BR" sz="1400" dirty="0"/>
                        <a:t>, Conselheira Titular no CEI/SC, representando a APAS/FIESC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Tadeu Pedro Vieira, membro do voluntariado do Conselho Regional de Contabilidade de Santa Catarina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</a:tr>
              <a:tr h="24725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18h00min</a:t>
                      </a:r>
                      <a:endParaRPr lang="pt-BR" sz="140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Encerramento</a:t>
                      </a:r>
                      <a:endParaRPr lang="pt-BR" sz="1400" dirty="0">
                        <a:solidFill>
                          <a:schemeClr val="bg1"/>
                        </a:solidFill>
                        <a:latin typeface="Algerian" pitchFamily="82" charset="0"/>
                        <a:ea typeface="Times New Roman"/>
                        <a:cs typeface="Estrangelo Edessa" pitchFamily="66" charset="0"/>
                      </a:endParaRPr>
                    </a:p>
                  </a:txBody>
                  <a:tcPr marL="64370" marR="6437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310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FFD54F"/>
            </a:gs>
            <a:gs pos="100000">
              <a:srgbClr val="FFC000"/>
            </a:gs>
          </a:gsLst>
          <a:lin ang="252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Programação – 30/10</a:t>
            </a:r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725714" y="2325186"/>
          <a:ext cx="9698446" cy="3082836"/>
        </p:xfrm>
        <a:graphic>
          <a:graphicData uri="http://schemas.openxmlformats.org/drawingml/2006/table">
            <a:tbl>
              <a:tblPr>
                <a:tableStyleId>{775DCB02-9BB8-47FD-8907-85C794F793BA}</a:tableStyleId>
              </a:tblPr>
              <a:tblGrid>
                <a:gridCol w="1214245"/>
                <a:gridCol w="8484201"/>
              </a:tblGrid>
              <a:tr h="280258">
                <a:tc gridSpan="2"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3º dia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8407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08h30min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Fiscalização das Instituições de Longa Permanência para Idosos – </a:t>
                      </a:r>
                      <a:r>
                        <a:rPr lang="pt-BR" sz="1400" dirty="0" err="1"/>
                        <a:t>ILPIs</a:t>
                      </a:r>
                      <a:endParaRPr lang="pt-BR" sz="1400" dirty="0"/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Ariane Angioletti, Conselheira Titular no CEI/SC, representando a Ordem dos Advogados do Brasil, Seccional Santa Catarina OAB/SC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</a:tr>
              <a:tr h="28025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12h30min</a:t>
                      </a:r>
                      <a:endParaRPr lang="pt-BR" sz="140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Almoço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</a:tr>
              <a:tr h="84077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14h00min</a:t>
                      </a:r>
                      <a:endParaRPr lang="pt-BR" sz="140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Enfrentamento à violência contra a Pessoa Idosa</a:t>
                      </a: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- Ariane Angioletti, Conselheira Titular no CEI/SC, representando a Ordem dos Advogados do Brasil, Seccional Santa Catarina OAB/SC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</a:tr>
              <a:tr h="28025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16h00min</a:t>
                      </a:r>
                      <a:endParaRPr lang="pt-BR" sz="140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Lanche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</a:tr>
              <a:tr h="28025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16h30min</a:t>
                      </a:r>
                      <a:endParaRPr lang="pt-BR" sz="140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Continuação - Enfrentamento à violência contra a Pessoa Idosa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</a:tr>
              <a:tr h="28025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/>
                        <a:t>18h00min</a:t>
                      </a:r>
                      <a:endParaRPr lang="pt-BR" sz="140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pt-BR" sz="1400" dirty="0"/>
                        <a:t>Encerramento</a:t>
                      </a:r>
                      <a:endParaRPr lang="pt-BR" sz="1400" dirty="0">
                        <a:latin typeface="Times New Roman"/>
                        <a:ea typeface="Times New Roman"/>
                      </a:endParaRPr>
                    </a:p>
                  </a:txBody>
                  <a:tcPr marL="64370" marR="6437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31098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Orientações Gerais</a:t>
            </a: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483325" y="1964353"/>
            <a:ext cx="99669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pt-BR" sz="2400" dirty="0" smtClean="0">
              <a:solidFill>
                <a:schemeClr val="bg1"/>
              </a:solidFill>
            </a:endParaRPr>
          </a:p>
          <a:p>
            <a:pPr algn="just"/>
            <a:r>
              <a:rPr lang="pt-BR" sz="2400" dirty="0" smtClean="0">
                <a:solidFill>
                  <a:schemeClr val="bg1"/>
                </a:solidFill>
              </a:rPr>
              <a:t>CHECK-IN </a:t>
            </a:r>
            <a:r>
              <a:rPr lang="pt-BR" sz="2400" dirty="0" smtClean="0">
                <a:solidFill>
                  <a:schemeClr val="bg1"/>
                </a:solidFill>
              </a:rPr>
              <a:t>DIA 29/10 A PARTIR DAS 14h00min</a:t>
            </a:r>
          </a:p>
          <a:p>
            <a:pPr algn="just"/>
            <a:endParaRPr lang="pt-BR" sz="2400" dirty="0" smtClean="0">
              <a:solidFill>
                <a:schemeClr val="bg1"/>
              </a:solidFill>
            </a:endParaRPr>
          </a:p>
          <a:p>
            <a:pPr algn="just"/>
            <a:r>
              <a:rPr lang="pt-BR" sz="2400" dirty="0" smtClean="0">
                <a:solidFill>
                  <a:schemeClr val="bg1"/>
                </a:solidFill>
              </a:rPr>
              <a:t>CHECK-OUT </a:t>
            </a:r>
            <a:r>
              <a:rPr lang="pt-BR" sz="2400" dirty="0" smtClean="0">
                <a:solidFill>
                  <a:schemeClr val="bg1"/>
                </a:solidFill>
              </a:rPr>
              <a:t>DIA 31/10 ÀS 11h00min</a:t>
            </a:r>
            <a:endParaRPr lang="pt-BR" sz="2400" dirty="0" smtClean="0">
              <a:solidFill>
                <a:schemeClr val="bg1"/>
              </a:solidFill>
            </a:endParaRPr>
          </a:p>
          <a:p>
            <a:pPr algn="just"/>
            <a:endParaRPr lang="pt-BR" sz="2400" dirty="0" smtClean="0">
              <a:solidFill>
                <a:schemeClr val="bg1"/>
              </a:solidFill>
            </a:endParaRPr>
          </a:p>
          <a:p>
            <a:pPr algn="just"/>
            <a:r>
              <a:rPr lang="pt-BR" sz="2400" dirty="0" smtClean="0">
                <a:solidFill>
                  <a:schemeClr val="bg1"/>
                </a:solidFill>
              </a:rPr>
              <a:t>REFEIÇÕES: café da manhã, almoço, lanche da tarde</a:t>
            </a:r>
            <a:r>
              <a:rPr lang="pt-BR" sz="2400" smtClean="0">
                <a:solidFill>
                  <a:schemeClr val="bg1"/>
                </a:solidFill>
              </a:rPr>
              <a:t>, </a:t>
            </a:r>
            <a:r>
              <a:rPr lang="pt-BR" sz="2400" smtClean="0">
                <a:solidFill>
                  <a:schemeClr val="bg1"/>
                </a:solidFill>
              </a:rPr>
              <a:t>jantar.</a:t>
            </a:r>
            <a:endParaRPr lang="pt-BR" sz="2400" dirty="0" smtClean="0">
              <a:solidFill>
                <a:schemeClr val="bg1"/>
              </a:solidFill>
            </a:endParaRPr>
          </a:p>
          <a:p>
            <a:pPr algn="just"/>
            <a:endParaRPr lang="pt-BR" sz="2400" dirty="0" smtClean="0">
              <a:solidFill>
                <a:schemeClr val="bg1"/>
              </a:solidFill>
            </a:endParaRPr>
          </a:p>
          <a:p>
            <a:pPr algn="just"/>
            <a:r>
              <a:rPr lang="pt-BR" sz="2400" dirty="0" smtClean="0">
                <a:solidFill>
                  <a:schemeClr val="bg1"/>
                </a:solidFill>
              </a:rPr>
              <a:t>HORARIOS: </a:t>
            </a:r>
          </a:p>
          <a:p>
            <a:pPr algn="just"/>
            <a:r>
              <a:rPr lang="pt-BR" sz="2400" dirty="0" smtClean="0">
                <a:solidFill>
                  <a:schemeClr val="bg1"/>
                </a:solidFill>
              </a:rPr>
              <a:t>Café da manhã – a partir das 07h00min; almoço – a partir das 12h00min e jantar a partir das 20h00min.</a:t>
            </a:r>
            <a:endParaRPr lang="pt-BR" sz="240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Orienta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80320" y="2336872"/>
            <a:ext cx="9790204" cy="3599317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sz="2400" dirty="0"/>
              <a:t>HOSPEDAGEM: será em dormitórios para 2 ou 3 </a:t>
            </a:r>
            <a:r>
              <a:rPr lang="pt-BR" sz="2400" dirty="0" smtClean="0"/>
              <a:t>participantes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 smtClean="0"/>
              <a:t>PULSEIRAS: Uso obrigatório </a:t>
            </a:r>
            <a:endParaRPr lang="pt-BR" sz="2400" dirty="0"/>
          </a:p>
          <a:p>
            <a:pPr algn="just"/>
            <a:endParaRPr lang="pt-BR" sz="2400" dirty="0"/>
          </a:p>
          <a:p>
            <a:pPr algn="just"/>
            <a:r>
              <a:rPr lang="pt-BR" sz="2400" dirty="0"/>
              <a:t>CERTIFICADOS COM CARGA HORÁRIA TOTAL DE 20 HORAS: Necessário 100% de frequência</a:t>
            </a:r>
            <a:r>
              <a:rPr lang="pt-BR" sz="2400" dirty="0" smtClean="0"/>
              <a:t>.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AVALIAÇÃO E CERTIFICADOS – entrega no final do evento (para receber o certificado será necessário entregar a avaliação.</a:t>
            </a:r>
          </a:p>
        </p:txBody>
      </p:sp>
    </p:spTree>
    <p:extLst>
      <p:ext uri="{BB962C8B-B14F-4D97-AF65-F5344CB8AC3E}">
        <p14:creationId xmlns:p14="http://schemas.microsoft.com/office/powerpoint/2010/main" val="39732467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ID 20181018 WA0016 (1)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32574" y="162339"/>
            <a:ext cx="3239825" cy="589059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26856" y="990473"/>
            <a:ext cx="10353763" cy="4077916"/>
          </a:xfrm>
        </p:spPr>
        <p:txBody>
          <a:bodyPr>
            <a:noAutofit/>
          </a:bodyPr>
          <a:lstStyle/>
          <a:p>
            <a:pPr algn="ctr"/>
            <a:r>
              <a:rPr lang="pt-BR" sz="6000" dirty="0" smtClean="0"/>
              <a:t>Deixe sua sacola pesada um pouco de lado e aproveite esse momento intensamente!</a:t>
            </a:r>
            <a:br>
              <a:rPr lang="pt-BR" sz="6000" dirty="0" smtClean="0"/>
            </a:br>
            <a:r>
              <a:rPr lang="pt-BR" sz="6000" dirty="0" smtClean="0"/>
              <a:t/>
            </a:r>
            <a:br>
              <a:rPr lang="pt-BR" sz="6000" dirty="0" smtClean="0"/>
            </a:br>
            <a:r>
              <a:rPr lang="pt-BR" sz="6000" dirty="0" smtClean="0"/>
              <a:t>Obrigada!</a:t>
            </a:r>
            <a:endParaRPr lang="pt-BR" sz="60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Berlim">
  <a:themeElements>
    <a:clrScheme name="Origem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Berlim">
      <a:maj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m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ppt/theme/themeOverride1.xml><?xml version="1.0" encoding="utf-8"?>
<a:themeOverride xmlns:a="http://schemas.openxmlformats.org/drawingml/2006/main">
  <a:clrScheme name="Origem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Origem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3.xml><?xml version="1.0" encoding="utf-8"?>
<a:themeOverride xmlns:a="http://schemas.openxmlformats.org/drawingml/2006/main">
  <a:clrScheme name="Origem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265</TotalTime>
  <Words>828</Words>
  <Application>Microsoft Office PowerPoint</Application>
  <PresentationFormat>Widescreen</PresentationFormat>
  <Paragraphs>127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Algerian</vt:lpstr>
      <vt:lpstr>Arial</vt:lpstr>
      <vt:lpstr>Estrangelo Edessa</vt:lpstr>
      <vt:lpstr>Times New Roman</vt:lpstr>
      <vt:lpstr>Trebuchet MS</vt:lpstr>
      <vt:lpstr>Berlim</vt:lpstr>
      <vt:lpstr>Metodologia da Capacitação</vt:lpstr>
      <vt:lpstr>Edital n. 05/2017</vt:lpstr>
      <vt:lpstr>Parcerias</vt:lpstr>
      <vt:lpstr>Apresentação do PowerPoint</vt:lpstr>
      <vt:lpstr>Materiais para distribuição</vt:lpstr>
      <vt:lpstr>Capacitação</vt:lpstr>
      <vt:lpstr>Datas e Locais dos Encontros</vt:lpstr>
      <vt:lpstr>Execução do Projeto</vt:lpstr>
      <vt:lpstr> Participantes da Capacitação  Total de 420 divididos em 03 encontros com 140 participantes por encontro. </vt:lpstr>
      <vt:lpstr>Apresentação do PowerPoint</vt:lpstr>
      <vt:lpstr>Programação – 29/10</vt:lpstr>
      <vt:lpstr>Programação – 30/10</vt:lpstr>
      <vt:lpstr>Programação – 30/10</vt:lpstr>
      <vt:lpstr>Orientações Gerais</vt:lpstr>
      <vt:lpstr>Orienta</vt:lpstr>
      <vt:lpstr>Apresentação do PowerPoint</vt:lpstr>
      <vt:lpstr>Deixe sua sacola pesada um pouco de lado e aproveite esse momento intensamente!  Obrigada!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angioletti</dc:creator>
  <cp:lastModifiedBy>Usuário do Windows</cp:lastModifiedBy>
  <cp:revision>34</cp:revision>
  <dcterms:created xsi:type="dcterms:W3CDTF">2018-10-07T17:50:41Z</dcterms:created>
  <dcterms:modified xsi:type="dcterms:W3CDTF">2018-10-29T02:25:58Z</dcterms:modified>
</cp:coreProperties>
</file>