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68" r:id="rId4"/>
    <p:sldId id="258" r:id="rId5"/>
    <p:sldId id="271" r:id="rId6"/>
    <p:sldId id="259" r:id="rId7"/>
    <p:sldId id="263" r:id="rId8"/>
    <p:sldId id="269" r:id="rId9"/>
    <p:sldId id="264" r:id="rId10"/>
    <p:sldId id="274" r:id="rId11"/>
    <p:sldId id="261" r:id="rId12"/>
    <p:sldId id="266" r:id="rId13"/>
    <p:sldId id="267" r:id="rId14"/>
    <p:sldId id="270" r:id="rId15"/>
    <p:sldId id="273" r:id="rId16"/>
    <p:sldId id="275" r:id="rId17"/>
    <p:sldId id="276" r:id="rId18"/>
    <p:sldId id="265" r:id="rId19"/>
    <p:sldId id="27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C4B1156A-380E-4F78-BDF5-A606A8083BF9}" styleName="Estilo Médio 4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61" autoAdjust="0"/>
    <p:restoredTop sz="86380" autoAdjust="0"/>
  </p:normalViewPr>
  <p:slideViewPr>
    <p:cSldViewPr snapToGrid="0">
      <p:cViewPr varScale="1">
        <p:scale>
          <a:sx n="73" d="100"/>
          <a:sy n="73" d="100"/>
        </p:scale>
        <p:origin x="99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8" y="7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 dirty="0" smtClean="0"/>
              <a:t>Total de Participantes</a:t>
            </a:r>
            <a:endParaRPr lang="pt-BR" dirty="0"/>
          </a:p>
        </c:rich>
      </c:tx>
      <c:layout/>
      <c:overlay val="0"/>
    </c:title>
    <c:autoTitleDeleted val="0"/>
    <c:plotArea>
      <c:layout/>
      <c:doughnut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Plan1!$A$1:$A$6</c:f>
              <c:strCache>
                <c:ptCount val="6"/>
                <c:pt idx="0">
                  <c:v>Conselheiro/a Estadual do Idoso - 30</c:v>
                </c:pt>
                <c:pt idx="1">
                  <c:v>Conselheiro/a Municipal do Idoso - 214</c:v>
                </c:pt>
                <c:pt idx="2">
                  <c:v>Representante de organização/entidade de Promoção e/ou Defesa dos Direitos da Pessoa Idosa - 52</c:v>
                </c:pt>
                <c:pt idx="3">
                  <c:v>Gestor/a Municipal (Secretário ao qual o CMI se vinculará e Prefeito ou seu substituto) - 26</c:v>
                </c:pt>
                <c:pt idx="4">
                  <c:v>Liderança, com atuação na área do Envelhecimento e na Defesa dos Direitos da Pessoa Idosa - 20</c:v>
                </c:pt>
                <c:pt idx="5">
                  <c:v>Outros (Assistentes Sociais, trabalhadores de ILPIs, trabalhadores da saúde, secretários executivos) - 146</c:v>
                </c:pt>
              </c:strCache>
            </c:strRef>
          </c:cat>
          <c:val>
            <c:numRef>
              <c:f>Plan1!$B$1:$B$6</c:f>
              <c:numCache>
                <c:formatCode>General</c:formatCode>
                <c:ptCount val="6"/>
                <c:pt idx="0">
                  <c:v>30</c:v>
                </c:pt>
                <c:pt idx="1">
                  <c:v>214</c:v>
                </c:pt>
                <c:pt idx="2">
                  <c:v>52</c:v>
                </c:pt>
                <c:pt idx="3">
                  <c:v>26</c:v>
                </c:pt>
                <c:pt idx="4">
                  <c:v>20</c:v>
                </c:pt>
                <c:pt idx="5">
                  <c:v>146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71-4221-B8D4-FE95C99D30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1995001725225563"/>
          <c:y val="0.20251420899719644"/>
          <c:w val="0.37352709960052233"/>
          <c:h val="0.68124539425202679"/>
        </c:manualLayout>
      </c:layout>
      <c:overlay val="0"/>
      <c:txPr>
        <a:bodyPr/>
        <a:lstStyle/>
        <a:p>
          <a:pPr>
            <a:defRPr sz="1050"/>
          </a:pPr>
          <a:endParaRPr lang="pt-BR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6DD9DC-9B69-4098-90C7-1B254DA5681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E7558518-6BFC-496B-989E-4723D3BA687D}">
      <dgm:prSet phldrT="[Texto]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dirty="0" smtClean="0"/>
            <a:t>Capacitação</a:t>
          </a:r>
        </a:p>
        <a:p>
          <a:pPr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dirty="0"/>
        </a:p>
      </dgm:t>
    </dgm:pt>
    <dgm:pt modelId="{C25258CE-C3D0-478F-ABE7-06DBAEAC81FE}" type="parTrans" cxnId="{2D7FE4B2-9193-444E-937D-43290AEB5BB9}">
      <dgm:prSet/>
      <dgm:spPr/>
      <dgm:t>
        <a:bodyPr/>
        <a:lstStyle/>
        <a:p>
          <a:endParaRPr lang="pt-BR"/>
        </a:p>
      </dgm:t>
    </dgm:pt>
    <dgm:pt modelId="{88CA254D-ED2F-41D6-BF6C-5D713890E631}" type="sibTrans" cxnId="{2D7FE4B2-9193-444E-937D-43290AEB5BB9}">
      <dgm:prSet/>
      <dgm:spPr/>
      <dgm:t>
        <a:bodyPr/>
        <a:lstStyle/>
        <a:p>
          <a:endParaRPr lang="pt-BR"/>
        </a:p>
      </dgm:t>
    </dgm:pt>
    <dgm:pt modelId="{AFFC2611-BFDD-4902-B9E8-BB985B07E0F5}">
      <dgm:prSet phldrT="[Texto]"/>
      <dgm:spPr/>
      <dgm:t>
        <a:bodyPr/>
        <a:lstStyle/>
        <a:p>
          <a:endParaRPr lang="pt-BR" dirty="0"/>
        </a:p>
      </dgm:t>
    </dgm:pt>
    <dgm:pt modelId="{B5D875E3-A6DB-4DAA-809D-8550057EFFE0}" type="parTrans" cxnId="{53CB082B-8BCB-43B3-BB81-5543C3004804}">
      <dgm:prSet/>
      <dgm:spPr/>
      <dgm:t>
        <a:bodyPr/>
        <a:lstStyle/>
        <a:p>
          <a:endParaRPr lang="pt-BR"/>
        </a:p>
      </dgm:t>
    </dgm:pt>
    <dgm:pt modelId="{655DCE6A-78E2-4CB0-846B-39CD348C3672}" type="sibTrans" cxnId="{53CB082B-8BCB-43B3-BB81-5543C3004804}">
      <dgm:prSet/>
      <dgm:spPr/>
      <dgm:t>
        <a:bodyPr/>
        <a:lstStyle/>
        <a:p>
          <a:endParaRPr lang="pt-BR"/>
        </a:p>
      </dgm:t>
    </dgm:pt>
    <dgm:pt modelId="{B165C548-5CB2-483B-B58E-8D3AA95601A6}">
      <dgm:prSet/>
      <dgm:spPr>
        <a:solidFill>
          <a:schemeClr val="tx2">
            <a:lumMod val="75000"/>
          </a:schemeClr>
        </a:solidFill>
        <a:ln>
          <a:solidFill>
            <a:schemeClr val="bg2"/>
          </a:solidFill>
        </a:ln>
      </dgm:spPr>
      <dgm:t>
        <a:bodyPr/>
        <a:lstStyle/>
        <a:p>
          <a:pPr algn="ctr"/>
          <a:r>
            <a:rPr lang="pt-BR" dirty="0" smtClean="0"/>
            <a:t>Material para distribuição</a:t>
          </a:r>
          <a:endParaRPr lang="pt-BR" dirty="0"/>
        </a:p>
      </dgm:t>
    </dgm:pt>
    <dgm:pt modelId="{2C7B97C0-7BB5-46DA-ABE7-0E22E3641E00}" type="parTrans" cxnId="{220CDD8A-4481-4E5C-86C4-D9779C0F4EBE}">
      <dgm:prSet/>
      <dgm:spPr/>
      <dgm:t>
        <a:bodyPr/>
        <a:lstStyle/>
        <a:p>
          <a:endParaRPr lang="pt-BR"/>
        </a:p>
      </dgm:t>
    </dgm:pt>
    <dgm:pt modelId="{1F8E99E2-4F59-4E66-AC7F-B3288DCD10B7}" type="sibTrans" cxnId="{220CDD8A-4481-4E5C-86C4-D9779C0F4EBE}">
      <dgm:prSet/>
      <dgm:spPr/>
      <dgm:t>
        <a:bodyPr/>
        <a:lstStyle/>
        <a:p>
          <a:endParaRPr lang="pt-BR"/>
        </a:p>
      </dgm:t>
    </dgm:pt>
    <dgm:pt modelId="{2D4C46D4-3D06-410E-800F-3D85B2CC5372}" type="pres">
      <dgm:prSet presAssocID="{E16DD9DC-9B69-4098-90C7-1B254DA5681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BB2BAF7-A875-4906-B753-1C45E765304B}" type="pres">
      <dgm:prSet presAssocID="{B165C548-5CB2-483B-B58E-8D3AA95601A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A8FF764-779C-491E-BD23-D85CF4E04BC5}" type="pres">
      <dgm:prSet presAssocID="{1F8E99E2-4F59-4E66-AC7F-B3288DCD10B7}" presName="spacer" presStyleCnt="0"/>
      <dgm:spPr/>
    </dgm:pt>
    <dgm:pt modelId="{5C772B40-E245-4837-B4CF-D93495CDCA13}" type="pres">
      <dgm:prSet presAssocID="{E7558518-6BFC-496B-989E-4723D3BA687D}" presName="parentText" presStyleLbl="node1" presStyleIdx="1" presStyleCnt="2" custLinFactNeighborX="-12536" custLinFactNeighborY="928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9431E2C-8753-420D-AF59-D83EE3D5BEF1}" type="pres">
      <dgm:prSet presAssocID="{E7558518-6BFC-496B-989E-4723D3BA687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20CDD8A-4481-4E5C-86C4-D9779C0F4EBE}" srcId="{E16DD9DC-9B69-4098-90C7-1B254DA56815}" destId="{B165C548-5CB2-483B-B58E-8D3AA95601A6}" srcOrd="0" destOrd="0" parTransId="{2C7B97C0-7BB5-46DA-ABE7-0E22E3641E00}" sibTransId="{1F8E99E2-4F59-4E66-AC7F-B3288DCD10B7}"/>
    <dgm:cxn modelId="{2D7FE4B2-9193-444E-937D-43290AEB5BB9}" srcId="{E16DD9DC-9B69-4098-90C7-1B254DA56815}" destId="{E7558518-6BFC-496B-989E-4723D3BA687D}" srcOrd="1" destOrd="0" parTransId="{C25258CE-C3D0-478F-ABE7-06DBAEAC81FE}" sibTransId="{88CA254D-ED2F-41D6-BF6C-5D713890E631}"/>
    <dgm:cxn modelId="{34A437DF-3A2B-4AEB-979A-0369E95E761A}" type="presOf" srcId="{E7558518-6BFC-496B-989E-4723D3BA687D}" destId="{5C772B40-E245-4837-B4CF-D93495CDCA13}" srcOrd="0" destOrd="0" presId="urn:microsoft.com/office/officeart/2005/8/layout/vList2"/>
    <dgm:cxn modelId="{53CB082B-8BCB-43B3-BB81-5543C3004804}" srcId="{E7558518-6BFC-496B-989E-4723D3BA687D}" destId="{AFFC2611-BFDD-4902-B9E8-BB985B07E0F5}" srcOrd="0" destOrd="0" parTransId="{B5D875E3-A6DB-4DAA-809D-8550057EFFE0}" sibTransId="{655DCE6A-78E2-4CB0-846B-39CD348C3672}"/>
    <dgm:cxn modelId="{2B726135-037A-4641-86CE-D4C60FF2D2CA}" type="presOf" srcId="{AFFC2611-BFDD-4902-B9E8-BB985B07E0F5}" destId="{A9431E2C-8753-420D-AF59-D83EE3D5BEF1}" srcOrd="0" destOrd="0" presId="urn:microsoft.com/office/officeart/2005/8/layout/vList2"/>
    <dgm:cxn modelId="{347A4CF5-C6AC-446D-AB06-2F0C8DFF5D45}" type="presOf" srcId="{E16DD9DC-9B69-4098-90C7-1B254DA56815}" destId="{2D4C46D4-3D06-410E-800F-3D85B2CC5372}" srcOrd="0" destOrd="0" presId="urn:microsoft.com/office/officeart/2005/8/layout/vList2"/>
    <dgm:cxn modelId="{1461DB16-44ED-42DB-BA20-0B9A326A2A30}" type="presOf" srcId="{B165C548-5CB2-483B-B58E-8D3AA95601A6}" destId="{FBB2BAF7-A875-4906-B753-1C45E765304B}" srcOrd="0" destOrd="0" presId="urn:microsoft.com/office/officeart/2005/8/layout/vList2"/>
    <dgm:cxn modelId="{F642505D-6D86-4381-9682-6AB13B0CD33C}" type="presParOf" srcId="{2D4C46D4-3D06-410E-800F-3D85B2CC5372}" destId="{FBB2BAF7-A875-4906-B753-1C45E765304B}" srcOrd="0" destOrd="0" presId="urn:microsoft.com/office/officeart/2005/8/layout/vList2"/>
    <dgm:cxn modelId="{D3BA4A1B-45CF-4B22-99A5-A74A6D4645F2}" type="presParOf" srcId="{2D4C46D4-3D06-410E-800F-3D85B2CC5372}" destId="{6A8FF764-779C-491E-BD23-D85CF4E04BC5}" srcOrd="1" destOrd="0" presId="urn:microsoft.com/office/officeart/2005/8/layout/vList2"/>
    <dgm:cxn modelId="{82D50B47-24F7-4708-B98A-60F7D4FA1341}" type="presParOf" srcId="{2D4C46D4-3D06-410E-800F-3D85B2CC5372}" destId="{5C772B40-E245-4837-B4CF-D93495CDCA13}" srcOrd="2" destOrd="0" presId="urn:microsoft.com/office/officeart/2005/8/layout/vList2"/>
    <dgm:cxn modelId="{BE405831-7D5D-4BB1-844A-22FC5EE70B98}" type="presParOf" srcId="{2D4C46D4-3D06-410E-800F-3D85B2CC5372}" destId="{A9431E2C-8753-420D-AF59-D83EE3D5BEF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2BAF7-A875-4906-B753-1C45E765304B}">
      <dsp:nvSpPr>
        <dsp:cNvPr id="0" name=""/>
        <dsp:cNvSpPr/>
      </dsp:nvSpPr>
      <dsp:spPr>
        <a:xfrm>
          <a:off x="0" y="34359"/>
          <a:ext cx="8128000" cy="2150094"/>
        </a:xfrm>
        <a:prstGeom prst="roundRect">
          <a:avLst/>
        </a:prstGeom>
        <a:solidFill>
          <a:schemeClr val="tx2">
            <a:lumMod val="75000"/>
          </a:schemeClr>
        </a:solidFill>
        <a:ln w="12700" cap="flat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400" kern="1200" dirty="0" smtClean="0"/>
            <a:t>Material para distribuição</a:t>
          </a:r>
          <a:endParaRPr lang="pt-BR" sz="5400" kern="1200" dirty="0"/>
        </a:p>
      </dsp:txBody>
      <dsp:txXfrm>
        <a:off x="104959" y="139318"/>
        <a:ext cx="7918082" cy="1940176"/>
      </dsp:txXfrm>
    </dsp:sp>
    <dsp:sp modelId="{5C772B40-E245-4837-B4CF-D93495CDCA13}">
      <dsp:nvSpPr>
        <dsp:cNvPr id="0" name=""/>
        <dsp:cNvSpPr/>
      </dsp:nvSpPr>
      <dsp:spPr>
        <a:xfrm>
          <a:off x="0" y="2422958"/>
          <a:ext cx="8128000" cy="2150094"/>
        </a:xfrm>
        <a:prstGeom prst="roundRect">
          <a:avLst/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5400" kern="1200" dirty="0" smtClean="0"/>
            <a:t>Capacitação</a:t>
          </a:r>
        </a:p>
        <a:p>
          <a:pPr lvl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400" kern="1200" dirty="0"/>
        </a:p>
      </dsp:txBody>
      <dsp:txXfrm>
        <a:off x="104959" y="2527917"/>
        <a:ext cx="7918082" cy="1940176"/>
      </dsp:txXfrm>
    </dsp:sp>
    <dsp:sp modelId="{A9431E2C-8753-420D-AF59-D83EE3D5BEF1}">
      <dsp:nvSpPr>
        <dsp:cNvPr id="0" name=""/>
        <dsp:cNvSpPr/>
      </dsp:nvSpPr>
      <dsp:spPr>
        <a:xfrm>
          <a:off x="0" y="4490067"/>
          <a:ext cx="8128000" cy="894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BR" sz="4200" kern="1200" dirty="0"/>
        </a:p>
      </dsp:txBody>
      <dsp:txXfrm>
        <a:off x="0" y="4490067"/>
        <a:ext cx="8128000" cy="894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504778" y="2917033"/>
            <a:ext cx="2276959" cy="95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2" y="3107524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04/12/2018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413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707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04/12/2018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18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4" cstate="print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1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e</a:t>
            </a:r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52" r:id="rId11"/>
    <p:sldLayoutId id="214748375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628" y="2847703"/>
            <a:ext cx="8682446" cy="1106397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Metodologia da Capacitação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8" y="4359048"/>
            <a:ext cx="8682446" cy="1231855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Mônica Alberti </a:t>
            </a:r>
            <a:r>
              <a:rPr lang="pt-BR" dirty="0" err="1" smtClean="0">
                <a:solidFill>
                  <a:schemeClr val="bg1"/>
                </a:solidFill>
              </a:rPr>
              <a:t>Nocêra</a:t>
            </a:r>
            <a:r>
              <a:rPr lang="pt-BR" dirty="0" smtClean="0">
                <a:solidFill>
                  <a:schemeClr val="bg1"/>
                </a:solidFill>
              </a:rPr>
              <a:t> Lipski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Assistente Social, Secretária Executiva do Conselho Estadual do Idoso – CEI/SC, Pós-Graduação em Gerontologia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8" y="218122"/>
            <a:ext cx="3017519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 smtClean="0">
                <a:solidFill>
                  <a:schemeClr val="bg1"/>
                </a:solidFill>
              </a:rPr>
              <a:t>Turma 1: 29</a:t>
            </a:r>
            <a:r>
              <a:rPr lang="pt-BR" sz="1600" dirty="0">
                <a:solidFill>
                  <a:schemeClr val="bg1"/>
                </a:solidFill>
              </a:rPr>
              <a:t>, 30 e </a:t>
            </a:r>
            <a:r>
              <a:rPr lang="pt-BR" sz="1600" dirty="0" smtClean="0">
                <a:solidFill>
                  <a:schemeClr val="bg1"/>
                </a:solidFill>
              </a:rPr>
              <a:t>31/10/2018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</a:t>
            </a:r>
            <a:r>
              <a:rPr lang="pt-BR" sz="1600" dirty="0" smtClean="0">
                <a:solidFill>
                  <a:schemeClr val="bg1"/>
                </a:solidFill>
              </a:rPr>
              <a:t>09/11/2018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</a:t>
            </a:r>
            <a:r>
              <a:rPr lang="pt-BR" sz="1600" dirty="0" smtClean="0">
                <a:solidFill>
                  <a:schemeClr val="bg1"/>
                </a:solidFill>
              </a:rPr>
              <a:t>05/12/2018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:p14="http://schemas.microsoft.com/office/powerpoint/2010/main" val="2541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Edital n. 05/2017</a:t>
            </a:r>
            <a:endParaRPr lang="pt-BR" dirty="0"/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35130" y="2347369"/>
            <a:ext cx="10162903" cy="343947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Edital de chamamento público do Conselho Nacional dos Direitos da Pessoa Idosa visando à seleção de projetos voltados para a execução de programas no âmbito da Política Nacional do Idoso.</a:t>
            </a: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Lançado em outubro de 2017 – DOU de 09/10</a:t>
            </a:r>
          </a:p>
          <a:p>
            <a:pPr marL="0" indent="0"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Previsão de apresentação no </a:t>
            </a:r>
            <a:r>
              <a:rPr lang="pt-BR" dirty="0" err="1" smtClean="0">
                <a:solidFill>
                  <a:schemeClr val="bg1"/>
                </a:solidFill>
              </a:rPr>
              <a:t>Siconv</a:t>
            </a:r>
            <a:r>
              <a:rPr lang="pt-BR" dirty="0" smtClean="0">
                <a:solidFill>
                  <a:schemeClr val="bg1"/>
                </a:solidFill>
              </a:rPr>
              <a:t>* até 24/10</a:t>
            </a: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71798" y="4824940"/>
            <a:ext cx="55015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dirty="0" smtClean="0">
                <a:solidFill>
                  <a:schemeClr val="bg1"/>
                </a:solidFill>
              </a:rPr>
              <a:t>* Sistema de Gestão de Convênios e Contratos de Repasse</a:t>
            </a:r>
          </a:p>
        </p:txBody>
      </p:sp>
    </p:spTree>
    <p:extLst>
      <p:ext uri="{BB962C8B-B14F-4D97-AF65-F5344CB8AC3E}">
        <p14:creationId xmlns:p14="http://schemas.microsoft.com/office/powerpoint/2010/main" val="277216503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Parcerias</a:t>
            </a:r>
            <a:endParaRPr lang="pt-BR" dirty="0"/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35130" y="2347369"/>
            <a:ext cx="10162903" cy="343947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83" y="3518452"/>
            <a:ext cx="11173893" cy="122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6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6648995" y="666206"/>
            <a:ext cx="314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924336029"/>
              </p:ext>
            </p:extLst>
          </p:nvPr>
        </p:nvGraphicFramePr>
        <p:xfrm>
          <a:off x="1809931" y="73926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359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Materiais para distribuição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Estatuto do Idoso</a:t>
            </a:r>
          </a:p>
          <a:p>
            <a:r>
              <a:rPr lang="pt-BR" dirty="0" smtClean="0"/>
              <a:t>Cartilha Direitos da Pessoa Idosa: Deveres do Poder Público, da Sociedade e da Família</a:t>
            </a:r>
          </a:p>
          <a:p>
            <a:r>
              <a:rPr lang="pt-BR" dirty="0" smtClean="0"/>
              <a:t>Cartilha Normas e Diretrizes para implantação</a:t>
            </a:r>
          </a:p>
          <a:p>
            <a:r>
              <a:rPr lang="pt-BR" dirty="0" smtClean="0"/>
              <a:t>Cartilha Violência Contra Pessoa Idosa</a:t>
            </a:r>
          </a:p>
          <a:p>
            <a:r>
              <a:rPr lang="pt-BR" dirty="0" smtClean="0"/>
              <a:t>Folder Violência Contra Pessoa Idosa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Capacitação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z="2800" dirty="0" smtClean="0"/>
              <a:t>Capacitar de conselheiros/as, gestores e lideranças em políticas para a Pessoa Idosa em Santa Catarina.</a:t>
            </a:r>
          </a:p>
          <a:p>
            <a:endParaRPr lang="pt-BR" sz="2800" dirty="0" smtClean="0"/>
          </a:p>
          <a:p>
            <a:r>
              <a:rPr lang="pt-BR" sz="2800" dirty="0" smtClean="0"/>
              <a:t>Prioridade para Conselheiros dos Direitos da Pessoa Idosa (10 primeiros dias de inscrição).</a:t>
            </a:r>
          </a:p>
          <a:p>
            <a:endParaRPr lang="pt-BR" sz="2800" dirty="0" smtClean="0"/>
          </a:p>
          <a:p>
            <a:r>
              <a:rPr lang="pt-BR" sz="2800" dirty="0" smtClean="0"/>
              <a:t>Todos que trabalham com a Pessoa Idosa são bem-vindos na capacitação.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185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Datas e Locais dos Encontros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336873"/>
            <a:ext cx="10605988" cy="3599316"/>
          </a:xfrm>
        </p:spPr>
        <p:txBody>
          <a:bodyPr>
            <a:normAutofit/>
          </a:bodyPr>
          <a:lstStyle/>
          <a:p>
            <a:r>
              <a:rPr lang="pt-BR" dirty="0" smtClean="0"/>
              <a:t>Turma 1 - 29, 30 e 31 de outubro de 2018 - Morro das Pedras Praia Hotel - R. Manoel Pedro </a:t>
            </a:r>
            <a:r>
              <a:rPr lang="pt-BR" dirty="0" err="1" smtClean="0"/>
              <a:t>Viêira</a:t>
            </a:r>
            <a:r>
              <a:rPr lang="pt-BR" dirty="0" smtClean="0"/>
              <a:t>, 550 - Morro das Pedras, Florianópolis – SC.</a:t>
            </a:r>
          </a:p>
          <a:p>
            <a:endParaRPr lang="pt-BR" dirty="0" smtClean="0"/>
          </a:p>
          <a:p>
            <a:r>
              <a:rPr lang="pt-BR" dirty="0" smtClean="0"/>
              <a:t>Turma 2 - 07, 08 e 09 de novembro de 2018 - Ingleses Praia Hotel - Estr. Dom João Becker, 447 - Ingleses Norte, Florianópolis – SC.</a:t>
            </a:r>
          </a:p>
          <a:p>
            <a:endParaRPr lang="pt-BR" dirty="0" smtClean="0"/>
          </a:p>
          <a:p>
            <a:r>
              <a:rPr lang="pt-BR" dirty="0" smtClean="0"/>
              <a:t>Turma 3 - 03, 04 e 05 de dezembro de 2018 - Morro das Pedras Praia Hotel - R. Manoel Pedro </a:t>
            </a:r>
            <a:r>
              <a:rPr lang="pt-BR" dirty="0" err="1" smtClean="0"/>
              <a:t>Viêira</a:t>
            </a:r>
            <a:r>
              <a:rPr lang="pt-BR" dirty="0" smtClean="0"/>
              <a:t>, 550 - Morro das Pedras, Florianópolis – SC.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Execução do Projeto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44434" y="2758164"/>
            <a:ext cx="98058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2400" dirty="0" smtClean="0">
                <a:solidFill>
                  <a:schemeClr val="bg1"/>
                </a:solidFill>
              </a:rPr>
              <a:t> Equipe de elaboração dos materiais e da capacitação: Conselheiros, Secretaria Executiva do CEI e Colaboradores do CEI voluntários, com conhecimento nas temáticas desenvolvidas.</a:t>
            </a: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pt-BR" sz="2400" dirty="0" smtClean="0">
                <a:solidFill>
                  <a:schemeClr val="bg1"/>
                </a:solidFill>
              </a:rPr>
              <a:t> Equipe de Coordenação do Convênio MDH/FNI 852970/2017 e operacionalização dos encontros: Secretaria Executiva do CEI, Coordenadoria Estadual do Idoso, Coordenação de Eventos da SST e outros setores da SST da área meio.</a:t>
            </a:r>
          </a:p>
        </p:txBody>
      </p:sp>
    </p:spTree>
    <p:extLst>
      <p:ext uri="{BB962C8B-B14F-4D97-AF65-F5344CB8AC3E}">
        <p14:creationId xmlns:p14="http://schemas.microsoft.com/office/powerpoint/2010/main" val="148310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Participantes da Capacitação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2200" dirty="0" smtClean="0"/>
              <a:t>Total de 420 divididos em 03 encontros com 140 participantes por encontro.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graphicFrame>
        <p:nvGraphicFramePr>
          <p:cNvPr id="4" name="Gráfico 3"/>
          <p:cNvGraphicFramePr/>
          <p:nvPr/>
        </p:nvGraphicFramePr>
        <p:xfrm>
          <a:off x="571635" y="2135640"/>
          <a:ext cx="9734959" cy="472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Representação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82320">
                <a:schemeClr val="accent2">
                  <a:lumMod val="20000"/>
                  <a:lumOff val="80000"/>
                </a:schemeClr>
              </a:gs>
              <a:gs pos="100000">
                <a:schemeClr val="tx1"/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pt-BR" dirty="0"/>
              <a:t>9</a:t>
            </a:r>
            <a:r>
              <a:rPr lang="pt-BR" dirty="0" smtClean="0"/>
              <a:t> – Conselheiros Estaduais do Idoso de Santa Catarina  </a:t>
            </a:r>
          </a:p>
          <a:p>
            <a:r>
              <a:rPr lang="pt-BR" dirty="0" smtClean="0"/>
              <a:t>61 – Conselheiros Municipais do Idoso </a:t>
            </a:r>
          </a:p>
          <a:p>
            <a:r>
              <a:rPr lang="pt-BR" dirty="0" smtClean="0"/>
              <a:t>10 – Gestores Municipais</a:t>
            </a:r>
          </a:p>
          <a:p>
            <a:r>
              <a:rPr lang="pt-BR" dirty="0"/>
              <a:t>5</a:t>
            </a:r>
            <a:r>
              <a:rPr lang="pt-BR" dirty="0" smtClean="0"/>
              <a:t> – Lideranças com atuação na área do Envelhecimento e na defesa dos Direitos da Pessoa Idosa </a:t>
            </a:r>
          </a:p>
          <a:p>
            <a:r>
              <a:rPr lang="pt-BR" dirty="0" smtClean="0"/>
              <a:t>47 – Outros (14 Assistentes Sociais, 11 Trabalhadores da Saúde, 5 Secretários Executivos, 17 não responderam)</a:t>
            </a:r>
          </a:p>
          <a:p>
            <a:r>
              <a:rPr lang="pt-BR" dirty="0" smtClean="0"/>
              <a:t>8 - Representantes de Organizações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Programação – 03/12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062348"/>
              </p:ext>
            </p:extLst>
          </p:nvPr>
        </p:nvGraphicFramePr>
        <p:xfrm>
          <a:off x="777965" y="1802675"/>
          <a:ext cx="9633131" cy="4167055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206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7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6508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1º dia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09h00min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Acolhida/Credenciamento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01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10h00min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Abertura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Marília Celina Felício Fragoso (Presidente do CEI/SC)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</a:t>
                      </a:r>
                      <a:r>
                        <a:rPr lang="pt-BR" sz="1400" kern="1200" dirty="0" err="1"/>
                        <a:t>Romanna</a:t>
                      </a:r>
                      <a:r>
                        <a:rPr lang="pt-BR" sz="1400" kern="1200" dirty="0"/>
                        <a:t> </a:t>
                      </a:r>
                      <a:r>
                        <a:rPr lang="pt-BR" sz="1400" kern="1200" dirty="0" err="1"/>
                        <a:t>Remor</a:t>
                      </a:r>
                      <a:r>
                        <a:rPr lang="pt-BR" sz="1400" kern="1200" dirty="0"/>
                        <a:t> (Secretária de Estado da SST/SC)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Paulo Medeiros (Coordenador Estadual do Idoso - SST/SC)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10h30min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Apresentação Cultural do Grupo da Cantoria </a:t>
                      </a:r>
                      <a:r>
                        <a:rPr lang="pt-BR" sz="1400" kern="1200" dirty="0" err="1"/>
                        <a:t>Floripa</a:t>
                      </a:r>
                      <a:r>
                        <a:rPr lang="pt-BR" sz="1400" kern="1200" dirty="0"/>
                        <a:t> </a:t>
                      </a:r>
                      <a:r>
                        <a:rPr lang="pt-BR" sz="1400" kern="1200" dirty="0" err="1"/>
                        <a:t>En’canta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0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11h00min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Apresentação da Metodologia da Capacitação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Mônica Lipski, Secretária Executiva do CEI/SC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0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11h20min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Envelhecimento Populacional no Brasil e em Santa Catarina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Ivani Arno </a:t>
                      </a:r>
                      <a:r>
                        <a:rPr lang="pt-BR" sz="1400" kern="1200" dirty="0" err="1"/>
                        <a:t>Coradi</a:t>
                      </a:r>
                      <a:r>
                        <a:rPr lang="pt-BR" sz="1400" kern="1200" dirty="0"/>
                        <a:t>, Conselheira Titular no CEI/SC, representando a Secretaria de Estado da Saúde.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12h00min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Almoço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00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14h00min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Legislação </a:t>
                      </a:r>
                      <a:r>
                        <a:rPr lang="pt-BR" sz="1400" kern="1200" dirty="0" err="1"/>
                        <a:t>Protetiva</a:t>
                      </a:r>
                      <a:r>
                        <a:rPr lang="pt-BR" sz="1400" kern="1200" dirty="0"/>
                        <a:t> e Direitos do Idoso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Maria Joana Barni Zucco, Advogada e Conselheira do CNDI representando a ANG Brasil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16h00min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Lanche 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16h30min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Continuação - Legislação </a:t>
                      </a:r>
                      <a:r>
                        <a:rPr lang="pt-BR" sz="1400" kern="1200" dirty="0" err="1"/>
                        <a:t>Protetiva</a:t>
                      </a:r>
                      <a:r>
                        <a:rPr lang="pt-BR" sz="1400" kern="1200" dirty="0"/>
                        <a:t> e Direitos do Idoso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18h00min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Encerramento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>
                    <a:solidFill>
                      <a:schemeClr val="accent4">
                        <a:tint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1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Programação – 04/12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913621"/>
              </p:ext>
            </p:extLst>
          </p:nvPr>
        </p:nvGraphicFramePr>
        <p:xfrm>
          <a:off x="692332" y="2144972"/>
          <a:ext cx="9731828" cy="3824753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24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7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3917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2º dia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25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08h30min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Conselho Estadual e Conselho Municipal: O papel do CMI, as atribuições dos Conselheiros e as Deliberações das Conferências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Marília Celina Felício Fragoso, Presidente do CEI/SC, representando a Associação Nacional de Gerontologia em Santa Catarina ANG/SC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</a:t>
                      </a:r>
                      <a:r>
                        <a:rPr lang="pt-BR" sz="1400" dirty="0" err="1"/>
                        <a:t>Rosarita</a:t>
                      </a:r>
                      <a:r>
                        <a:rPr lang="pt-BR" sz="1400" dirty="0"/>
                        <a:t> </a:t>
                      </a:r>
                      <a:r>
                        <a:rPr lang="pt-BR" sz="1400" dirty="0" err="1"/>
                        <a:t>Bousfield</a:t>
                      </a:r>
                      <a:r>
                        <a:rPr lang="pt-BR" sz="1400" dirty="0"/>
                        <a:t>, Conselheira Titular no CEI/SC, representando a APAS/FIESC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9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12h30min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Almoço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14h00min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Fundo Municipal do Idoso: como criar, buscar recursos e investir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Tadeu Pedro Vieira, membro do voluntariado do Conselho Regional de Contabilidade de Santa Catarina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9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16h00min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Lanche 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07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16h30min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Funcionamento dos </a:t>
                      </a:r>
                      <a:r>
                        <a:rPr lang="pt-BR" sz="1400" dirty="0" err="1"/>
                        <a:t>CMIs</a:t>
                      </a:r>
                      <a:r>
                        <a:rPr lang="pt-BR" sz="1400" dirty="0"/>
                        <a:t> e Fundos do Idoso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</a:t>
                      </a:r>
                      <a:r>
                        <a:rPr lang="pt-BR" sz="1400" dirty="0" err="1"/>
                        <a:t>Rosarita</a:t>
                      </a:r>
                      <a:r>
                        <a:rPr lang="pt-BR" sz="1400" dirty="0"/>
                        <a:t> </a:t>
                      </a:r>
                      <a:r>
                        <a:rPr lang="pt-BR" sz="1400" dirty="0" err="1"/>
                        <a:t>Bousfield</a:t>
                      </a:r>
                      <a:r>
                        <a:rPr lang="pt-BR" sz="1400" dirty="0"/>
                        <a:t>, Conselheira Titular no CEI/SC, representando a APAS/FIESC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Tadeu Pedro Vieira, membro do voluntariado do Conselho Regional de Contabilidade de Santa Catarina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2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18h00min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Encerramento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1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Programação – 05/12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725714" y="2325186"/>
          <a:ext cx="9698446" cy="3082836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14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42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0258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3º dia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07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08h30min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Fiscalização das Instituições de Longa Permanência para Idosos – </a:t>
                      </a:r>
                      <a:r>
                        <a:rPr lang="pt-BR" sz="1400" dirty="0" err="1"/>
                        <a:t>ILPIs</a:t>
                      </a:r>
                      <a:endParaRPr lang="pt-BR" sz="1400" dirty="0"/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</a:t>
                      </a:r>
                      <a:r>
                        <a:rPr lang="pt-BR" sz="1400" dirty="0" err="1" smtClean="0"/>
                        <a:t>Rosarita</a:t>
                      </a:r>
                      <a:r>
                        <a:rPr lang="pt-BR" sz="1400" dirty="0" smtClean="0"/>
                        <a:t> </a:t>
                      </a:r>
                      <a:r>
                        <a:rPr lang="pt-BR" sz="1400" dirty="0" err="1" smtClean="0"/>
                        <a:t>Bousfield</a:t>
                      </a:r>
                      <a:r>
                        <a:rPr lang="pt-BR" sz="1400" dirty="0" smtClean="0"/>
                        <a:t>, Conselheira Titular no CEI/SC, representando a APAS/FIESC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12h30min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Almoço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07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14h00min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Enfrentamento à violência contra a Pessoa Idosa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</a:t>
                      </a:r>
                      <a:r>
                        <a:rPr lang="pt-BR" sz="1400" dirty="0" smtClean="0"/>
                        <a:t>Danielle </a:t>
                      </a:r>
                      <a:r>
                        <a:rPr lang="pt-BR" sz="1400" dirty="0" err="1" smtClean="0"/>
                        <a:t>Marla</a:t>
                      </a:r>
                      <a:r>
                        <a:rPr lang="pt-BR" sz="1400" dirty="0" smtClean="0"/>
                        <a:t> Soares Dias, Conselheira </a:t>
                      </a:r>
                      <a:r>
                        <a:rPr lang="pt-BR" sz="1400" dirty="0"/>
                        <a:t>Titular no CEI/SC, representando </a:t>
                      </a:r>
                      <a:r>
                        <a:rPr lang="pt-BR" sz="1400" dirty="0" smtClean="0"/>
                        <a:t>o</a:t>
                      </a:r>
                      <a:r>
                        <a:rPr lang="pt-BR" sz="1400" baseline="0" dirty="0" smtClean="0"/>
                        <a:t> INSS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16h00min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Lanche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16h30min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Continuação - Enfrentamento à violência contra a Pessoa Idosa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18h00min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Encerramento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10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Orientações Gerais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483325" y="1964353"/>
            <a:ext cx="996696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CHECK-IN DIA 03/12 A PARTIR DAS 14h00min</a:t>
            </a: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rgbClr val="FF0000"/>
                </a:solidFill>
              </a:rPr>
              <a:t>ATENÇÃO: CHECK-OUT DIA 05/12 </a:t>
            </a:r>
            <a:r>
              <a:rPr lang="pt-BR" sz="3200" dirty="0" smtClean="0">
                <a:solidFill>
                  <a:srgbClr val="FF0000"/>
                </a:solidFill>
              </a:rPr>
              <a:t>até às 11h00min</a:t>
            </a: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REFEIÇÕES: café da manhã, almoço, lanche da tarde, jantar.</a:t>
            </a: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HORARIOS: </a:t>
            </a: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Café da manhã – a partir das 07h00min; almoço – a partir das 12h00min e jantar a partir das 20h00min.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Orientações Gerais 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80320" y="2336872"/>
            <a:ext cx="9790204" cy="3599317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400" dirty="0"/>
              <a:t>HOSPEDAGEM: será em dormitórios para 2 ou 3 </a:t>
            </a:r>
            <a:r>
              <a:rPr lang="pt-BR" sz="2400" dirty="0" smtClean="0"/>
              <a:t>participantes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PULSEIRAS: Uso obrigatório </a:t>
            </a:r>
            <a:endParaRPr lang="pt-BR" sz="2400" dirty="0"/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CERTIFICADOS COM CARGA HORÁRIA TOTAL DE 20 HORAS: Necessário 100% de frequência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AVALIAÇÃO E CERTIFICADOS – entrega no final do evento (para receber o certificado será necessário entregar a avaliação.</a:t>
            </a:r>
          </a:p>
        </p:txBody>
      </p:sp>
    </p:spTree>
    <p:extLst>
      <p:ext uri="{BB962C8B-B14F-4D97-AF65-F5344CB8AC3E}">
        <p14:creationId xmlns:p14="http://schemas.microsoft.com/office/powerpoint/2010/main" val="3973246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Orientações Gerais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49531" y="2336873"/>
            <a:ext cx="9144651" cy="3599313"/>
          </a:xfrm>
        </p:spPr>
        <p:txBody>
          <a:bodyPr/>
          <a:lstStyle/>
          <a:p>
            <a:r>
              <a:rPr lang="pt-BR" dirty="0" smtClean="0"/>
              <a:t>Internet para computadores</a:t>
            </a:r>
          </a:p>
          <a:p>
            <a:pPr>
              <a:buNone/>
            </a:pPr>
            <a:r>
              <a:rPr lang="pt-BR" dirty="0" smtClean="0"/>
              <a:t>WIFI: HTMP</a:t>
            </a:r>
          </a:p>
          <a:p>
            <a:pPr>
              <a:buNone/>
            </a:pPr>
            <a:r>
              <a:rPr lang="pt-BR" dirty="0" smtClean="0"/>
              <a:t>Senha:88066100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Orientações Gerais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3771" y="2336873"/>
            <a:ext cx="9510411" cy="3599313"/>
          </a:xfrm>
        </p:spPr>
        <p:txBody>
          <a:bodyPr/>
          <a:lstStyle/>
          <a:p>
            <a:pPr>
              <a:buNone/>
            </a:pPr>
            <a:r>
              <a:rPr lang="pt-BR" dirty="0" smtClean="0"/>
              <a:t>Apresentações: Serão disponibilizadas após o dia 10 de dezembro.</a:t>
            </a:r>
          </a:p>
          <a:p>
            <a:pPr>
              <a:buNone/>
            </a:pPr>
            <a:endParaRPr lang="pt-BR" dirty="0"/>
          </a:p>
          <a:p>
            <a:pPr>
              <a:buNone/>
            </a:pPr>
            <a:r>
              <a:rPr lang="pt-BR" dirty="0" smtClean="0"/>
              <a:t>                                               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903" y="3257939"/>
            <a:ext cx="3438005" cy="245571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 20181018 WA0016 (1)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632782" y="174865"/>
            <a:ext cx="3239825" cy="5890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10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6856" y="990473"/>
            <a:ext cx="10353763" cy="4077916"/>
          </a:xfrm>
        </p:spPr>
        <p:txBody>
          <a:bodyPr>
            <a:noAutofit/>
          </a:bodyPr>
          <a:lstStyle/>
          <a:p>
            <a:pPr algn="ctr"/>
            <a:r>
              <a:rPr lang="pt-BR" sz="6000" dirty="0" smtClean="0"/>
              <a:t>Deixe sua sacola pesada um pouco de lado e aproveite esse momento intensamente!</a:t>
            </a:r>
            <a:br>
              <a:rPr lang="pt-BR" sz="6000" dirty="0" smtClean="0"/>
            </a:br>
            <a:r>
              <a:rPr lang="pt-BR" sz="6000" dirty="0" smtClean="0"/>
              <a:t/>
            </a:r>
            <a:br>
              <a:rPr lang="pt-BR" sz="6000" dirty="0" smtClean="0"/>
            </a:br>
            <a:r>
              <a:rPr lang="pt-BR" sz="6000" dirty="0" smtClean="0"/>
              <a:t>Obrigada!</a:t>
            </a:r>
            <a:endParaRPr lang="pt-BR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erlim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Berlim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Override1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885</Words>
  <Application>Microsoft Office PowerPoint</Application>
  <PresentationFormat>Widescreen</PresentationFormat>
  <Paragraphs>134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Estrangelo Edessa</vt:lpstr>
      <vt:lpstr>Times New Roman</vt:lpstr>
      <vt:lpstr>Trebuchet MS</vt:lpstr>
      <vt:lpstr>Berlim</vt:lpstr>
      <vt:lpstr>Metodologia da Capacitação</vt:lpstr>
      <vt:lpstr>Edital n. 05/2017</vt:lpstr>
      <vt:lpstr>Parcerias</vt:lpstr>
      <vt:lpstr>Apresentação do PowerPoint</vt:lpstr>
      <vt:lpstr>Materiais para distribuição</vt:lpstr>
      <vt:lpstr>Capacitação</vt:lpstr>
      <vt:lpstr>Datas e Locais dos Encontros</vt:lpstr>
      <vt:lpstr>Execução do Projeto</vt:lpstr>
      <vt:lpstr> Participantes da Capacitação  Total de 420 divididos em 03 encontros com 140 participantes por encontro. </vt:lpstr>
      <vt:lpstr>Representação</vt:lpstr>
      <vt:lpstr>Programação – 03/12</vt:lpstr>
      <vt:lpstr>Programação – 04/12</vt:lpstr>
      <vt:lpstr>Programação – 05/12</vt:lpstr>
      <vt:lpstr>Orientações Gerais</vt:lpstr>
      <vt:lpstr>Orientações Gerais </vt:lpstr>
      <vt:lpstr>Orientações Gerais</vt:lpstr>
      <vt:lpstr>Orientações Gerais</vt:lpstr>
      <vt:lpstr>Apresentação do PowerPoint</vt:lpstr>
      <vt:lpstr>Deixe sua sacola pesada um pouco de lado e aproveite esse momento intensamente!  Obrigada!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User</cp:lastModifiedBy>
  <cp:revision>46</cp:revision>
  <dcterms:created xsi:type="dcterms:W3CDTF">2018-10-07T17:50:41Z</dcterms:created>
  <dcterms:modified xsi:type="dcterms:W3CDTF">2018-12-04T10:27:10Z</dcterms:modified>
</cp:coreProperties>
</file>