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charts/chart16.xml" ContentType="application/vnd.openxmlformats-officedocument.drawingml.char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charts/chart15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5"/>
  </p:notesMasterIdLst>
  <p:sldIdLst>
    <p:sldId id="256" r:id="rId2"/>
    <p:sldId id="331" r:id="rId3"/>
    <p:sldId id="258" r:id="rId4"/>
    <p:sldId id="330" r:id="rId5"/>
    <p:sldId id="261" r:id="rId6"/>
    <p:sldId id="280" r:id="rId7"/>
    <p:sldId id="326" r:id="rId8"/>
    <p:sldId id="279" r:id="rId9"/>
    <p:sldId id="263" r:id="rId10"/>
    <p:sldId id="265" r:id="rId11"/>
    <p:sldId id="284" r:id="rId12"/>
    <p:sldId id="334" r:id="rId13"/>
    <p:sldId id="328" r:id="rId14"/>
    <p:sldId id="329" r:id="rId15"/>
    <p:sldId id="295" r:id="rId16"/>
    <p:sldId id="335" r:id="rId17"/>
    <p:sldId id="336" r:id="rId18"/>
    <p:sldId id="285" r:id="rId19"/>
    <p:sldId id="339" r:id="rId20"/>
    <p:sldId id="337" r:id="rId21"/>
    <p:sldId id="338" r:id="rId22"/>
    <p:sldId id="340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6" r:id="rId33"/>
    <p:sldId id="297" r:id="rId34"/>
    <p:sldId id="298" r:id="rId35"/>
    <p:sldId id="299" r:id="rId36"/>
    <p:sldId id="300" r:id="rId37"/>
    <p:sldId id="301" r:id="rId38"/>
    <p:sldId id="303" r:id="rId39"/>
    <p:sldId id="304" r:id="rId40"/>
    <p:sldId id="311" r:id="rId41"/>
    <p:sldId id="312" r:id="rId42"/>
    <p:sldId id="313" r:id="rId43"/>
    <p:sldId id="314" r:id="rId44"/>
    <p:sldId id="315" r:id="rId45"/>
    <p:sldId id="316" r:id="rId46"/>
    <p:sldId id="317" r:id="rId47"/>
    <p:sldId id="318" r:id="rId48"/>
    <p:sldId id="319" r:id="rId49"/>
    <p:sldId id="320" r:id="rId50"/>
    <p:sldId id="321" r:id="rId51"/>
    <p:sldId id="322" r:id="rId52"/>
    <p:sldId id="323" r:id="rId53"/>
    <p:sldId id="324" r:id="rId54"/>
    <p:sldId id="325" r:id="rId55"/>
    <p:sldId id="342" r:id="rId56"/>
    <p:sldId id="341" r:id="rId57"/>
    <p:sldId id="344" r:id="rId58"/>
    <p:sldId id="345" r:id="rId59"/>
    <p:sldId id="346" r:id="rId60"/>
    <p:sldId id="347" r:id="rId61"/>
    <p:sldId id="348" r:id="rId62"/>
    <p:sldId id="349" r:id="rId63"/>
    <p:sldId id="350" r:id="rId64"/>
    <p:sldId id="351" r:id="rId65"/>
    <p:sldId id="352" r:id="rId66"/>
    <p:sldId id="353" r:id="rId67"/>
    <p:sldId id="354" r:id="rId68"/>
    <p:sldId id="356" r:id="rId69"/>
    <p:sldId id="357" r:id="rId70"/>
    <p:sldId id="355" r:id="rId71"/>
    <p:sldId id="358" r:id="rId72"/>
    <p:sldId id="343" r:id="rId73"/>
    <p:sldId id="333" r:id="rId74"/>
  </p:sldIdLst>
  <p:sldSz cx="9144000" cy="6858000" type="screen4x3"/>
  <p:notesSz cx="6858000" cy="992663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074" y="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Office_Excel1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DIVULGAÇÃO</c:v>
                </c:pt>
              </c:strCache>
            </c:strRef>
          </c:tx>
          <c:dLbls>
            <c:showVal val="1"/>
          </c:dLbls>
          <c:cat>
            <c:strRef>
              <c:f>Plan1!$A$2:$A$7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Plan1!$B$2:$B$7</c:f>
              <c:numCache>
                <c:formatCode>General</c:formatCode>
                <c:ptCount val="6"/>
                <c:pt idx="0">
                  <c:v>31</c:v>
                </c:pt>
                <c:pt idx="1">
                  <c:v>49</c:v>
                </c:pt>
                <c:pt idx="2">
                  <c:v>28</c:v>
                </c:pt>
                <c:pt idx="3">
                  <c:v>2</c:v>
                </c:pt>
                <c:pt idx="4">
                  <c:v>1</c:v>
                </c:pt>
                <c:pt idx="5">
                  <c:v>4</c:v>
                </c:pt>
              </c:numCache>
            </c:numRef>
          </c:val>
        </c:ser>
        <c:gapWidth val="100"/>
        <c:axId val="122843136"/>
        <c:axId val="122844672"/>
      </c:barChart>
      <c:catAx>
        <c:axId val="122843136"/>
        <c:scaling>
          <c:orientation val="minMax"/>
        </c:scaling>
        <c:axPos val="b"/>
        <c:tickLblPos val="nextTo"/>
        <c:crossAx val="122844672"/>
        <c:crosses val="autoZero"/>
        <c:auto val="1"/>
        <c:lblAlgn val="ctr"/>
        <c:lblOffset val="100"/>
      </c:catAx>
      <c:valAx>
        <c:axId val="122844672"/>
        <c:scaling>
          <c:orientation val="minMax"/>
        </c:scaling>
        <c:axPos val="l"/>
        <c:majorGridlines/>
        <c:numFmt formatCode="General" sourceLinked="1"/>
        <c:tickLblPos val="nextTo"/>
        <c:crossAx val="122843136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'Plan1'!$B$1</c:f>
              <c:strCache>
                <c:ptCount val="1"/>
                <c:pt idx="0">
                  <c:v>LOCAL DE REALIZAÇÃO</c:v>
                </c:pt>
              </c:strCache>
            </c:strRef>
          </c:tx>
          <c:dLbls>
            <c:showVal val="1"/>
          </c:dLbls>
          <c:cat>
            <c:strRef>
              <c:f>'Plan1'!$A$2:$A$7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'Plan1'!$B$2:$B$7</c:f>
              <c:numCache>
                <c:formatCode>General</c:formatCode>
                <c:ptCount val="6"/>
                <c:pt idx="0">
                  <c:v>62</c:v>
                </c:pt>
                <c:pt idx="1">
                  <c:v>41</c:v>
                </c:pt>
                <c:pt idx="2">
                  <c:v>6</c:v>
                </c:pt>
                <c:pt idx="3">
                  <c:v>4</c:v>
                </c:pt>
                <c:pt idx="4">
                  <c:v>0</c:v>
                </c:pt>
                <c:pt idx="5">
                  <c:v>2</c:v>
                </c:pt>
              </c:numCache>
            </c:numRef>
          </c:val>
        </c:ser>
        <c:gapWidth val="100"/>
        <c:axId val="122865536"/>
        <c:axId val="122867072"/>
      </c:barChart>
      <c:catAx>
        <c:axId val="122865536"/>
        <c:scaling>
          <c:orientation val="minMax"/>
        </c:scaling>
        <c:axPos val="b"/>
        <c:tickLblPos val="nextTo"/>
        <c:crossAx val="122867072"/>
        <c:crosses val="autoZero"/>
        <c:auto val="1"/>
        <c:lblAlgn val="ctr"/>
        <c:lblOffset val="100"/>
      </c:catAx>
      <c:valAx>
        <c:axId val="122867072"/>
        <c:scaling>
          <c:orientation val="minMax"/>
        </c:scaling>
        <c:axPos val="l"/>
        <c:majorGridlines/>
        <c:numFmt formatCode="General" sourceLinked="1"/>
        <c:tickLblPos val="nextTo"/>
        <c:crossAx val="122865536"/>
        <c:crosses val="autoZero"/>
        <c:crossBetween val="between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'Plan1'!$B$1</c:f>
              <c:strCache>
                <c:ptCount val="1"/>
                <c:pt idx="0">
                  <c:v>ACESSIBILIDADE</c:v>
                </c:pt>
              </c:strCache>
            </c:strRef>
          </c:tx>
          <c:dLbls>
            <c:showVal val="1"/>
          </c:dLbls>
          <c:cat>
            <c:strRef>
              <c:f>'Plan1'!$A$2:$A$7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'Plan1'!$B$2:$B$7</c:f>
              <c:numCache>
                <c:formatCode>General</c:formatCode>
                <c:ptCount val="6"/>
                <c:pt idx="0">
                  <c:v>40</c:v>
                </c:pt>
                <c:pt idx="1">
                  <c:v>47</c:v>
                </c:pt>
                <c:pt idx="2">
                  <c:v>13</c:v>
                </c:pt>
                <c:pt idx="3">
                  <c:v>3</c:v>
                </c:pt>
                <c:pt idx="4">
                  <c:v>0</c:v>
                </c:pt>
                <c:pt idx="5">
                  <c:v>12</c:v>
                </c:pt>
              </c:numCache>
            </c:numRef>
          </c:val>
        </c:ser>
        <c:gapWidth val="100"/>
        <c:axId val="123244544"/>
        <c:axId val="123246080"/>
      </c:barChart>
      <c:catAx>
        <c:axId val="123244544"/>
        <c:scaling>
          <c:orientation val="minMax"/>
        </c:scaling>
        <c:axPos val="b"/>
        <c:tickLblPos val="nextTo"/>
        <c:crossAx val="123246080"/>
        <c:crosses val="autoZero"/>
        <c:auto val="1"/>
        <c:lblAlgn val="ctr"/>
        <c:lblOffset val="100"/>
      </c:catAx>
      <c:valAx>
        <c:axId val="123246080"/>
        <c:scaling>
          <c:orientation val="minMax"/>
        </c:scaling>
        <c:axPos val="l"/>
        <c:majorGridlines/>
        <c:numFmt formatCode="General" sourceLinked="1"/>
        <c:tickLblPos val="nextTo"/>
        <c:crossAx val="123244544"/>
        <c:crosses val="autoZero"/>
        <c:crossBetween val="between"/>
      </c:valAx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'Plan1'!$B$1</c:f>
              <c:strCache>
                <c:ptCount val="1"/>
                <c:pt idx="0">
                  <c:v>AUDITÓRIO</c:v>
                </c:pt>
              </c:strCache>
            </c:strRef>
          </c:tx>
          <c:dLbls>
            <c:showVal val="1"/>
          </c:dLbls>
          <c:cat>
            <c:strRef>
              <c:f>'Plan1'!$A$2:$A$7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'Plan1'!$B$2:$B$7</c:f>
              <c:numCache>
                <c:formatCode>General</c:formatCode>
                <c:ptCount val="6"/>
                <c:pt idx="0">
                  <c:v>69</c:v>
                </c:pt>
                <c:pt idx="1">
                  <c:v>37</c:v>
                </c:pt>
                <c:pt idx="2">
                  <c:v>7</c:v>
                </c:pt>
                <c:pt idx="3">
                  <c:v>1</c:v>
                </c:pt>
                <c:pt idx="4">
                  <c:v>1</c:v>
                </c:pt>
                <c:pt idx="5">
                  <c:v>0</c:v>
                </c:pt>
              </c:numCache>
            </c:numRef>
          </c:val>
        </c:ser>
        <c:gapWidth val="100"/>
        <c:axId val="82360192"/>
        <c:axId val="82361728"/>
      </c:barChart>
      <c:catAx>
        <c:axId val="82360192"/>
        <c:scaling>
          <c:orientation val="minMax"/>
        </c:scaling>
        <c:axPos val="b"/>
        <c:tickLblPos val="nextTo"/>
        <c:crossAx val="82361728"/>
        <c:crosses val="autoZero"/>
        <c:auto val="1"/>
        <c:lblAlgn val="ctr"/>
        <c:lblOffset val="100"/>
      </c:catAx>
      <c:valAx>
        <c:axId val="82361728"/>
        <c:scaling>
          <c:orientation val="minMax"/>
        </c:scaling>
        <c:axPos val="l"/>
        <c:majorGridlines/>
        <c:numFmt formatCode="General" sourceLinked="1"/>
        <c:tickLblPos val="nextTo"/>
        <c:crossAx val="82360192"/>
        <c:crosses val="autoZero"/>
        <c:crossBetween val="between"/>
      </c:valAx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'Plan1'!$B$1</c:f>
              <c:strCache>
                <c:ptCount val="1"/>
                <c:pt idx="0">
                  <c:v>SALAS DOS TRABALHOS DE GRUPO</c:v>
                </c:pt>
              </c:strCache>
            </c:strRef>
          </c:tx>
          <c:dLbls>
            <c:showVal val="1"/>
          </c:dLbls>
          <c:cat>
            <c:strRef>
              <c:f>'Plan1'!$A$2:$A$7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'Plan1'!$B$2:$B$7</c:f>
              <c:numCache>
                <c:formatCode>General</c:formatCode>
                <c:ptCount val="6"/>
                <c:pt idx="0">
                  <c:v>45</c:v>
                </c:pt>
                <c:pt idx="1">
                  <c:v>51</c:v>
                </c:pt>
                <c:pt idx="2">
                  <c:v>12</c:v>
                </c:pt>
                <c:pt idx="3">
                  <c:v>5</c:v>
                </c:pt>
                <c:pt idx="4">
                  <c:v>0</c:v>
                </c:pt>
                <c:pt idx="5">
                  <c:v>2</c:v>
                </c:pt>
              </c:numCache>
            </c:numRef>
          </c:val>
        </c:ser>
        <c:gapWidth val="100"/>
        <c:axId val="123559936"/>
        <c:axId val="123561472"/>
      </c:barChart>
      <c:catAx>
        <c:axId val="123559936"/>
        <c:scaling>
          <c:orientation val="minMax"/>
        </c:scaling>
        <c:axPos val="b"/>
        <c:tickLblPos val="nextTo"/>
        <c:crossAx val="123561472"/>
        <c:crosses val="autoZero"/>
        <c:auto val="1"/>
        <c:lblAlgn val="ctr"/>
        <c:lblOffset val="100"/>
      </c:catAx>
      <c:valAx>
        <c:axId val="123561472"/>
        <c:scaling>
          <c:orientation val="minMax"/>
        </c:scaling>
        <c:axPos val="l"/>
        <c:majorGridlines/>
        <c:numFmt formatCode="General" sourceLinked="1"/>
        <c:tickLblPos val="nextTo"/>
        <c:crossAx val="123559936"/>
        <c:crosses val="autoZero"/>
        <c:crossBetween val="between"/>
      </c:valAx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'Plan1'!$B$1</c:f>
              <c:strCache>
                <c:ptCount val="1"/>
                <c:pt idx="0">
                  <c:v>SECRETARIA/CREDENCIAMENTO</c:v>
                </c:pt>
              </c:strCache>
            </c:strRef>
          </c:tx>
          <c:dLbls>
            <c:showVal val="1"/>
          </c:dLbls>
          <c:cat>
            <c:strRef>
              <c:f>'Plan1'!$A$2:$A$7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'Plan1'!$B$2:$B$7</c:f>
              <c:numCache>
                <c:formatCode>General</c:formatCode>
                <c:ptCount val="6"/>
                <c:pt idx="0">
                  <c:v>54</c:v>
                </c:pt>
                <c:pt idx="1">
                  <c:v>40</c:v>
                </c:pt>
                <c:pt idx="2">
                  <c:v>14</c:v>
                </c:pt>
                <c:pt idx="3">
                  <c:v>4</c:v>
                </c:pt>
                <c:pt idx="4">
                  <c:v>0</c:v>
                </c:pt>
                <c:pt idx="5">
                  <c:v>3</c:v>
                </c:pt>
              </c:numCache>
            </c:numRef>
          </c:val>
        </c:ser>
        <c:gapWidth val="100"/>
        <c:axId val="123676544"/>
        <c:axId val="123678080"/>
      </c:barChart>
      <c:catAx>
        <c:axId val="123676544"/>
        <c:scaling>
          <c:orientation val="minMax"/>
        </c:scaling>
        <c:axPos val="b"/>
        <c:tickLblPos val="nextTo"/>
        <c:crossAx val="123678080"/>
        <c:crosses val="autoZero"/>
        <c:auto val="1"/>
        <c:lblAlgn val="ctr"/>
        <c:lblOffset val="100"/>
      </c:catAx>
      <c:valAx>
        <c:axId val="123678080"/>
        <c:scaling>
          <c:orientation val="minMax"/>
        </c:scaling>
        <c:axPos val="l"/>
        <c:majorGridlines/>
        <c:numFmt formatCode="General" sourceLinked="1"/>
        <c:tickLblPos val="nextTo"/>
        <c:crossAx val="123676544"/>
        <c:crosses val="autoZero"/>
        <c:crossBetween val="between"/>
      </c:valAx>
    </c:plotArea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'Plan1'!$B$1</c:f>
              <c:strCache>
                <c:ptCount val="1"/>
                <c:pt idx="0">
                  <c:v>RECEPTIVIDADE E ACOLHIDA</c:v>
                </c:pt>
              </c:strCache>
            </c:strRef>
          </c:tx>
          <c:dLbls>
            <c:showVal val="1"/>
          </c:dLbls>
          <c:cat>
            <c:strRef>
              <c:f>'Plan1'!$A$2:$A$7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'Plan1'!$B$2:$B$7</c:f>
              <c:numCache>
                <c:formatCode>General</c:formatCode>
                <c:ptCount val="6"/>
                <c:pt idx="0">
                  <c:v>50</c:v>
                </c:pt>
                <c:pt idx="1">
                  <c:v>47</c:v>
                </c:pt>
                <c:pt idx="2">
                  <c:v>13</c:v>
                </c:pt>
                <c:pt idx="3">
                  <c:v>2</c:v>
                </c:pt>
                <c:pt idx="4">
                  <c:v>1</c:v>
                </c:pt>
                <c:pt idx="5">
                  <c:v>2</c:v>
                </c:pt>
              </c:numCache>
            </c:numRef>
          </c:val>
        </c:ser>
        <c:gapWidth val="100"/>
        <c:axId val="122765312"/>
        <c:axId val="122766848"/>
      </c:barChart>
      <c:catAx>
        <c:axId val="122765312"/>
        <c:scaling>
          <c:orientation val="minMax"/>
        </c:scaling>
        <c:axPos val="b"/>
        <c:tickLblPos val="nextTo"/>
        <c:crossAx val="122766848"/>
        <c:crosses val="autoZero"/>
        <c:auto val="1"/>
        <c:lblAlgn val="ctr"/>
        <c:lblOffset val="100"/>
      </c:catAx>
      <c:valAx>
        <c:axId val="122766848"/>
        <c:scaling>
          <c:orientation val="minMax"/>
        </c:scaling>
        <c:axPos val="l"/>
        <c:majorGridlines/>
        <c:numFmt formatCode="General" sourceLinked="1"/>
        <c:tickLblPos val="nextTo"/>
        <c:crossAx val="122765312"/>
        <c:crosses val="autoZero"/>
        <c:crossBetween val="between"/>
      </c:valAx>
    </c:plotArea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'Plan1'!$B$1</c:f>
              <c:strCache>
                <c:ptCount val="1"/>
                <c:pt idx="0">
                  <c:v>ORGANIZAÇÃO GERAL</c:v>
                </c:pt>
              </c:strCache>
            </c:strRef>
          </c:tx>
          <c:dLbls>
            <c:showVal val="1"/>
          </c:dLbls>
          <c:cat>
            <c:strRef>
              <c:f>'Plan1'!$A$2:$A$7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'Plan1'!$B$2:$B$7</c:f>
              <c:numCache>
                <c:formatCode>General</c:formatCode>
                <c:ptCount val="6"/>
                <c:pt idx="0">
                  <c:v>34</c:v>
                </c:pt>
                <c:pt idx="1">
                  <c:v>54</c:v>
                </c:pt>
                <c:pt idx="2">
                  <c:v>16</c:v>
                </c:pt>
                <c:pt idx="3">
                  <c:v>6</c:v>
                </c:pt>
                <c:pt idx="4">
                  <c:v>0</c:v>
                </c:pt>
                <c:pt idx="5">
                  <c:v>5</c:v>
                </c:pt>
              </c:numCache>
            </c:numRef>
          </c:val>
        </c:ser>
        <c:gapWidth val="100"/>
        <c:axId val="122795904"/>
        <c:axId val="122797440"/>
      </c:barChart>
      <c:catAx>
        <c:axId val="122795904"/>
        <c:scaling>
          <c:orientation val="minMax"/>
        </c:scaling>
        <c:axPos val="b"/>
        <c:tickLblPos val="nextTo"/>
        <c:crossAx val="122797440"/>
        <c:crosses val="autoZero"/>
        <c:auto val="1"/>
        <c:lblAlgn val="ctr"/>
        <c:lblOffset val="100"/>
      </c:catAx>
      <c:valAx>
        <c:axId val="122797440"/>
        <c:scaling>
          <c:orientation val="minMax"/>
        </c:scaling>
        <c:axPos val="l"/>
        <c:majorGridlines/>
        <c:numFmt formatCode="General" sourceLinked="1"/>
        <c:tickLblPos val="nextTo"/>
        <c:crossAx val="122795904"/>
        <c:crosses val="autoZero"/>
        <c:crossBetween val="between"/>
      </c:valAx>
    </c:plotArea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'Plan1'!$B$1</c:f>
              <c:strCache>
                <c:ptCount val="1"/>
                <c:pt idx="0">
                  <c:v>HOSPEDAGEM</c:v>
                </c:pt>
              </c:strCache>
            </c:strRef>
          </c:tx>
          <c:dLbls>
            <c:showVal val="1"/>
          </c:dLbls>
          <c:cat>
            <c:strRef>
              <c:f>'Plan1'!$A$2:$A$7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'Plan1'!$B$2:$B$7</c:f>
              <c:numCache>
                <c:formatCode>General</c:formatCode>
                <c:ptCount val="6"/>
                <c:pt idx="0">
                  <c:v>48</c:v>
                </c:pt>
                <c:pt idx="1">
                  <c:v>34</c:v>
                </c:pt>
                <c:pt idx="2">
                  <c:v>14</c:v>
                </c:pt>
                <c:pt idx="3">
                  <c:v>5</c:v>
                </c:pt>
                <c:pt idx="4">
                  <c:v>3</c:v>
                </c:pt>
                <c:pt idx="5">
                  <c:v>11</c:v>
                </c:pt>
              </c:numCache>
            </c:numRef>
          </c:val>
        </c:ser>
        <c:gapWidth val="100"/>
        <c:axId val="123793408"/>
        <c:axId val="123794944"/>
      </c:barChart>
      <c:catAx>
        <c:axId val="123793408"/>
        <c:scaling>
          <c:orientation val="minMax"/>
        </c:scaling>
        <c:axPos val="b"/>
        <c:tickLblPos val="nextTo"/>
        <c:crossAx val="123794944"/>
        <c:crosses val="autoZero"/>
        <c:auto val="1"/>
        <c:lblAlgn val="ctr"/>
        <c:lblOffset val="100"/>
      </c:catAx>
      <c:valAx>
        <c:axId val="123794944"/>
        <c:scaling>
          <c:orientation val="minMax"/>
        </c:scaling>
        <c:axPos val="l"/>
        <c:majorGridlines/>
        <c:numFmt formatCode="General" sourceLinked="1"/>
        <c:tickLblPos val="nextTo"/>
        <c:crossAx val="123793408"/>
        <c:crosses val="autoZero"/>
        <c:crossBetween val="between"/>
      </c:valAx>
    </c:plotArea>
    <c:plotVisOnly val="1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'Plan1'!$B$1</c:f>
              <c:strCache>
                <c:ptCount val="1"/>
                <c:pt idx="0">
                  <c:v>ALIMENTAÇÃO</c:v>
                </c:pt>
              </c:strCache>
            </c:strRef>
          </c:tx>
          <c:dLbls>
            <c:showVal val="1"/>
          </c:dLbls>
          <c:cat>
            <c:strRef>
              <c:f>'Plan1'!$A$2:$A$7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'Plan1'!$B$2:$B$7</c:f>
              <c:numCache>
                <c:formatCode>General</c:formatCode>
                <c:ptCount val="6"/>
                <c:pt idx="0">
                  <c:v>44</c:v>
                </c:pt>
                <c:pt idx="1">
                  <c:v>40</c:v>
                </c:pt>
                <c:pt idx="2">
                  <c:v>24</c:v>
                </c:pt>
                <c:pt idx="3">
                  <c:v>3</c:v>
                </c:pt>
                <c:pt idx="4">
                  <c:v>0</c:v>
                </c:pt>
                <c:pt idx="5">
                  <c:v>4</c:v>
                </c:pt>
              </c:numCache>
            </c:numRef>
          </c:val>
        </c:ser>
        <c:gapWidth val="100"/>
        <c:axId val="123828096"/>
        <c:axId val="123829632"/>
      </c:barChart>
      <c:catAx>
        <c:axId val="123828096"/>
        <c:scaling>
          <c:orientation val="minMax"/>
        </c:scaling>
        <c:axPos val="b"/>
        <c:tickLblPos val="nextTo"/>
        <c:crossAx val="123829632"/>
        <c:crosses val="autoZero"/>
        <c:auto val="1"/>
        <c:lblAlgn val="ctr"/>
        <c:lblOffset val="100"/>
      </c:catAx>
      <c:valAx>
        <c:axId val="123829632"/>
        <c:scaling>
          <c:orientation val="minMax"/>
        </c:scaling>
        <c:axPos val="l"/>
        <c:majorGridlines/>
        <c:numFmt formatCode="General" sourceLinked="1"/>
        <c:tickLblPos val="nextTo"/>
        <c:crossAx val="123828096"/>
        <c:crosses val="autoZero"/>
        <c:crossBetween val="between"/>
      </c:valAx>
    </c:plotArea>
    <c:plotVisOnly val="1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'Plan1'!$B$1</c:f>
              <c:strCache>
                <c:ptCount val="1"/>
                <c:pt idx="0">
                  <c:v>RESPEITO À FALA DOS PARTICIPANTES</c:v>
                </c:pt>
              </c:strCache>
            </c:strRef>
          </c:tx>
          <c:dLbls>
            <c:showVal val="1"/>
          </c:dLbls>
          <c:cat>
            <c:strRef>
              <c:f>'Plan1'!$A$2:$A$7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'Plan1'!$B$2:$B$7</c:f>
              <c:numCache>
                <c:formatCode>General</c:formatCode>
                <c:ptCount val="6"/>
                <c:pt idx="0">
                  <c:v>20</c:v>
                </c:pt>
                <c:pt idx="1">
                  <c:v>49</c:v>
                </c:pt>
                <c:pt idx="2">
                  <c:v>34</c:v>
                </c:pt>
                <c:pt idx="3">
                  <c:v>9</c:v>
                </c:pt>
                <c:pt idx="4">
                  <c:v>0</c:v>
                </c:pt>
                <c:pt idx="5">
                  <c:v>3</c:v>
                </c:pt>
              </c:numCache>
            </c:numRef>
          </c:val>
        </c:ser>
        <c:gapWidth val="100"/>
        <c:axId val="123871232"/>
        <c:axId val="123872768"/>
      </c:barChart>
      <c:catAx>
        <c:axId val="123871232"/>
        <c:scaling>
          <c:orientation val="minMax"/>
        </c:scaling>
        <c:axPos val="b"/>
        <c:tickLblPos val="nextTo"/>
        <c:crossAx val="123872768"/>
        <c:crosses val="autoZero"/>
        <c:auto val="1"/>
        <c:lblAlgn val="ctr"/>
        <c:lblOffset val="100"/>
      </c:catAx>
      <c:valAx>
        <c:axId val="123872768"/>
        <c:scaling>
          <c:orientation val="minMax"/>
        </c:scaling>
        <c:axPos val="l"/>
        <c:majorGridlines/>
        <c:numFmt formatCode="General" sourceLinked="1"/>
        <c:tickLblPos val="nextTo"/>
        <c:crossAx val="123871232"/>
        <c:crosses val="autoZero"/>
        <c:crossBetween val="between"/>
      </c:valAx>
    </c:plotArea>
    <c:plotVisOnly val="1"/>
  </c:chart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'Plan1'!$B$1</c:f>
              <c:strCache>
                <c:ptCount val="1"/>
                <c:pt idx="0">
                  <c:v>TEMPO PARA AS DISCUSSÕES</c:v>
                </c:pt>
              </c:strCache>
            </c:strRef>
          </c:tx>
          <c:dLbls>
            <c:showVal val="1"/>
          </c:dLbls>
          <c:cat>
            <c:strRef>
              <c:f>'Plan1'!$A$2:$A$7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'Plan1'!$B$2:$B$7</c:f>
              <c:numCache>
                <c:formatCode>General</c:formatCode>
                <c:ptCount val="6"/>
                <c:pt idx="0">
                  <c:v>16</c:v>
                </c:pt>
                <c:pt idx="1">
                  <c:v>44</c:v>
                </c:pt>
                <c:pt idx="2">
                  <c:v>42</c:v>
                </c:pt>
                <c:pt idx="3">
                  <c:v>10</c:v>
                </c:pt>
                <c:pt idx="4">
                  <c:v>0</c:v>
                </c:pt>
                <c:pt idx="5">
                  <c:v>3</c:v>
                </c:pt>
              </c:numCache>
            </c:numRef>
          </c:val>
        </c:ser>
        <c:gapWidth val="100"/>
        <c:axId val="123934592"/>
        <c:axId val="123936128"/>
      </c:barChart>
      <c:catAx>
        <c:axId val="123934592"/>
        <c:scaling>
          <c:orientation val="minMax"/>
        </c:scaling>
        <c:axPos val="b"/>
        <c:tickLblPos val="nextTo"/>
        <c:crossAx val="123936128"/>
        <c:crosses val="autoZero"/>
        <c:auto val="1"/>
        <c:lblAlgn val="ctr"/>
        <c:lblOffset val="100"/>
      </c:catAx>
      <c:valAx>
        <c:axId val="123936128"/>
        <c:scaling>
          <c:orientation val="minMax"/>
        </c:scaling>
        <c:axPos val="l"/>
        <c:majorGridlines/>
        <c:numFmt formatCode="General" sourceLinked="1"/>
        <c:tickLblPos val="nextTo"/>
        <c:crossAx val="123934592"/>
        <c:crosses val="autoZero"/>
        <c:crossBetween val="between"/>
      </c:valAx>
    </c:plotArea>
    <c:plotVisOnly val="1"/>
  </c:chart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'Plan1'!$B$1</c:f>
              <c:strCache>
                <c:ptCount val="1"/>
                <c:pt idx="0">
                  <c:v>CONFERENCISTA</c:v>
                </c:pt>
              </c:strCache>
            </c:strRef>
          </c:tx>
          <c:dLbls>
            <c:showVal val="1"/>
          </c:dLbls>
          <c:cat>
            <c:strRef>
              <c:f>'Plan1'!$A$2:$A$7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'Plan1'!$B$2:$B$7</c:f>
              <c:numCache>
                <c:formatCode>General</c:formatCode>
                <c:ptCount val="6"/>
                <c:pt idx="0">
                  <c:v>30</c:v>
                </c:pt>
                <c:pt idx="1">
                  <c:v>44</c:v>
                </c:pt>
                <c:pt idx="2">
                  <c:v>11</c:v>
                </c:pt>
                <c:pt idx="3">
                  <c:v>4</c:v>
                </c:pt>
                <c:pt idx="4">
                  <c:v>0</c:v>
                </c:pt>
                <c:pt idx="5">
                  <c:v>26</c:v>
                </c:pt>
              </c:numCache>
            </c:numRef>
          </c:val>
        </c:ser>
        <c:gapWidth val="100"/>
        <c:axId val="124022784"/>
        <c:axId val="124024320"/>
      </c:barChart>
      <c:catAx>
        <c:axId val="124022784"/>
        <c:scaling>
          <c:orientation val="minMax"/>
        </c:scaling>
        <c:axPos val="b"/>
        <c:tickLblPos val="nextTo"/>
        <c:crossAx val="124024320"/>
        <c:crosses val="autoZero"/>
        <c:auto val="1"/>
        <c:lblAlgn val="ctr"/>
        <c:lblOffset val="100"/>
      </c:catAx>
      <c:valAx>
        <c:axId val="124024320"/>
        <c:scaling>
          <c:orientation val="minMax"/>
        </c:scaling>
        <c:axPos val="l"/>
        <c:majorGridlines/>
        <c:numFmt formatCode="General" sourceLinked="1"/>
        <c:tickLblPos val="nextTo"/>
        <c:crossAx val="124022784"/>
        <c:crosses val="autoZero"/>
        <c:crossBetween val="between"/>
      </c:valAx>
    </c:plotArea>
    <c:plotVisOnly val="1"/>
  </c:chart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'Plan1'!$B$1</c:f>
              <c:strCache>
                <c:ptCount val="1"/>
                <c:pt idx="0">
                  <c:v>QUALIDADE DAS DISCUSSÕES NOS GRUPOS</c:v>
                </c:pt>
              </c:strCache>
            </c:strRef>
          </c:tx>
          <c:dLbls>
            <c:showVal val="1"/>
          </c:dLbls>
          <c:cat>
            <c:strRef>
              <c:f>'Plan1'!$A$2:$A$7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'Plan1'!$B$2:$B$7</c:f>
              <c:numCache>
                <c:formatCode>General</c:formatCode>
                <c:ptCount val="6"/>
                <c:pt idx="0">
                  <c:v>20</c:v>
                </c:pt>
                <c:pt idx="1">
                  <c:v>51</c:v>
                </c:pt>
                <c:pt idx="2">
                  <c:v>27</c:v>
                </c:pt>
                <c:pt idx="3">
                  <c:v>7</c:v>
                </c:pt>
                <c:pt idx="4">
                  <c:v>0</c:v>
                </c:pt>
                <c:pt idx="5">
                  <c:v>10</c:v>
                </c:pt>
              </c:numCache>
            </c:numRef>
          </c:val>
        </c:ser>
        <c:gapWidth val="100"/>
        <c:axId val="124061568"/>
        <c:axId val="124063104"/>
      </c:barChart>
      <c:catAx>
        <c:axId val="124061568"/>
        <c:scaling>
          <c:orientation val="minMax"/>
        </c:scaling>
        <c:axPos val="b"/>
        <c:tickLblPos val="nextTo"/>
        <c:crossAx val="124063104"/>
        <c:crosses val="autoZero"/>
        <c:auto val="1"/>
        <c:lblAlgn val="ctr"/>
        <c:lblOffset val="100"/>
      </c:catAx>
      <c:valAx>
        <c:axId val="124063104"/>
        <c:scaling>
          <c:orientation val="minMax"/>
        </c:scaling>
        <c:axPos val="l"/>
        <c:majorGridlines/>
        <c:numFmt formatCode="General" sourceLinked="1"/>
        <c:tickLblPos val="nextTo"/>
        <c:crossAx val="124061568"/>
        <c:crosses val="autoZero"/>
        <c:crossBetween val="between"/>
      </c:valAx>
    </c:plotArea>
    <c:plotVisOnly val="1"/>
  </c:chart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'Plan1'!$B$1</c:f>
              <c:strCache>
                <c:ptCount val="1"/>
                <c:pt idx="0">
                  <c:v>CONDUÇÃO GERAL DAS PLENÁRIAS</c:v>
                </c:pt>
              </c:strCache>
            </c:strRef>
          </c:tx>
          <c:dLbls>
            <c:showVal val="1"/>
          </c:dLbls>
          <c:cat>
            <c:strRef>
              <c:f>'Plan1'!$A$2:$A$7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'Plan1'!$B$2:$B$7</c:f>
              <c:numCache>
                <c:formatCode>General</c:formatCode>
                <c:ptCount val="6"/>
                <c:pt idx="0">
                  <c:v>23</c:v>
                </c:pt>
                <c:pt idx="1">
                  <c:v>58</c:v>
                </c:pt>
                <c:pt idx="2">
                  <c:v>20</c:v>
                </c:pt>
                <c:pt idx="3">
                  <c:v>3</c:v>
                </c:pt>
                <c:pt idx="4">
                  <c:v>1</c:v>
                </c:pt>
                <c:pt idx="5">
                  <c:v>10</c:v>
                </c:pt>
              </c:numCache>
            </c:numRef>
          </c:val>
        </c:ser>
        <c:gapWidth val="100"/>
        <c:axId val="124104704"/>
        <c:axId val="124106240"/>
      </c:barChart>
      <c:catAx>
        <c:axId val="124104704"/>
        <c:scaling>
          <c:orientation val="minMax"/>
        </c:scaling>
        <c:axPos val="b"/>
        <c:tickLblPos val="nextTo"/>
        <c:crossAx val="124106240"/>
        <c:crosses val="autoZero"/>
        <c:auto val="1"/>
        <c:lblAlgn val="ctr"/>
        <c:lblOffset val="100"/>
      </c:catAx>
      <c:valAx>
        <c:axId val="124106240"/>
        <c:scaling>
          <c:orientation val="minMax"/>
        </c:scaling>
        <c:axPos val="l"/>
        <c:majorGridlines/>
        <c:numFmt formatCode="General" sourceLinked="1"/>
        <c:tickLblPos val="nextTo"/>
        <c:crossAx val="124104704"/>
        <c:crosses val="autoZero"/>
        <c:crossBetween val="between"/>
      </c:valAx>
    </c:plotArea>
    <c:plotVisOnly val="1"/>
  </c:chart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'Plan1'!$B$1</c:f>
              <c:strCache>
                <c:ptCount val="1"/>
                <c:pt idx="0">
                  <c:v>CUMPRIMENTO DOS PROPÓSITOS DA IV CONFERÊNCIA</c:v>
                </c:pt>
              </c:strCache>
            </c:strRef>
          </c:tx>
          <c:dLbls>
            <c:showVal val="1"/>
          </c:dLbls>
          <c:cat>
            <c:strRef>
              <c:f>'Plan1'!$A$2:$A$7</c:f>
              <c:strCache>
                <c:ptCount val="6"/>
                <c:pt idx="0">
                  <c:v>MUITO BOM</c:v>
                </c:pt>
                <c:pt idx="1">
                  <c:v>BOM</c:v>
                </c:pt>
                <c:pt idx="2">
                  <c:v>REGULAR</c:v>
                </c:pt>
                <c:pt idx="3">
                  <c:v>RUIM</c:v>
                </c:pt>
                <c:pt idx="4">
                  <c:v>NÃO SEI </c:v>
                </c:pt>
                <c:pt idx="5">
                  <c:v>NÃO RESPONDERAM</c:v>
                </c:pt>
              </c:strCache>
            </c:strRef>
          </c:cat>
          <c:val>
            <c:numRef>
              <c:f>'Plan1'!$B$2:$B$7</c:f>
              <c:numCache>
                <c:formatCode>General</c:formatCode>
                <c:ptCount val="6"/>
                <c:pt idx="0">
                  <c:v>27</c:v>
                </c:pt>
                <c:pt idx="1">
                  <c:v>59</c:v>
                </c:pt>
                <c:pt idx="2">
                  <c:v>16</c:v>
                </c:pt>
                <c:pt idx="3">
                  <c:v>3</c:v>
                </c:pt>
                <c:pt idx="4">
                  <c:v>0</c:v>
                </c:pt>
                <c:pt idx="5">
                  <c:v>10</c:v>
                </c:pt>
              </c:numCache>
            </c:numRef>
          </c:val>
        </c:ser>
        <c:gapWidth val="100"/>
        <c:axId val="124179968"/>
        <c:axId val="124181504"/>
      </c:barChart>
      <c:catAx>
        <c:axId val="124179968"/>
        <c:scaling>
          <c:orientation val="minMax"/>
        </c:scaling>
        <c:axPos val="b"/>
        <c:tickLblPos val="nextTo"/>
        <c:crossAx val="124181504"/>
        <c:crosses val="autoZero"/>
        <c:auto val="1"/>
        <c:lblAlgn val="ctr"/>
        <c:lblOffset val="100"/>
      </c:catAx>
      <c:valAx>
        <c:axId val="124181504"/>
        <c:scaling>
          <c:orientation val="minMax"/>
        </c:scaling>
        <c:axPos val="l"/>
        <c:majorGridlines/>
        <c:numFmt formatCode="General" sourceLinked="1"/>
        <c:tickLblPos val="nextTo"/>
        <c:crossAx val="124179968"/>
        <c:crosses val="autoZero"/>
        <c:crossBetween val="between"/>
      </c:valAx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BDD1157-88FB-4971-A75C-E239F8A15E29}" type="datetimeFigureOut">
              <a:rPr lang="pt-BR"/>
              <a:pPr>
                <a:defRPr/>
              </a:pPr>
              <a:t>24/02/2016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47738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715153"/>
            <a:ext cx="548640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9428583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244D37C-FC35-4E19-B22E-C13B02C6BDC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1795505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297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CE6AD7D-46D3-48BB-AF9B-21008C31CD3F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317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B10129-FE22-40B9-BDBD-00674F76B0DF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t-BR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3277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9B85B6-24DE-4374-BFE3-4F7A6C5E4C47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pt-BR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Elipse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Títu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22" name="Subtítu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6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9C35CDF-344F-49F5-82DC-0B9E8EFEF860}" type="datetimeFigureOut">
              <a:rPr lang="pt-BR"/>
              <a:pPr>
                <a:defRPr/>
              </a:pPr>
              <a:t>24/02/2016</a:t>
            </a:fld>
            <a:endParaRPr lang="pt-BR" dirty="0"/>
          </a:p>
        </p:txBody>
      </p:sp>
      <p:sp>
        <p:nvSpPr>
          <p:cNvPr id="7" name="Espaço Reservado para Rodapé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C65A7BD-E1B8-4377-8403-7D1ED0D7F9B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F9893-173F-46AA-B7DB-E11C87E289B1}" type="datetimeFigureOut">
              <a:rPr lang="pt-BR"/>
              <a:pPr>
                <a:defRPr/>
              </a:pPr>
              <a:t>24/02/2016</a:t>
            </a:fld>
            <a:endParaRPr lang="pt-BR" dirty="0"/>
          </a:p>
        </p:txBody>
      </p:sp>
      <p:sp>
        <p:nvSpPr>
          <p:cNvPr id="5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7F560-5235-407C-82F6-940B596DBD4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tângulo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Elipse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Elipse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8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4997BCF-07B6-4EE2-B6C0-3C8760592190}" type="datetimeFigureOut">
              <a:rPr lang="pt-BR"/>
              <a:pPr>
                <a:defRPr/>
              </a:pPr>
              <a:t>24/02/2016</a:t>
            </a:fld>
            <a:endParaRPr lang="pt-BR" dirty="0"/>
          </a:p>
        </p:txBody>
      </p:sp>
      <p:sp>
        <p:nvSpPr>
          <p:cNvPr id="9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E31D8A8-F933-4757-B806-949FFBDEBF4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59E02-9F09-4CC5-B0A5-90F8D0908AFD}" type="datetimeFigureOut">
              <a:rPr lang="pt-BR"/>
              <a:pPr>
                <a:defRPr/>
              </a:pPr>
              <a:t>24/02/2016</a:t>
            </a:fld>
            <a:endParaRPr lang="pt-BR" dirty="0"/>
          </a:p>
        </p:txBody>
      </p:sp>
      <p:sp>
        <p:nvSpPr>
          <p:cNvPr id="6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7A271-0A46-4139-8654-2AFE15E07D0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67EFC-AD49-404F-B5C5-A0DD161835D6}" type="datetimeFigureOut">
              <a:rPr lang="pt-BR"/>
              <a:pPr>
                <a:defRPr/>
              </a:pPr>
              <a:t>24/02/2016</a:t>
            </a:fld>
            <a:endParaRPr lang="pt-BR" dirty="0"/>
          </a:p>
        </p:txBody>
      </p:sp>
      <p:sp>
        <p:nvSpPr>
          <p:cNvPr id="8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7EB78-D30D-4AFB-A51D-1E286A097AF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9D3E2-C33A-4AF2-9CA0-43B2A800C48E}" type="datetimeFigureOut">
              <a:rPr lang="pt-BR"/>
              <a:pPr>
                <a:defRPr/>
              </a:pPr>
              <a:t>24/02/2016</a:t>
            </a:fld>
            <a:endParaRPr lang="pt-BR" dirty="0"/>
          </a:p>
        </p:txBody>
      </p:sp>
      <p:sp>
        <p:nvSpPr>
          <p:cNvPr id="4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FFE81-E0A9-402C-9998-1C7C836528E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Retângulo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1E838CF-324A-417A-9F9D-0706C8B25150}" type="datetimeFigureOut">
              <a:rPr lang="pt-BR"/>
              <a:pPr>
                <a:defRPr/>
              </a:pPr>
              <a:t>24/02/2016</a:t>
            </a:fld>
            <a:endParaRPr lang="pt-BR" dirty="0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5CA8DC2-986C-432A-A8BD-24B0C0C9540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AEE89-55E6-468A-86C7-402427D8E56B}" type="datetimeFigureOut">
              <a:rPr lang="pt-BR"/>
              <a:pPr>
                <a:defRPr/>
              </a:pPr>
              <a:t>24/02/2016</a:t>
            </a:fld>
            <a:endParaRPr lang="pt-BR" dirty="0"/>
          </a:p>
        </p:txBody>
      </p:sp>
      <p:sp>
        <p:nvSpPr>
          <p:cNvPr id="6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B0807-886C-4170-9287-F0510153764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uxograma: Processo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luxograma: Processo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A8CB4B8-0A25-4CC8-8851-FCFA0888EAB3}" type="datetimeFigureOut">
              <a:rPr lang="pt-BR"/>
              <a:pPr>
                <a:defRPr/>
              </a:pPr>
              <a:t>24/02/2016</a:t>
            </a:fld>
            <a:endParaRPr lang="pt-BR" dirty="0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D9FAB4B-B751-4D68-AE77-8983B10A7A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5CF77-7447-48E2-A642-158AA53564B6}" type="datetimeFigureOut">
              <a:rPr lang="pt-BR"/>
              <a:pPr>
                <a:defRPr/>
              </a:pPr>
              <a:t>24/02/2016</a:t>
            </a:fld>
            <a:endParaRPr lang="pt-BR" dirty="0"/>
          </a:p>
        </p:txBody>
      </p:sp>
      <p:sp>
        <p:nvSpPr>
          <p:cNvPr id="5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86FC2-A1A6-4FDE-B085-76F7B05C208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E9B95-DC93-418A-95DD-0D85AA970877}" type="datetimeFigureOut">
              <a:rPr lang="pt-BR"/>
              <a:pPr>
                <a:defRPr/>
              </a:pPr>
              <a:t>24/02/2016</a:t>
            </a:fld>
            <a:endParaRPr lang="pt-BR" dirty="0"/>
          </a:p>
        </p:txBody>
      </p:sp>
      <p:sp>
        <p:nvSpPr>
          <p:cNvPr id="5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CB4D1-2E31-47AC-963D-06A7C3F2C3C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0070C0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zza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Elipse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osca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tângulo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Espaço Reservado para Título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33" name="Espaço Reservado para Texto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24" name="Espaço Reservado para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8D8F6AD-2DEC-495F-831A-892A0679E09E}" type="datetimeFigureOut">
              <a:rPr lang="pt-BR"/>
              <a:pPr>
                <a:defRPr/>
              </a:pPr>
              <a:t>24/02/2016</a:t>
            </a:fld>
            <a:endParaRPr lang="pt-BR" dirty="0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22" name="Espaço Reservado para Número de Slide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2AC25F2-82C2-4ABE-98F0-61D8269E401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5" name="Retângulo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03" r:id="rId2"/>
    <p:sldLayoutId id="2147483711" r:id="rId3"/>
    <p:sldLayoutId id="2147483704" r:id="rId4"/>
    <p:sldLayoutId id="2147483705" r:id="rId5"/>
    <p:sldLayoutId id="2147483706" r:id="rId6"/>
    <p:sldLayoutId id="2147483712" r:id="rId7"/>
    <p:sldLayoutId id="2147483707" r:id="rId8"/>
    <p:sldLayoutId id="2147483713" r:id="rId9"/>
    <p:sldLayoutId id="2147483708" r:id="rId10"/>
    <p:sldLayoutId id="214748370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006B8D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006B8D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st.sc.gov.br/?id=12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35413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1600" b="1" dirty="0" smtClean="0">
                <a:solidFill>
                  <a:srgbClr val="0070C0"/>
                </a:solidFill>
              </a:rPr>
              <a:t>                   </a:t>
            </a:r>
            <a:r>
              <a:rPr lang="pt-BR" sz="2000" b="1" dirty="0" smtClean="0">
                <a:solidFill>
                  <a:schemeClr val="tx1"/>
                </a:solidFill>
              </a:rPr>
              <a:t>CONSELHO ESTADUAL DO IDOSO</a:t>
            </a:r>
            <a:r>
              <a:rPr lang="pt-BR" sz="2000" dirty="0" smtClean="0">
                <a:solidFill>
                  <a:schemeClr val="tx1"/>
                </a:solidFill>
              </a:rPr>
              <a:t/>
            </a:r>
            <a:br>
              <a:rPr lang="pt-BR" sz="2000" dirty="0" smtClean="0">
                <a:solidFill>
                  <a:schemeClr val="tx1"/>
                </a:solidFill>
              </a:rPr>
            </a:br>
            <a:endParaRPr lang="pt-BR" sz="2000" dirty="0">
              <a:solidFill>
                <a:schemeClr val="tx1"/>
              </a:solidFill>
              <a:effectLst/>
            </a:endParaRPr>
          </a:p>
        </p:txBody>
      </p:sp>
      <p:sp>
        <p:nvSpPr>
          <p:cNvPr id="6147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/>
            <a:endParaRPr lang="pt-BR" sz="1600" b="1" dirty="0" smtClean="0"/>
          </a:p>
          <a:p>
            <a:pPr algn="ctr" eaLnBrk="1" hangingPunct="1"/>
            <a:endParaRPr lang="pt-BR" sz="1600" b="1" dirty="0" smtClean="0"/>
          </a:p>
          <a:p>
            <a:pPr marL="82550" indent="0" algn="ctr" eaLnBrk="1" hangingPunct="1">
              <a:buNone/>
            </a:pPr>
            <a:endParaRPr lang="pt-BR" sz="1600" b="1" dirty="0" smtClean="0"/>
          </a:p>
          <a:p>
            <a:pPr marL="82550" indent="0" algn="ctr" eaLnBrk="1" hangingPunct="1">
              <a:buNone/>
            </a:pPr>
            <a:r>
              <a:rPr lang="pt-BR" sz="2400" b="1" dirty="0" smtClean="0"/>
              <a:t>  </a:t>
            </a:r>
            <a:endParaRPr lang="pt-BR" sz="2400" dirty="0" smtClean="0"/>
          </a:p>
          <a:p>
            <a:pPr algn="ctr" eaLnBrk="1" hangingPunct="1">
              <a:buNone/>
            </a:pPr>
            <a:r>
              <a:rPr lang="pt-BR" sz="2800" b="1" dirty="0" smtClean="0"/>
              <a:t>IV CONFERÊNCIA ESTADUAL DOS DIREITOS DA PESSOA IDOSA DE SANTA CATARINA</a:t>
            </a:r>
            <a:endParaRPr lang="pt-BR" sz="2800" dirty="0" smtClean="0"/>
          </a:p>
          <a:p>
            <a:pPr algn="ctr" eaLnBrk="1" hangingPunct="1"/>
            <a:endParaRPr lang="pt-BR" sz="1600" dirty="0" smtClean="0"/>
          </a:p>
          <a:p>
            <a:pPr algn="ctr" eaLnBrk="1" hangingPunct="1">
              <a:buFont typeface="Wingdings 2" pitchFamily="18" charset="2"/>
              <a:buNone/>
            </a:pPr>
            <a:endParaRPr lang="pt-BR" sz="1600" dirty="0" smtClean="0"/>
          </a:p>
          <a:p>
            <a:pPr algn="ctr" eaLnBrk="1" hangingPunct="1">
              <a:buFont typeface="Wingdings 2" pitchFamily="18" charset="2"/>
              <a:buNone/>
            </a:pPr>
            <a:endParaRPr lang="pt-BR" sz="1600" dirty="0" smtClean="0"/>
          </a:p>
          <a:p>
            <a:pPr algn="ctr" eaLnBrk="1" hangingPunct="1"/>
            <a:endParaRPr lang="pt-BR" sz="1600" dirty="0" smtClean="0"/>
          </a:p>
          <a:p>
            <a:pPr algn="ctr" eaLnBrk="1" hangingPunct="1"/>
            <a:endParaRPr lang="pt-BR" sz="16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04664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pPr algn="just">
              <a:buNone/>
            </a:pPr>
            <a:r>
              <a:rPr lang="pt-BR" dirty="0" smtClean="0"/>
              <a:t>   </a:t>
            </a:r>
            <a:r>
              <a:rPr lang="pt-BR" sz="2400" dirty="0" smtClean="0"/>
              <a:t>Data: 08 e 09 de dezembro de 2015</a:t>
            </a:r>
          </a:p>
          <a:p>
            <a:pPr algn="just">
              <a:buNone/>
            </a:pPr>
            <a:r>
              <a:rPr lang="pt-BR" sz="2400" dirty="0" smtClean="0"/>
              <a:t>    </a:t>
            </a:r>
          </a:p>
          <a:p>
            <a:pPr algn="just">
              <a:buNone/>
            </a:pPr>
            <a:r>
              <a:rPr lang="pt-BR" sz="2400" dirty="0" smtClean="0"/>
              <a:t>    Local: Oceania Park Hotel – Rua do Marisco, 550 – Praia dos Ingleses, Florianópolis, Santa Catarina.</a:t>
            </a:r>
          </a:p>
          <a:p>
            <a:pPr algn="just">
              <a:buNone/>
            </a:pPr>
            <a:r>
              <a:rPr lang="pt-BR" sz="2400" dirty="0" smtClean="0"/>
              <a:t>     </a:t>
            </a:r>
            <a:endParaRPr lang="pt-B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498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1600" b="1" dirty="0" smtClean="0">
                <a:solidFill>
                  <a:schemeClr val="tx1"/>
                </a:solidFill>
              </a:rPr>
              <a:t>                  </a:t>
            </a:r>
            <a:r>
              <a:rPr lang="pt-BR" sz="2000" b="1" dirty="0" smtClean="0">
                <a:solidFill>
                  <a:schemeClr val="tx1"/>
                </a:solidFill>
              </a:rPr>
              <a:t>CONSELHO ESTADUAL DO IDOSO</a:t>
            </a:r>
            <a:r>
              <a:rPr lang="pt-BR" sz="2000" dirty="0" smtClean="0">
                <a:solidFill>
                  <a:schemeClr val="tx1"/>
                </a:solidFill>
              </a:rPr>
              <a:t/>
            </a:r>
            <a:br>
              <a:rPr lang="pt-BR" sz="2000" dirty="0" smtClean="0">
                <a:solidFill>
                  <a:schemeClr val="tx1"/>
                </a:solidFill>
              </a:rPr>
            </a:br>
            <a:endParaRPr lang="pt-BR" sz="20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>
          <a:xfrm>
            <a:off x="1435100" y="2214563"/>
            <a:ext cx="7499350" cy="4033837"/>
          </a:xfrm>
        </p:spPr>
        <p:txBody>
          <a:bodyPr/>
          <a:lstStyle/>
          <a:p>
            <a:pPr marL="82550" indent="0" algn="just" eaLnBrk="1" hangingPunct="1">
              <a:buNone/>
            </a:pPr>
            <a:endParaRPr lang="pt-BR" sz="1800" b="1" dirty="0" smtClean="0"/>
          </a:p>
          <a:p>
            <a:pPr algn="just" eaLnBrk="1" hangingPunct="1">
              <a:buNone/>
            </a:pPr>
            <a:r>
              <a:rPr lang="pt-BR" sz="2400" dirty="0" smtClean="0"/>
              <a:t>	A IV Conferência Estadual dos Direitos da Pessoa Idosa de Santa Catarina teve como tema o “Protagonismo e </a:t>
            </a:r>
            <a:r>
              <a:rPr lang="pt-BR" sz="2400" dirty="0" err="1" smtClean="0"/>
              <a:t>Empoderamento</a:t>
            </a:r>
            <a:r>
              <a:rPr lang="pt-BR" sz="2400" dirty="0" smtClean="0"/>
              <a:t> da Pessoa Idosa: Por um Brasil de todas as Idades”. </a:t>
            </a:r>
          </a:p>
          <a:p>
            <a:pPr eaLnBrk="1" hangingPunct="1">
              <a:buFont typeface="Wingdings 2" pitchFamily="18" charset="2"/>
              <a:buNone/>
            </a:pPr>
            <a:endParaRPr lang="pt-BR" sz="1800" b="1" dirty="0" smtClean="0"/>
          </a:p>
          <a:p>
            <a:pPr algn="ctr" eaLnBrk="1" hangingPunct="1">
              <a:buFont typeface="Wingdings 2" pitchFamily="18" charset="2"/>
              <a:buNone/>
            </a:pPr>
            <a:endParaRPr lang="pt-BR" sz="1800" b="1" dirty="0" smtClean="0"/>
          </a:p>
          <a:p>
            <a:pPr algn="ctr" eaLnBrk="1" hangingPunct="1">
              <a:buFont typeface="Wingdings 2" pitchFamily="18" charset="2"/>
              <a:buNone/>
            </a:pPr>
            <a:endParaRPr lang="pt-BR" sz="2000" b="1" dirty="0" smtClean="0"/>
          </a:p>
        </p:txBody>
      </p:sp>
      <p:sp>
        <p:nvSpPr>
          <p:cNvPr id="8197" name="Retângulo 4"/>
          <p:cNvSpPr>
            <a:spLocks noChangeArrowheads="1"/>
          </p:cNvSpPr>
          <p:nvPr/>
        </p:nvSpPr>
        <p:spPr bwMode="auto">
          <a:xfrm>
            <a:off x="3857625" y="1571625"/>
            <a:ext cx="2571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pt-BR" sz="2000" b="1" dirty="0">
              <a:latin typeface="Calibri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76672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pt-BR" sz="2400" dirty="0" smtClean="0"/>
              <a:t>	</a:t>
            </a:r>
          </a:p>
          <a:p>
            <a:pPr algn="just">
              <a:buNone/>
            </a:pPr>
            <a:r>
              <a:rPr lang="pt-BR" sz="2400" dirty="0" smtClean="0"/>
              <a:t>	A IV Conferência Estadual dos Direitos da Pessoa Idosa de Santa Catarina foi convocada pela Secretaria de Estado de Assistência Social, Trabalho </a:t>
            </a:r>
            <a:r>
              <a:rPr lang="pt-BR" sz="2400" smtClean="0"/>
              <a:t>e </a:t>
            </a:r>
            <a:r>
              <a:rPr lang="pt-BR" sz="2400" smtClean="0"/>
              <a:t>Habitação - SST </a:t>
            </a:r>
            <a:r>
              <a:rPr lang="pt-BR" sz="2400" dirty="0" smtClean="0"/>
              <a:t>e pela Presidência do Conselho Estadual </a:t>
            </a:r>
            <a:r>
              <a:rPr lang="pt-BR" sz="2400" smtClean="0"/>
              <a:t>do </a:t>
            </a:r>
            <a:r>
              <a:rPr lang="pt-BR" sz="2400" smtClean="0"/>
              <a:t>Idoso - CEI/SC, </a:t>
            </a:r>
            <a:r>
              <a:rPr lang="pt-BR" sz="2400" dirty="0" smtClean="0"/>
              <a:t>em conjunto, por meio da Resolução n. 001, de 13 de abril de 2015, publicada no Diário Oficial do Estado em 17 de abril de 2015 e alterada pela Resolução n.002, de 25 de agosto de 2015, publicada no Diário Oficial do Estado em 14 de setembro de 2015 e Resolução n. 003 de 23 de outubro de 2015, publicada no Diário Oficial do Estado em 27 de outubro de 2015.</a:t>
            </a:r>
            <a:endParaRPr lang="pt-BR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4255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2000" b="1" dirty="0" smtClean="0">
                <a:solidFill>
                  <a:schemeClr val="tx1"/>
                </a:solidFill>
              </a:rPr>
              <a:t>                CONSELHO ESTADUAL DO IDOSO</a:t>
            </a:r>
            <a:r>
              <a:rPr lang="pt-BR" sz="2000" dirty="0" smtClean="0">
                <a:solidFill>
                  <a:schemeClr val="tx1"/>
                </a:solidFill>
              </a:rPr>
              <a:t/>
            </a:r>
            <a:br>
              <a:rPr lang="pt-BR" sz="2000" dirty="0" smtClean="0">
                <a:solidFill>
                  <a:schemeClr val="tx1"/>
                </a:solidFill>
              </a:rPr>
            </a:br>
            <a:r>
              <a:rPr lang="pt-BR" sz="1600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pt-BR" sz="1600" dirty="0" smtClean="0">
                <a:solidFill>
                  <a:schemeClr val="tx2">
                    <a:satMod val="130000"/>
                  </a:schemeClr>
                </a:solidFill>
              </a:rPr>
            </a:br>
            <a:endParaRPr lang="pt-BR" sz="16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sz="2000" b="1" dirty="0" smtClean="0"/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sz="2000" b="1" dirty="0" smtClean="0"/>
          </a:p>
          <a:p>
            <a:pPr marL="365760" indent="-283464" algn="ctr" eaLnBrk="1" fontAlgn="auto" hangingPunct="1">
              <a:spcAft>
                <a:spcPts val="0"/>
              </a:spcAft>
              <a:buNone/>
              <a:defRPr/>
            </a:pPr>
            <a:r>
              <a:rPr lang="pt-BR" sz="2000" b="1" dirty="0" smtClean="0"/>
              <a:t>O objetivo geral da IV Conferência: </a:t>
            </a:r>
            <a:endParaRPr lang="pt-BR" sz="2000" dirty="0" smtClean="0"/>
          </a:p>
          <a:p>
            <a:pPr marL="365760" indent="-283464" eaLnBrk="1" fontAlgn="auto" hangingPunct="1">
              <a:spcAft>
                <a:spcPts val="0"/>
              </a:spcAft>
              <a:buNone/>
              <a:defRPr/>
            </a:pPr>
            <a:endParaRPr lang="pt-BR" sz="2000" dirty="0" smtClean="0"/>
          </a:p>
          <a:p>
            <a:pPr marL="365760" indent="-283464" algn="just" eaLnBrk="1" fontAlgn="auto" hangingPunct="1">
              <a:spcAft>
                <a:spcPts val="0"/>
              </a:spcAft>
              <a:buNone/>
              <a:defRPr/>
            </a:pPr>
            <a:r>
              <a:rPr lang="pt-BR" sz="2400" dirty="0" smtClean="0"/>
              <a:t>	Propiciar a reflexão, discussão e avaliação das ações dirigidas às pessoas idosas, nos espaços de participação e da gestão da política de garantia dos direitos da pessoa idosa e avaliar o andamento e a execução das prioridades elencadas na III Conferência Estadual dos Direitos da Pessoa Idosa de Santa Catarina.  </a:t>
            </a:r>
          </a:p>
          <a:p>
            <a:pPr marL="365760" indent="-283464" algn="just" eaLnBrk="1" fontAlgn="auto" hangingPunct="1">
              <a:spcAft>
                <a:spcPts val="0"/>
              </a:spcAft>
              <a:buNone/>
              <a:defRPr/>
            </a:pPr>
            <a:endParaRPr lang="pt-BR" sz="2400" b="1" dirty="0" smtClean="0"/>
          </a:p>
          <a:p>
            <a:pPr marL="82296" indent="0" eaLnBrk="1" fontAlgn="auto" hangingPunct="1">
              <a:spcAft>
                <a:spcPts val="0"/>
              </a:spcAft>
              <a:buNone/>
              <a:defRPr/>
            </a:pPr>
            <a:endParaRPr lang="pt-BR" sz="2000" dirty="0" smtClean="0"/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pt-BR" sz="2000" dirty="0" smtClean="0"/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pt-BR" sz="2000" dirty="0" smtClean="0"/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pt-BR" sz="2000" dirty="0" smtClean="0"/>
          </a:p>
          <a:p>
            <a:pPr marL="342900" indent="-342900"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sz="2000" dirty="0" smtClean="0"/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pt-BR" sz="2000" dirty="0" smtClean="0"/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pt-BR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04664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425575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chemeClr val="tx1"/>
                </a:solidFill>
              </a:rPr>
              <a:t>                </a:t>
            </a:r>
            <a:r>
              <a:rPr lang="pt-BR" sz="2000" b="1" dirty="0" smtClean="0">
                <a:solidFill>
                  <a:schemeClr val="tx1"/>
                </a:solidFill>
              </a:rPr>
              <a:t>CONSELHO ESTADUAL DO IDOSO</a:t>
            </a:r>
            <a:endParaRPr lang="pt-BR" sz="20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endParaRPr lang="pt-BR" sz="1800" b="1" dirty="0" smtClean="0">
              <a:latin typeface="Arial" charset="0"/>
              <a:cs typeface="Arial" charset="0"/>
            </a:endParaRPr>
          </a:p>
          <a:p>
            <a:pPr algn="ctr" eaLnBrk="1" hangingPunct="1">
              <a:buFont typeface="Wingdings 2" pitchFamily="18" charset="2"/>
              <a:buNone/>
            </a:pPr>
            <a:endParaRPr lang="pt-BR" sz="1800" b="1" dirty="0">
              <a:latin typeface="Arial" charset="0"/>
              <a:cs typeface="Arial" charset="0"/>
            </a:endParaRPr>
          </a:p>
          <a:p>
            <a:pPr marL="82550" indent="0" algn="ctr" eaLnBrk="1" hangingPunct="1">
              <a:buNone/>
            </a:pPr>
            <a:r>
              <a:rPr lang="pt-BR" sz="1800" b="1" dirty="0" smtClean="0"/>
              <a:t>Os objetivos específicos, nesta mesma direção, foram assim definidos:</a:t>
            </a:r>
            <a:endParaRPr lang="pt-BR" sz="1800" dirty="0" smtClean="0"/>
          </a:p>
          <a:p>
            <a:pPr marL="82550" indent="0" eaLnBrk="1" hangingPunct="1">
              <a:buNone/>
            </a:pPr>
            <a:endParaRPr lang="pt-BR" sz="1600" dirty="0" smtClean="0"/>
          </a:p>
          <a:p>
            <a:pPr algn="just">
              <a:buNone/>
            </a:pPr>
            <a:r>
              <a:rPr lang="pt-BR" sz="1800" dirty="0" smtClean="0"/>
              <a:t>a) Conferir a execução das prioridades elencadas na III Conferência Estadual dos Direitos da Pessoa Idosa;</a:t>
            </a:r>
            <a:endParaRPr lang="pt-BR" sz="1100" dirty="0" smtClean="0"/>
          </a:p>
          <a:p>
            <a:pPr algn="just"/>
            <a:endParaRPr lang="pt-BR" sz="1200" dirty="0" smtClean="0"/>
          </a:p>
          <a:p>
            <a:pPr algn="just">
              <a:buNone/>
            </a:pPr>
            <a:r>
              <a:rPr lang="pt-BR" sz="1800" dirty="0" smtClean="0"/>
              <a:t>b) Informar e difundir o aspecto conceitual, estratégico, político e operacional da </a:t>
            </a:r>
            <a:r>
              <a:rPr lang="pt-BR" sz="1800" dirty="0" err="1" smtClean="0"/>
              <a:t>intersetorialidade</a:t>
            </a:r>
            <a:r>
              <a:rPr lang="pt-BR" sz="1800" dirty="0" smtClean="0"/>
              <a:t> na execução das ações da política estadual da pessoa idosa, do protagonismo e do </a:t>
            </a:r>
            <a:r>
              <a:rPr lang="pt-BR" sz="1800" dirty="0" err="1" smtClean="0"/>
              <a:t>empoderamento</a:t>
            </a:r>
            <a:r>
              <a:rPr lang="pt-BR" sz="1800" dirty="0" smtClean="0"/>
              <a:t> da pessoa idosa;</a:t>
            </a:r>
          </a:p>
          <a:p>
            <a:pPr algn="just"/>
            <a:endParaRPr lang="pt-BR" sz="1200" dirty="0" smtClean="0"/>
          </a:p>
          <a:p>
            <a:pPr algn="just">
              <a:buNone/>
            </a:pPr>
            <a:r>
              <a:rPr lang="pt-BR" sz="1800" dirty="0" smtClean="0"/>
              <a:t>c) Elencar prioridades de atuação dos órgãos governamentais nos diferentes níveis de gestão, responsáveis pela implementação da Política Estadual dos Direitos da Pessoa Idosa;</a:t>
            </a:r>
          </a:p>
          <a:p>
            <a:pPr algn="just" eaLnBrk="1" hangingPunct="1">
              <a:lnSpc>
                <a:spcPct val="110000"/>
              </a:lnSpc>
              <a:spcBef>
                <a:spcPct val="0"/>
              </a:spcBef>
              <a:buFont typeface="Wingdings 2" pitchFamily="18" charset="2"/>
              <a:buNone/>
            </a:pPr>
            <a:endParaRPr lang="pt-BR" sz="1800" b="1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1800" b="1" dirty="0" smtClean="0">
                <a:solidFill>
                  <a:schemeClr val="tx1"/>
                </a:solidFill>
              </a:rPr>
              <a:t>                                             </a:t>
            </a:r>
            <a:r>
              <a:rPr lang="pt-BR" sz="2000" b="1" dirty="0" smtClean="0">
                <a:solidFill>
                  <a:schemeClr val="tx1"/>
                </a:solidFill>
              </a:rPr>
              <a:t>CONSELHO ESTADUAL DO IDOSO</a:t>
            </a:r>
            <a:endParaRPr lang="pt-BR" sz="2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endParaRPr lang="pt-BR" sz="1800" dirty="0" smtClean="0"/>
          </a:p>
          <a:p>
            <a:pPr algn="just">
              <a:buNone/>
            </a:pPr>
            <a:r>
              <a:rPr lang="pt-BR" sz="1800" dirty="0" smtClean="0"/>
              <a:t>d) Estimular a implantação de mecanismos e instrumentos que garantam a participação e a organização sociopolítica das pessoas idosas nas diversas áreas de atuação na sociedade;</a:t>
            </a:r>
          </a:p>
          <a:p>
            <a:pPr algn="just">
              <a:buNone/>
            </a:pPr>
            <a:endParaRPr lang="pt-BR" sz="1100" dirty="0" smtClean="0"/>
          </a:p>
          <a:p>
            <a:pPr algn="just">
              <a:buNone/>
            </a:pPr>
            <a:r>
              <a:rPr lang="pt-BR" sz="1800" dirty="0" smtClean="0"/>
              <a:t>e) Discutir e apontar formas de captação de recursos para financiamento das ações intersetoriais dirigidas à pessoa idosa;</a:t>
            </a:r>
          </a:p>
          <a:p>
            <a:pPr algn="just"/>
            <a:endParaRPr lang="pt-BR" sz="1100" dirty="0" smtClean="0"/>
          </a:p>
          <a:p>
            <a:pPr algn="just">
              <a:buNone/>
            </a:pPr>
            <a:r>
              <a:rPr lang="pt-BR" sz="1800" dirty="0" smtClean="0"/>
              <a:t>f) Articular ações, no sentido de incluir a demanda de necessidades e direitos da pessoa idosa na agenda e na pauta política de garantia dos direitos da pessoa idosa;</a:t>
            </a:r>
          </a:p>
          <a:p>
            <a:pPr algn="just">
              <a:buNone/>
            </a:pPr>
            <a:endParaRPr lang="pt-BR" sz="1100" dirty="0" smtClean="0"/>
          </a:p>
          <a:p>
            <a:pPr algn="just">
              <a:buNone/>
            </a:pPr>
            <a:r>
              <a:rPr lang="pt-BR" sz="1800" dirty="0" smtClean="0"/>
              <a:t>g) eleger 22 (vinte e dois) delegados, preferencialmente idosos, para a IV Conferência Nacional dos Direitos da Pessoa Idosa observando-se a proporcionalidade de (14) 60% representantes da sociedade civil e (8) 40% representantes governamentais;</a:t>
            </a:r>
          </a:p>
          <a:p>
            <a:pPr algn="just">
              <a:buNone/>
            </a:pPr>
            <a:endParaRPr lang="pt-BR" sz="1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476672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chemeClr val="tx1"/>
                </a:solidFill>
              </a:rPr>
              <a:t>                </a:t>
            </a:r>
            <a:r>
              <a:rPr lang="pt-BR" sz="2000" b="1" dirty="0" smtClean="0">
                <a:solidFill>
                  <a:schemeClr val="tx1"/>
                </a:solidFill>
              </a:rPr>
              <a:t>CONSELHO ESTADUAL DO IDOSO</a:t>
            </a:r>
            <a:endParaRPr lang="pt-BR" sz="20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endParaRPr lang="pt-BR" sz="2000" b="1" dirty="0" smtClean="0"/>
          </a:p>
          <a:p>
            <a:pPr algn="just">
              <a:buNone/>
            </a:pPr>
            <a:r>
              <a:rPr lang="pt-BR" sz="1800" dirty="0" smtClean="0"/>
              <a:t>h) garantir 1 (uma vaga) de delegado nato à Presidente do CEI/SC, ou na sua ausência, a outro membro da Diretoria do CEI/SC na IV Conferência Nacional dos Direitos da Pessoa Idosa;</a:t>
            </a:r>
          </a:p>
          <a:p>
            <a:endParaRPr lang="pt-BR" sz="1100" dirty="0" smtClean="0"/>
          </a:p>
          <a:p>
            <a:pPr algn="just">
              <a:buNone/>
            </a:pPr>
            <a:r>
              <a:rPr lang="pt-BR" sz="1800" dirty="0" smtClean="0"/>
              <a:t>i) eleger, dentre os 23 delegados, aqueles que representarão o Estado de Santa Catarina, na 12</a:t>
            </a:r>
            <a:r>
              <a:rPr lang="pt-BR" sz="1800" baseline="30000" dirty="0" smtClean="0"/>
              <a:t>a</a:t>
            </a:r>
            <a:r>
              <a:rPr lang="pt-BR" sz="1800" dirty="0" smtClean="0"/>
              <a:t> Conferência Nacional de Direitos Humanos, segundo definição do CNDI;</a:t>
            </a:r>
          </a:p>
          <a:p>
            <a:endParaRPr lang="pt-BR" sz="1100" dirty="0" smtClean="0"/>
          </a:p>
          <a:p>
            <a:pPr algn="just">
              <a:buNone/>
            </a:pPr>
            <a:r>
              <a:rPr lang="pt-BR" sz="1800" dirty="0" smtClean="0"/>
              <a:t>j) eleger 1 (um) observador representante do CEI e 1 (um) observador escolhido dentre os participantes da IV Conferência Estadual, para participarem, com direito a voz, na IV Conferência Nacional dos Direitos da Pessoa Idosa.</a:t>
            </a:r>
            <a:endParaRPr lang="pt-BR" sz="1800" b="1" dirty="0" smtClean="0"/>
          </a:p>
          <a:p>
            <a:pPr marL="82550" indent="0" eaLnBrk="1" hangingPunct="1">
              <a:buNone/>
            </a:pPr>
            <a:endParaRPr lang="pt-BR" sz="2000" b="1" dirty="0" smtClean="0"/>
          </a:p>
          <a:p>
            <a:pPr eaLnBrk="1" hangingPunct="1"/>
            <a:endParaRPr lang="pt-BR" sz="2000" b="1" dirty="0"/>
          </a:p>
          <a:p>
            <a:pPr marL="82550" indent="0" eaLnBrk="1" hangingPunct="1">
              <a:buNone/>
            </a:pPr>
            <a:endParaRPr lang="pt-BR" sz="2000" b="1" dirty="0"/>
          </a:p>
          <a:p>
            <a:pPr marL="82550" indent="0" eaLnBrk="1" hangingPunct="1">
              <a:buNone/>
            </a:pPr>
            <a:endParaRPr lang="pt-BR" sz="2000" dirty="0"/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Wingdings 2" pitchFamily="18" charset="2"/>
              <a:buNone/>
            </a:pPr>
            <a:endParaRPr lang="pt-BR" sz="2000" b="1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4986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2000" b="1" dirty="0" smtClean="0">
                <a:solidFill>
                  <a:schemeClr val="tx1"/>
                </a:solidFill>
              </a:rPr>
              <a:t>              CONSELHO ESTADUAL DO IDOSO</a:t>
            </a:r>
            <a:endParaRPr lang="pt-BR" sz="20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550" indent="0" eaLnBrk="1" hangingPunct="1">
              <a:buNone/>
            </a:pPr>
            <a:endParaRPr lang="pt-BR" sz="1800" dirty="0" smtClean="0"/>
          </a:p>
          <a:p>
            <a:pPr marL="82550" indent="0" algn="just" eaLnBrk="1" hangingPunct="1">
              <a:buNone/>
            </a:pPr>
            <a:r>
              <a:rPr lang="pt-BR" sz="2400" dirty="0" smtClean="0"/>
              <a:t>Nas etapas preparatórias para Conferência Estadual, dos 295 municípios catarinenses, 275 (94%) realizaram Conferências Regionais e/ou Municipais dos Direitos da Pessoa Idosa. </a:t>
            </a:r>
          </a:p>
          <a:p>
            <a:pPr marL="82550" indent="0" algn="just" eaLnBrk="1" hangingPunct="1">
              <a:buNone/>
            </a:pPr>
            <a:endParaRPr lang="pt-BR" sz="2400" dirty="0" smtClean="0"/>
          </a:p>
          <a:p>
            <a:pPr marL="82550" indent="0" algn="just" eaLnBrk="1" hangingPunct="1">
              <a:buNone/>
            </a:pPr>
            <a:r>
              <a:rPr lang="pt-BR" sz="2400" dirty="0" smtClean="0"/>
              <a:t>As Conferências Regionais e/ou Municipais contaram com a participação de 2.077 pessoas no estado de Santa Catarina. Dentre estes, quando identificados, 821 participantes da sociedade civil, 531 representantes do Governo, 102 observadores e 109 convidados. As Conferências Municipais e/ou Regionais contaram com 56% de participantes com idade de 60 anos ou superior.</a:t>
            </a:r>
          </a:p>
          <a:p>
            <a:pPr marL="82550" indent="0" eaLnBrk="1" hangingPunct="1">
              <a:buNone/>
            </a:pPr>
            <a:endParaRPr lang="pt-BR" sz="1800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425575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2000" b="1" dirty="0" smtClean="0">
                <a:solidFill>
                  <a:schemeClr val="tx1"/>
                </a:solidFill>
              </a:rPr>
              <a:t>              CONSELHO ESTADUAL DO IDOSO</a:t>
            </a:r>
            <a:endParaRPr lang="pt-BR" sz="20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550" indent="0" eaLnBrk="1" hangingPunct="1">
              <a:buNone/>
            </a:pPr>
            <a:endParaRPr lang="pt-BR" sz="1800" b="1" dirty="0" smtClean="0"/>
          </a:p>
          <a:p>
            <a:pPr marL="82550" indent="0" eaLnBrk="1" hangingPunct="1">
              <a:buNone/>
            </a:pPr>
            <a:endParaRPr lang="pt-BR" sz="1600" dirty="0" smtClean="0"/>
          </a:p>
          <a:p>
            <a:pPr algn="just" eaLnBrk="1" hangingPunct="1">
              <a:buNone/>
            </a:pPr>
            <a:r>
              <a:rPr lang="pt-BR" sz="2400" dirty="0" smtClean="0"/>
              <a:t>    A IV Conferência Estadual dos Direitos da Pessoa Idosa contou com 300 participantes, divididos em 163 delegados representantes da sociedade civil, 81 delegados representantes governamentais, 19 ouvintes, 32 convidados e 5 membros da Equipe da Relatoria. </a:t>
            </a:r>
          </a:p>
          <a:p>
            <a:pPr algn="just" eaLnBrk="1" hangingPunct="1">
              <a:buNone/>
            </a:pPr>
            <a:r>
              <a:rPr lang="pt-BR" sz="2400" dirty="0" smtClean="0"/>
              <a:t>    </a:t>
            </a:r>
          </a:p>
          <a:p>
            <a:pPr algn="just" eaLnBrk="1" hangingPunct="1">
              <a:buNone/>
            </a:pPr>
            <a:r>
              <a:rPr lang="pt-BR" sz="2400" dirty="0" smtClean="0"/>
              <a:t>    A IV Conferência Estadual contou com a participação de representantes de 86 municípios, perfazendo 29% dos municípios catarinenses.</a:t>
            </a:r>
          </a:p>
          <a:p>
            <a:pPr eaLnBrk="1" hangingPunct="1"/>
            <a:endParaRPr lang="pt-BR" sz="1600" dirty="0" smtClean="0"/>
          </a:p>
          <a:p>
            <a:pPr eaLnBrk="1" hangingPunct="1"/>
            <a:endParaRPr lang="pt-BR" sz="1600" dirty="0" smtClean="0"/>
          </a:p>
          <a:p>
            <a:pPr eaLnBrk="1" hangingPunct="1"/>
            <a:endParaRPr lang="pt-BR" sz="1600" dirty="0" smtClean="0"/>
          </a:p>
          <a:p>
            <a:pPr eaLnBrk="1" hangingPunct="1"/>
            <a:endParaRPr lang="pt-BR" sz="1600" dirty="0" smtClean="0"/>
          </a:p>
          <a:p>
            <a:pPr eaLnBrk="1" hangingPunct="1"/>
            <a:endParaRPr lang="pt-BR" sz="1600" dirty="0" smtClean="0"/>
          </a:p>
          <a:p>
            <a:pPr eaLnBrk="1" hangingPunct="1"/>
            <a:endParaRPr lang="pt-BR" sz="1600" dirty="0" smtClean="0"/>
          </a:p>
          <a:p>
            <a:pPr eaLnBrk="1" hangingPunct="1"/>
            <a:endParaRPr lang="pt-BR" sz="1600" dirty="0" smtClean="0"/>
          </a:p>
          <a:p>
            <a:pPr eaLnBrk="1" hangingPunct="1"/>
            <a:endParaRPr lang="pt-BR" sz="1600" dirty="0" smtClean="0"/>
          </a:p>
          <a:p>
            <a:pPr eaLnBrk="1" hangingPunct="1"/>
            <a:endParaRPr lang="pt-BR" sz="1600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1800" b="1" dirty="0" smtClean="0">
                <a:solidFill>
                  <a:schemeClr val="tx1"/>
                </a:solidFill>
              </a:rPr>
              <a:t>               </a:t>
            </a:r>
            <a:r>
              <a:rPr lang="pt-BR" sz="2000" b="1" dirty="0" smtClean="0">
                <a:solidFill>
                  <a:schemeClr val="tx1"/>
                </a:solidFill>
              </a:rPr>
              <a:t>CONSELHO ESTADUAL DO IDOSO</a:t>
            </a:r>
            <a:endParaRPr lang="pt-BR" sz="2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5149552"/>
          </a:xfrm>
        </p:spPr>
        <p:txBody>
          <a:bodyPr/>
          <a:lstStyle/>
          <a:p>
            <a:pPr marL="82550" indent="0" algn="ctr">
              <a:buNone/>
            </a:pPr>
            <a:endParaRPr lang="pt-BR" sz="1600" b="1" dirty="0" smtClean="0"/>
          </a:p>
          <a:p>
            <a:pPr marL="82550" indent="0" algn="ctr">
              <a:buNone/>
            </a:pPr>
            <a:endParaRPr lang="pt-BR" sz="1600" b="1" dirty="0" smtClean="0"/>
          </a:p>
          <a:p>
            <a:pPr marL="82550" indent="0" algn="ctr">
              <a:buNone/>
            </a:pPr>
            <a:endParaRPr lang="pt-BR" sz="1600" b="1" dirty="0"/>
          </a:p>
          <a:p>
            <a:pPr algn="just">
              <a:buNone/>
            </a:pPr>
            <a:r>
              <a:rPr lang="pt-BR" sz="1800" dirty="0" smtClean="0"/>
              <a:t>      </a:t>
            </a:r>
            <a:r>
              <a:rPr lang="pt-BR" sz="2400" dirty="0" smtClean="0"/>
              <a:t>Dos 23 delegados eleitos para IV Conferência Nacional dos Direitos da Pessoa Idosa, 12 (52%) destes são idosos.</a:t>
            </a:r>
          </a:p>
          <a:p>
            <a:pPr algn="just"/>
            <a:endParaRPr lang="pt-BR" sz="2400" dirty="0" smtClean="0"/>
          </a:p>
          <a:p>
            <a:pPr algn="just"/>
            <a:endParaRPr lang="pt-BR" sz="2400" dirty="0" smtClean="0"/>
          </a:p>
          <a:p>
            <a:pPr algn="just">
              <a:buNone/>
            </a:pPr>
            <a:r>
              <a:rPr lang="pt-BR" sz="2400" dirty="0" smtClean="0"/>
              <a:t>    A Comissão Organizadora das Conferências no ano de              2015 realizou 21 reuniões preparatórias para Conferência Estadual.</a:t>
            </a:r>
          </a:p>
          <a:p>
            <a:pPr algn="just">
              <a:buNone/>
            </a:pPr>
            <a:endParaRPr lang="pt-BR" sz="14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142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0"/>
            <a:ext cx="5214974" cy="6754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1800" b="1" dirty="0" smtClean="0">
                <a:solidFill>
                  <a:schemeClr val="tx1"/>
                </a:solidFill>
              </a:rPr>
              <a:t>                                              </a:t>
            </a:r>
            <a:r>
              <a:rPr lang="pt-BR" sz="2000" b="1" dirty="0" smtClean="0">
                <a:solidFill>
                  <a:schemeClr val="tx1"/>
                </a:solidFill>
              </a:rPr>
              <a:t>CONSELHO ESTADUAL DO IDOSO</a:t>
            </a:r>
            <a:endParaRPr lang="pt-BR" sz="2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4933528"/>
          </a:xfrm>
        </p:spPr>
        <p:txBody>
          <a:bodyPr/>
          <a:lstStyle/>
          <a:p>
            <a:pPr algn="ctr">
              <a:buNone/>
            </a:pPr>
            <a:r>
              <a:rPr lang="pt-BR" sz="2000" b="1" dirty="0" smtClean="0"/>
              <a:t>     </a:t>
            </a:r>
          </a:p>
          <a:p>
            <a:pPr algn="ctr">
              <a:buNone/>
            </a:pPr>
            <a:r>
              <a:rPr lang="pt-BR" sz="2000" b="1" dirty="0" smtClean="0"/>
              <a:t>Conselheiros que estiveram presentes na IV Conferência Estadual dos Direitos da Pessoa  Idosa de Santa Catarina</a:t>
            </a:r>
          </a:p>
          <a:p>
            <a:pPr>
              <a:buNone/>
            </a:pPr>
            <a:endParaRPr lang="pt-BR" sz="1600" dirty="0" smtClean="0"/>
          </a:p>
          <a:p>
            <a:pPr>
              <a:buNone/>
            </a:pPr>
            <a:r>
              <a:rPr lang="pt-BR" sz="1800" b="1" dirty="0" smtClean="0"/>
              <a:t>Conselheiros Governamentais:</a:t>
            </a:r>
          </a:p>
          <a:p>
            <a:pPr>
              <a:buNone/>
            </a:pPr>
            <a:r>
              <a:rPr lang="pt-BR" sz="1600" dirty="0" smtClean="0"/>
              <a:t>EDLÉIA ROSA SCHMIDT - CELESC</a:t>
            </a:r>
          </a:p>
          <a:p>
            <a:pPr>
              <a:buNone/>
            </a:pPr>
            <a:r>
              <a:rPr lang="pt-BR" sz="1600" dirty="0" smtClean="0"/>
              <a:t>CAMILA ÁVILA DOS SANTOS - INSS</a:t>
            </a:r>
          </a:p>
          <a:p>
            <a:pPr>
              <a:buNone/>
            </a:pPr>
            <a:r>
              <a:rPr lang="pt-BR" sz="1600" dirty="0" smtClean="0"/>
              <a:t>LILIANE THIVES MELLO - IPREV</a:t>
            </a:r>
          </a:p>
          <a:p>
            <a:pPr>
              <a:buNone/>
            </a:pPr>
            <a:r>
              <a:rPr lang="pt-BR" sz="1600" dirty="0" smtClean="0"/>
              <a:t>FREDERICO GUITEL FILHO - SCC</a:t>
            </a:r>
          </a:p>
          <a:p>
            <a:pPr>
              <a:buNone/>
            </a:pPr>
            <a:r>
              <a:rPr lang="pt-BR" sz="1600" dirty="0" smtClean="0"/>
              <a:t>MAÉRCIO MANOEL CABRAL - SED</a:t>
            </a:r>
          </a:p>
          <a:p>
            <a:pPr>
              <a:buNone/>
            </a:pPr>
            <a:r>
              <a:rPr lang="pt-BR" sz="1600" dirty="0" smtClean="0"/>
              <a:t>ADRIANA MAFRA MARGHOTI - SED</a:t>
            </a:r>
          </a:p>
          <a:p>
            <a:pPr>
              <a:buNone/>
            </a:pPr>
            <a:r>
              <a:rPr lang="pt-BR" sz="1600" dirty="0" smtClean="0"/>
              <a:t>ANA MARIA DUARTE - SEF</a:t>
            </a:r>
          </a:p>
          <a:p>
            <a:pPr>
              <a:buNone/>
            </a:pPr>
            <a:r>
              <a:rPr lang="pt-BR" sz="1600" dirty="0" smtClean="0"/>
              <a:t>BRUNO DOMINGOS GABRIEL - SJC </a:t>
            </a:r>
          </a:p>
          <a:p>
            <a:pPr>
              <a:buNone/>
            </a:pPr>
            <a:r>
              <a:rPr lang="pt-BR" sz="1600" dirty="0" smtClean="0"/>
              <a:t>SALETE POMPERMAIER - UDESC</a:t>
            </a:r>
          </a:p>
          <a:p>
            <a:pPr>
              <a:buNone/>
            </a:pPr>
            <a:r>
              <a:rPr lang="pt-BR" sz="1600" dirty="0" smtClean="0"/>
              <a:t>JORDELINA SCHIER - UFSC</a:t>
            </a:r>
            <a:endParaRPr lang="pt-BR" sz="1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066130"/>
          </a:xfrm>
        </p:spPr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 CONSELHO ESTADUAL DO IDOSO</a:t>
            </a:r>
            <a:endParaRPr lang="pt-BR" sz="20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35100" y="1268760"/>
            <a:ext cx="7499350" cy="5472608"/>
          </a:xfrm>
        </p:spPr>
        <p:txBody>
          <a:bodyPr/>
          <a:lstStyle/>
          <a:p>
            <a:pPr>
              <a:buNone/>
            </a:pPr>
            <a:r>
              <a:rPr lang="pt-BR" sz="1800" b="1" dirty="0" smtClean="0"/>
              <a:t>Conselheiros não governamental:</a:t>
            </a:r>
          </a:p>
          <a:p>
            <a:pPr>
              <a:buNone/>
            </a:pPr>
            <a:r>
              <a:rPr lang="pt-BR" sz="1600" dirty="0" smtClean="0"/>
              <a:t>ANNA QUIALHEIRO ABREU DA SILVA - ACAFE</a:t>
            </a:r>
          </a:p>
          <a:p>
            <a:pPr>
              <a:buNone/>
            </a:pPr>
            <a:r>
              <a:rPr lang="pt-BR" sz="1600" dirty="0" smtClean="0"/>
              <a:t>MARÍLIA CELINA F. FRAGOSO - ANG</a:t>
            </a:r>
          </a:p>
          <a:p>
            <a:pPr>
              <a:buNone/>
            </a:pPr>
            <a:r>
              <a:rPr lang="pt-BR" sz="1600" dirty="0" smtClean="0"/>
              <a:t>OSVALDINA ZUCCO WEBER - CNBB</a:t>
            </a:r>
          </a:p>
          <a:p>
            <a:pPr>
              <a:buNone/>
            </a:pPr>
            <a:r>
              <a:rPr lang="pt-BR" sz="1600" dirty="0" smtClean="0"/>
              <a:t>EDI MOTA OLIVEIRA - CRESS</a:t>
            </a:r>
          </a:p>
          <a:p>
            <a:pPr>
              <a:buNone/>
            </a:pPr>
            <a:r>
              <a:rPr lang="pt-BR" sz="1600" dirty="0" smtClean="0"/>
              <a:t>JOÃO OSMAR QUADROS PACHECO - FEAPESC</a:t>
            </a:r>
          </a:p>
          <a:p>
            <a:pPr>
              <a:buNone/>
            </a:pPr>
            <a:r>
              <a:rPr lang="pt-BR" sz="1600" dirty="0" smtClean="0"/>
              <a:t>SÂMILA DE SENNA RODRIGUES - FEC</a:t>
            </a:r>
          </a:p>
          <a:p>
            <a:pPr>
              <a:buNone/>
            </a:pPr>
            <a:r>
              <a:rPr lang="pt-BR" sz="1600" dirty="0" smtClean="0"/>
              <a:t>MARIA INÊS C. VITOR - LIONS</a:t>
            </a:r>
          </a:p>
          <a:p>
            <a:pPr>
              <a:buNone/>
            </a:pPr>
            <a:r>
              <a:rPr lang="pt-BR" sz="1600" dirty="0" smtClean="0"/>
              <a:t>HERCÍLIO HOEPFNER JÚNIOR - SBGG</a:t>
            </a:r>
          </a:p>
          <a:p>
            <a:pPr>
              <a:buNone/>
            </a:pPr>
            <a:r>
              <a:rPr lang="pt-BR" sz="1600" dirty="0" smtClean="0"/>
              <a:t>GISELE MARA SCHENA - SESC</a:t>
            </a:r>
          </a:p>
          <a:p>
            <a:pPr>
              <a:buNone/>
            </a:pPr>
            <a:r>
              <a:rPr lang="pt-BR" sz="1600" dirty="0" smtClean="0"/>
              <a:t>CLEUSA DE OLIVEIRA PACHECO – APAS/FIESC</a:t>
            </a:r>
          </a:p>
          <a:p>
            <a:pPr>
              <a:buNone/>
            </a:pPr>
            <a:r>
              <a:rPr lang="pt-BR" sz="1600" dirty="0" smtClean="0"/>
              <a:t>PAULO ADÃO DE MEDEIROS - ANG</a:t>
            </a:r>
          </a:p>
          <a:p>
            <a:pPr>
              <a:buNone/>
            </a:pPr>
            <a:r>
              <a:rPr lang="pt-BR" sz="1600" dirty="0" smtClean="0"/>
              <a:t>MARIA JOANA ZUCCO - CNBB</a:t>
            </a:r>
          </a:p>
          <a:p>
            <a:pPr>
              <a:buNone/>
            </a:pPr>
            <a:r>
              <a:rPr lang="pt-BR" sz="1600" dirty="0" smtClean="0"/>
              <a:t>RITA DE CASSIA GONÇALVES - CRESS</a:t>
            </a:r>
          </a:p>
          <a:p>
            <a:pPr>
              <a:buNone/>
            </a:pPr>
            <a:r>
              <a:rPr lang="pt-BR" sz="1600" dirty="0" smtClean="0"/>
              <a:t>IBURICI FERNANDES -  FEAPESC</a:t>
            </a:r>
          </a:p>
          <a:p>
            <a:pPr>
              <a:buNone/>
            </a:pPr>
            <a:r>
              <a:rPr lang="pt-BR" sz="1600" dirty="0" smtClean="0"/>
              <a:t>REGINALDO LUIZ SILVA CARDOSO - SBGG</a:t>
            </a:r>
          </a:p>
          <a:p>
            <a:pPr>
              <a:buNone/>
            </a:pPr>
            <a:r>
              <a:rPr lang="pt-BR" sz="1600" dirty="0" smtClean="0"/>
              <a:t>KARINA GORGES CATAFESTA - SESC</a:t>
            </a:r>
            <a:endParaRPr lang="pt-BR" sz="16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332656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12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30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31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1800" b="1" dirty="0" smtClean="0">
                <a:solidFill>
                  <a:schemeClr val="tx1"/>
                </a:solidFill>
              </a:rPr>
              <a:t>               </a:t>
            </a:r>
            <a:r>
              <a:rPr lang="pt-BR" sz="2000" b="1" dirty="0" smtClean="0">
                <a:solidFill>
                  <a:schemeClr val="tx1"/>
                </a:solidFill>
              </a:rPr>
              <a:t>CONSELHO ESTADUAL DO IDOSO</a:t>
            </a:r>
            <a:endParaRPr lang="pt-BR" sz="2000" dirty="0"/>
          </a:p>
        </p:txBody>
      </p:sp>
      <p:pic>
        <p:nvPicPr>
          <p:cNvPr id="5" name="Espaço Reservado para Conteúdo 4" descr="S:\2015\Fotos\IV Conferencia Estadual do Direito da Pessoa Idosa\_MG_401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112991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28325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39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34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36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75656" y="404664"/>
            <a:ext cx="7499350" cy="1143000"/>
          </a:xfrm>
        </p:spPr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40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                   </a:t>
            </a:r>
            <a:r>
              <a:rPr lang="pt-BR" sz="2000" b="1" dirty="0" smtClean="0">
                <a:solidFill>
                  <a:schemeClr val="tx1"/>
                </a:solidFill>
              </a:rPr>
              <a:t>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02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                   </a:t>
            </a:r>
            <a:r>
              <a:rPr lang="pt-BR" sz="2000" b="1" dirty="0" smtClean="0">
                <a:solidFill>
                  <a:schemeClr val="tx1"/>
                </a:solidFill>
              </a:rPr>
              <a:t>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02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                    </a:t>
            </a:r>
            <a:r>
              <a:rPr lang="pt-BR" sz="1800" b="1" dirty="0" smtClean="0">
                <a:solidFill>
                  <a:schemeClr val="tx1"/>
                </a:solidFill>
              </a:rPr>
              <a:t>CONSELHO ESTADUAL DO IDOSO</a:t>
            </a:r>
            <a:endParaRPr lang="pt-BR" sz="1800" dirty="0"/>
          </a:p>
        </p:txBody>
      </p:sp>
      <p:pic>
        <p:nvPicPr>
          <p:cNvPr id="4" name="Espaço Reservado para Conteúdo 3" descr="S:\2015\Fotos\IV Conferencia Estadual do Direito da Pessoa Idosa\_MG_404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1800" b="1" dirty="0" smtClean="0">
                <a:solidFill>
                  <a:schemeClr val="tx1"/>
                </a:solidFill>
              </a:rPr>
              <a:t>                                               CONSELHO ESTADUAL DO IDOSO</a:t>
            </a:r>
            <a:endParaRPr lang="pt-BR" sz="1800" dirty="0"/>
          </a:p>
        </p:txBody>
      </p:sp>
      <p:pic>
        <p:nvPicPr>
          <p:cNvPr id="4" name="Espaço Reservado para Conteúdo 3" descr="S:\2015\Fotos\IV Conferencia Estadual do Direito da Pessoa Idosa\_MG_4048 copy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1830185"/>
            <a:ext cx="5399116" cy="4035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058 copy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1830185"/>
            <a:ext cx="5399116" cy="4035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077 copy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1830185"/>
            <a:ext cx="5399116" cy="4035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093 copy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1830185"/>
            <a:ext cx="5399116" cy="4035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107 copy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1830185"/>
            <a:ext cx="5399116" cy="4035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11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14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14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15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19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20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22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25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26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2624" y="2071254"/>
            <a:ext cx="5324302" cy="3553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41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43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44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44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50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53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562 copy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1830185"/>
            <a:ext cx="5399116" cy="4035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58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60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72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478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547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544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548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2046316"/>
            <a:ext cx="5399116" cy="360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pic>
        <p:nvPicPr>
          <p:cNvPr id="4" name="Espaço Reservado para Conteúdo 3" descr="S:\2015\Fotos\IV Conferencia Estadual do Direito da Pessoa Idosa\_MG_5953 copy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5217" y="1830185"/>
            <a:ext cx="5399116" cy="4035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pt-BR" sz="4800" dirty="0" smtClean="0"/>
          </a:p>
          <a:p>
            <a:pPr algn="ctr">
              <a:buNone/>
            </a:pPr>
            <a:endParaRPr lang="pt-BR" sz="4800" dirty="0" smtClean="0"/>
          </a:p>
          <a:p>
            <a:pPr algn="ctr">
              <a:buNone/>
            </a:pPr>
            <a:r>
              <a:rPr lang="pt-BR" sz="4800" dirty="0" smtClean="0"/>
              <a:t>AVALIAÇÕES</a:t>
            </a:r>
          </a:p>
          <a:p>
            <a:pPr algn="ctr">
              <a:buNone/>
            </a:pPr>
            <a:endParaRPr lang="pt-BR" sz="2400" dirty="0" smtClean="0"/>
          </a:p>
          <a:p>
            <a:pPr algn="ctr">
              <a:buNone/>
            </a:pPr>
            <a:endParaRPr lang="pt-BR" sz="2400" dirty="0" smtClean="0"/>
          </a:p>
          <a:p>
            <a:pPr algn="ctr">
              <a:buNone/>
            </a:pPr>
            <a:r>
              <a:rPr lang="pt-BR" sz="2400" dirty="0" smtClean="0"/>
              <a:t>*Dos 300 participantes 115 responderam a avaliação</a:t>
            </a:r>
            <a:endParaRPr lang="pt-BR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                                         CONSELHO ESTADUAL DO IDOSO</a:t>
            </a:r>
            <a:endParaRPr lang="pt-BR" sz="20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548680"/>
            <a:ext cx="20162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285852" y="928670"/>
          <a:ext cx="7280304" cy="4719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9635"/>
                <a:gridCol w="2310669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PRESTAÇÃO DE CONTAS</a:t>
                      </a:r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Descrição do Serviço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Total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Contratação de empresa para fornecimento de passagens aérea e terrestres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R$ 3.800,00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Placas de agradecimento aos ex-presidentes do CEI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R$2.618,00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Interpretes de libras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R$5.184,00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Faixa, Placa</a:t>
                      </a:r>
                      <a:r>
                        <a:rPr lang="pt-BR" baseline="0" dirty="0" smtClean="0"/>
                        <a:t> e Banner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R$ 500,00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Equipamentos audiovisuais</a:t>
                      </a:r>
                      <a:r>
                        <a:rPr lang="pt-BR" baseline="0" dirty="0" smtClean="0"/>
                        <a:t> </a:t>
                      </a:r>
                      <a:r>
                        <a:rPr lang="pt-BR" baseline="0" smtClean="0"/>
                        <a:t>e ambulância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R$5.200,00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Locação de auditórios e salas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R$55.972,00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Serviço de Hospedagens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R$51.000,00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Alimentação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R$27.568,00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Relatoria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R$ 22.000,00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b="1" dirty="0" smtClean="0"/>
                        <a:t>TOTAL</a:t>
                      </a:r>
                      <a:endParaRPr lang="pt-B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b="1" dirty="0" smtClean="0"/>
                        <a:t>R$ 173.842,00</a:t>
                      </a:r>
                      <a:endParaRPr lang="pt-BR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>
              <a:hlinkClick r:id="rId2"/>
            </a:endParaRPr>
          </a:p>
          <a:p>
            <a:pPr>
              <a:buNone/>
            </a:pPr>
            <a:endParaRPr lang="pt-BR" dirty="0" smtClean="0">
              <a:hlinkClick r:id="rId2"/>
            </a:endParaRPr>
          </a:p>
          <a:p>
            <a:pPr>
              <a:buNone/>
            </a:pPr>
            <a:r>
              <a:rPr lang="pt-BR" dirty="0" smtClean="0">
                <a:hlinkClick r:id="rId2"/>
              </a:rPr>
              <a:t>Fonte:</a:t>
            </a:r>
          </a:p>
          <a:p>
            <a:pPr>
              <a:buNone/>
            </a:pPr>
            <a:r>
              <a:rPr lang="pt-BR" dirty="0" smtClean="0">
                <a:hlinkClick r:id="rId2"/>
              </a:rPr>
              <a:t>http://www.sst.sc.gov.br/?id=128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ício">
  <a:themeElements>
    <a:clrScheme name="Personalizada 1">
      <a:dk1>
        <a:sysClr val="windowText" lastClr="000000"/>
      </a:dk1>
      <a:lt1>
        <a:srgbClr val="F2F2F2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íc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3215</TotalTime>
  <Words>1224</Words>
  <Application>Microsoft Office PowerPoint</Application>
  <PresentationFormat>Apresentação na tela (4:3)</PresentationFormat>
  <Paragraphs>232</Paragraphs>
  <Slides>73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73</vt:i4>
      </vt:variant>
    </vt:vector>
  </HeadingPairs>
  <TitlesOfParts>
    <vt:vector size="74" baseType="lpstr">
      <vt:lpstr>Solstício</vt:lpstr>
      <vt:lpstr>                   CONSELHO ESTADUAL DO IDOSO </vt:lpstr>
      <vt:lpstr>                                         CONSELHO ESTADUAL DO IDOSO</vt:lpstr>
      <vt:lpstr>                  CONSELHO ESTADUAL DO IDOSO </vt:lpstr>
      <vt:lpstr>                                         CONSELHO ESTADUAL DO IDOSO</vt:lpstr>
      <vt:lpstr>                CONSELHO ESTADUAL DO IDOSO  </vt:lpstr>
      <vt:lpstr>                CONSELHO ESTADUAL DO IDOSO</vt:lpstr>
      <vt:lpstr>                                             CONSELHO ESTADUAL DO IDOSO</vt:lpstr>
      <vt:lpstr>                CONSELHO ESTADUAL DO IDOSO</vt:lpstr>
      <vt:lpstr>              CONSELHO ESTADUAL DO IDOSO</vt:lpstr>
      <vt:lpstr>              CONSELHO ESTADUAL DO IDOSO</vt:lpstr>
      <vt:lpstr>               CONSELHO ESTADUAL DO IDOSO</vt:lpstr>
      <vt:lpstr>Slide 12</vt:lpstr>
      <vt:lpstr>                                              CONSELHO ESTADUAL DO IDOSO</vt:lpstr>
      <vt:lpstr>                                          CONSELHO ESTADUAL DO IDOSO</vt:lpstr>
      <vt:lpstr> 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CONSELHO ESTADUAL DO IDOSO</vt:lpstr>
      <vt:lpstr>                   CONSELHO ESTADUAL DO IDOSO</vt:lpstr>
      <vt:lpstr>                    CONSELHO ESTADUAL DO IDOSO</vt:lpstr>
      <vt:lpstr>                                               CONSELHO ESTADUAL DO IDOSO</vt:lpstr>
      <vt:lpstr>                                         CONSELHO ESTADUAL DO IDOSO</vt:lpstr>
      <vt:lpstr>                                          CONSELHO ESTADUAL DO IDOSO</vt:lpstr>
      <vt:lpstr>                                         CONSELHO ESTADUAL DO IDOSO</vt:lpstr>
      <vt:lpstr>                                          CONSELHO ESTADUAL DO IDOSO</vt:lpstr>
      <vt:lpstr>                                         CONSELHO ESTADUAL DO IDOSO</vt:lpstr>
      <vt:lpstr>                                          CONSELHO ESTADUAL DO IDOSO</vt:lpstr>
      <vt:lpstr>                                         CONSELHO ESTADUAL DO IDOSO</vt:lpstr>
      <vt:lpstr>                                          CONSELHO ESTADUAL DO IDOSO</vt:lpstr>
      <vt:lpstr>                                          CONSELHO ESTADUAL DO IDOSO</vt:lpstr>
      <vt:lpstr> 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 CONSELHO ESTADUAL DO IDOSO</vt:lpstr>
      <vt:lpstr>                                        CONSELHO ESTADUAL DO IDOSO</vt:lpstr>
      <vt:lpstr>                                         CONSELHO ESTADUAL DO IDOSO</vt:lpstr>
      <vt:lpstr> </vt:lpstr>
      <vt:lpstr>Slide 73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monicalipski</cp:lastModifiedBy>
  <cp:revision>331</cp:revision>
  <dcterms:created xsi:type="dcterms:W3CDTF">2013-07-06T19:03:41Z</dcterms:created>
  <dcterms:modified xsi:type="dcterms:W3CDTF">2016-02-24T21:35:30Z</dcterms:modified>
</cp:coreProperties>
</file>