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6"/>
  </p:notesMasterIdLst>
  <p:sldIdLst>
    <p:sldId id="257" r:id="rId2"/>
    <p:sldId id="341" r:id="rId3"/>
    <p:sldId id="259" r:id="rId4"/>
    <p:sldId id="260" r:id="rId5"/>
    <p:sldId id="380" r:id="rId6"/>
    <p:sldId id="381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89" r:id="rId15"/>
    <p:sldId id="390" r:id="rId16"/>
    <p:sldId id="391" r:id="rId17"/>
    <p:sldId id="392" r:id="rId18"/>
    <p:sldId id="393" r:id="rId19"/>
    <p:sldId id="394" r:id="rId20"/>
    <p:sldId id="395" r:id="rId21"/>
    <p:sldId id="396" r:id="rId22"/>
    <p:sldId id="397" r:id="rId23"/>
    <p:sldId id="398" r:id="rId24"/>
    <p:sldId id="399" r:id="rId25"/>
    <p:sldId id="400" r:id="rId26"/>
    <p:sldId id="401" r:id="rId27"/>
    <p:sldId id="402" r:id="rId28"/>
    <p:sldId id="403" r:id="rId29"/>
    <p:sldId id="404" r:id="rId30"/>
    <p:sldId id="405" r:id="rId31"/>
    <p:sldId id="406" r:id="rId32"/>
    <p:sldId id="407" r:id="rId33"/>
    <p:sldId id="408" r:id="rId34"/>
    <p:sldId id="409" r:id="rId35"/>
    <p:sldId id="410" r:id="rId36"/>
    <p:sldId id="411" r:id="rId37"/>
    <p:sldId id="412" r:id="rId38"/>
    <p:sldId id="378" r:id="rId39"/>
    <p:sldId id="349" r:id="rId40"/>
    <p:sldId id="350" r:id="rId41"/>
    <p:sldId id="351" r:id="rId42"/>
    <p:sldId id="362" r:id="rId43"/>
    <p:sldId id="352" r:id="rId44"/>
    <p:sldId id="342" r:id="rId45"/>
    <p:sldId id="343" r:id="rId46"/>
    <p:sldId id="355" r:id="rId47"/>
    <p:sldId id="356" r:id="rId48"/>
    <p:sldId id="357" r:id="rId49"/>
    <p:sldId id="358" r:id="rId50"/>
    <p:sldId id="359" r:id="rId51"/>
    <p:sldId id="348" r:id="rId52"/>
    <p:sldId id="375" r:id="rId53"/>
    <p:sldId id="360" r:id="rId54"/>
    <p:sldId id="363" r:id="rId55"/>
    <p:sldId id="365" r:id="rId56"/>
    <p:sldId id="367" r:id="rId57"/>
    <p:sldId id="368" r:id="rId58"/>
    <p:sldId id="372" r:id="rId59"/>
    <p:sldId id="373" r:id="rId60"/>
    <p:sldId id="374" r:id="rId61"/>
    <p:sldId id="369" r:id="rId62"/>
    <p:sldId id="361" r:id="rId63"/>
    <p:sldId id="344" r:id="rId64"/>
    <p:sldId id="338" r:id="rId6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8" autoAdjust="0"/>
    <p:restoredTop sz="94713" autoAdjust="0"/>
  </p:normalViewPr>
  <p:slideViewPr>
    <p:cSldViewPr>
      <p:cViewPr varScale="1">
        <p:scale>
          <a:sx n="106" d="100"/>
          <a:sy n="106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146F4-E391-4100-A7D6-900D1AEDA3A5}" type="datetimeFigureOut">
              <a:rPr lang="pt-BR" smtClean="0"/>
              <a:pPr/>
              <a:t>22/06/2017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0CDF6-13E6-47FF-9D17-5E254E1122A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C3E90-193F-4038-AEA1-4C32A21AE267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7632-6FAA-409C-8630-31E040FCADBD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F26C-5F9B-47B2-9D89-272375871C80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3082-B432-4144-9F68-80912839CD59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45F1-E5BD-4B9A-A44A-B87E348971E1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88B17-2FC2-4FE3-8B04-2C9EA9F9A7DB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C28A-52F9-46BD-A85B-3B79CA015625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13B78-6AA7-4408-9958-5B63B5C5F517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00DB-47AD-46D2-AD44-960B75D7F1DD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7200C-D966-4E65-AF12-44081393068D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7200C-D966-4E65-AF12-44081393068D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CaixaDeTexto 4"/>
          <p:cNvSpPr txBox="1"/>
          <p:nvPr userDrawn="1"/>
        </p:nvSpPr>
        <p:spPr>
          <a:xfrm>
            <a:off x="1357290" y="214290"/>
            <a:ext cx="7786710" cy="43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2200" dirty="0" smtClean="0"/>
              <a:t>Indicadores do</a:t>
            </a:r>
            <a:r>
              <a:rPr lang="pt-BR" sz="2200" baseline="0" dirty="0" smtClean="0"/>
              <a:t> Eixo Educação relacionados com o Trabalho Infantil</a:t>
            </a:r>
            <a:endParaRPr lang="pt-BR" sz="2200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142984"/>
            <a:ext cx="3462343" cy="1141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857496"/>
            <a:ext cx="5715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8A04-AAE7-43D9-AA66-AC8F56E06B89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72B72-2593-4753-B1B1-AF1DBA3F7287}" type="datetime1">
              <a:rPr lang="pt-BR" smtClean="0"/>
              <a:pPr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7B9D7-DEFD-4C1E-BC52-FA1A021E186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6.png"/><Relationship Id="rId5" Type="http://schemas.openxmlformats.org/officeDocument/2006/relationships/image" Target="../media/image71.png"/><Relationship Id="rId10" Type="http://schemas.openxmlformats.org/officeDocument/2006/relationships/image" Target="../media/image67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image" Target="../media/image84.png"/><Relationship Id="rId7" Type="http://schemas.openxmlformats.org/officeDocument/2006/relationships/image" Target="../media/image5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jpeg"/><Relationship Id="rId4" Type="http://schemas.openxmlformats.org/officeDocument/2006/relationships/image" Target="../media/image8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eg"/><Relationship Id="rId5" Type="http://schemas.openxmlformats.org/officeDocument/2006/relationships/image" Target="../media/image81.png"/><Relationship Id="rId4" Type="http://schemas.openxmlformats.org/officeDocument/2006/relationships/image" Target="../media/image8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e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12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11" Type="http://schemas.openxmlformats.org/officeDocument/2006/relationships/image" Target="../media/image109.png"/><Relationship Id="rId5" Type="http://schemas.openxmlformats.org/officeDocument/2006/relationships/image" Target="../media/image103.png"/><Relationship Id="rId10" Type="http://schemas.openxmlformats.org/officeDocument/2006/relationships/image" Target="../media/image108.png"/><Relationship Id="rId4" Type="http://schemas.openxmlformats.org/officeDocument/2006/relationships/image" Target="../media/image102.png"/><Relationship Id="rId9" Type="http://schemas.openxmlformats.org/officeDocument/2006/relationships/image" Target="../media/image10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286000" y="1071546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</a:t>
            </a:fld>
            <a:endParaRPr lang="pt-BR" dirty="0"/>
          </a:p>
        </p:txBody>
      </p:sp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13902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tângulo 7"/>
          <p:cNvSpPr/>
          <p:nvPr/>
        </p:nvSpPr>
        <p:spPr>
          <a:xfrm>
            <a:off x="214282" y="2857496"/>
            <a:ext cx="8786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>I Encontro Estadual de Serviço de Medidas </a:t>
            </a:r>
            <a:r>
              <a:rPr lang="pt-BR" sz="2400" dirty="0" err="1" smtClean="0"/>
              <a:t>Socioeducativas</a:t>
            </a:r>
            <a:r>
              <a:rPr lang="pt-BR" sz="2400" dirty="0" smtClean="0"/>
              <a:t> </a:t>
            </a:r>
            <a:r>
              <a:rPr lang="pt-BR" sz="2400" dirty="0" smtClean="0"/>
              <a:t>e</a:t>
            </a:r>
          </a:p>
          <a:p>
            <a:r>
              <a:rPr lang="pt-BR" sz="2400" dirty="0" smtClean="0"/>
              <a:t> </a:t>
            </a:r>
          </a:p>
          <a:p>
            <a:r>
              <a:rPr lang="pt-BR" sz="2400" dirty="0" smtClean="0"/>
              <a:t>II </a:t>
            </a:r>
            <a:r>
              <a:rPr lang="pt-BR" sz="2400" dirty="0" smtClean="0"/>
              <a:t>Encontro Estadual do Programa de Erradicação do Trabalho Infantil </a:t>
            </a:r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23 de junho de 2017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10</a:t>
            </a:fld>
            <a:endParaRPr lang="pt-BR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7" y="922508"/>
            <a:ext cx="5429289" cy="40719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Retângulo 4"/>
          <p:cNvSpPr/>
          <p:nvPr/>
        </p:nvSpPr>
        <p:spPr>
          <a:xfrm>
            <a:off x="857224" y="5214950"/>
            <a:ext cx="721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Fiscalização na extração de </a:t>
            </a:r>
          </a:p>
          <a:p>
            <a:r>
              <a:rPr lang="pt-P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ERVA MATE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</a:t>
            </a:r>
            <a:r>
              <a:rPr lang="pt-P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IPUMIRIM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</a:t>
            </a:r>
            <a:r>
              <a:rPr lang="pt-P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2010</a:t>
            </a:r>
            <a:br>
              <a:rPr lang="pt-P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“alojamento” em um chiqueirão de porcos desativado</a:t>
            </a:r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aixaDeTexto 10"/>
          <p:cNvSpPr txBox="1">
            <a:spLocks noChangeArrowheads="1"/>
          </p:cNvSpPr>
          <p:nvPr/>
        </p:nvSpPr>
        <p:spPr bwMode="auto">
          <a:xfrm>
            <a:off x="1116013" y="928669"/>
            <a:ext cx="6769100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dirty="0"/>
              <a:t>Doce infância – Crianças se arriscam nas ruas do Litoral Norte vendendo picolés: Flagrantes foram feitos durantes oito meses em </a:t>
            </a:r>
            <a:r>
              <a:rPr lang="pt-BR" dirty="0" err="1"/>
              <a:t>Camboriú</a:t>
            </a:r>
            <a:r>
              <a:rPr lang="pt-BR" dirty="0"/>
              <a:t>, Itajaí e Balneário </a:t>
            </a:r>
            <a:r>
              <a:rPr lang="pt-BR" dirty="0" err="1"/>
              <a:t>Camboriú</a:t>
            </a:r>
            <a:endParaRPr lang="pt-BR" dirty="0"/>
          </a:p>
          <a:p>
            <a:endParaRPr lang="pt-BR" dirty="0"/>
          </a:p>
          <a:p>
            <a:r>
              <a:rPr lang="pt-BR" dirty="0"/>
              <a:t>O Sol Diário, </a:t>
            </a:r>
            <a:r>
              <a:rPr lang="pt-BR" dirty="0" err="1"/>
              <a:t>Dagmara</a:t>
            </a:r>
            <a:r>
              <a:rPr lang="pt-BR" dirty="0"/>
              <a:t> </a:t>
            </a:r>
            <a:r>
              <a:rPr lang="pt-BR" dirty="0" err="1"/>
              <a:t>Spautz</a:t>
            </a:r>
            <a:r>
              <a:rPr lang="pt-BR" dirty="0"/>
              <a:t>, 01/06/2013</a:t>
            </a:r>
          </a:p>
        </p:txBody>
      </p:sp>
      <p:pic>
        <p:nvPicPr>
          <p:cNvPr id="55299" name="Imagem 14" descr="Crianças se arriscam nas ruas do Litoral Norte vendendo picolés Rafaela Martins/Agencia RB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071810"/>
            <a:ext cx="4824412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12</a:t>
            </a:fld>
            <a:endParaRPr lang="pt-BR"/>
          </a:p>
        </p:txBody>
      </p:sp>
      <p:pic>
        <p:nvPicPr>
          <p:cNvPr id="82946" name="Picture 2" descr="https://1.bp.blogspot.com/-DApwAptu9kI/WIirJVTNQqI/AAAAAAAADE0/iXQw19gJApIw23YZd3gMX5D920IsmiKgwCLcB/s400/campanha%2Bver%25C3%25A3o%2B2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163" y="1857363"/>
            <a:ext cx="6283167" cy="3518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13</a:t>
            </a:fld>
            <a:endParaRPr lang="pt-BR"/>
          </a:p>
        </p:txBody>
      </p:sp>
      <p:pic>
        <p:nvPicPr>
          <p:cNvPr id="25602" name="Picture 2" descr="http://www.clmais.com.br/public/noticias/033253_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71744"/>
            <a:ext cx="5600700" cy="3429001"/>
          </a:xfrm>
          <a:prstGeom prst="rect">
            <a:avLst/>
          </a:prstGeom>
          <a:noFill/>
        </p:spPr>
      </p:pic>
      <p:sp>
        <p:nvSpPr>
          <p:cNvPr id="5" name="Retângulo 4"/>
          <p:cNvSpPr/>
          <p:nvPr/>
        </p:nvSpPr>
        <p:spPr>
          <a:xfrm>
            <a:off x="1071538" y="1000109"/>
            <a:ext cx="72152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i="1" dirty="0" smtClean="0"/>
              <a:t>Lages, 13/01/2012, Correio </a:t>
            </a:r>
            <a:r>
              <a:rPr lang="pt-BR" i="1" dirty="0" err="1" smtClean="0"/>
              <a:t>Lageano</a:t>
            </a:r>
            <a:r>
              <a:rPr lang="pt-BR" i="1" dirty="0" smtClean="0"/>
              <a:t> </a:t>
            </a:r>
            <a:r>
              <a:rPr lang="pt-BR" dirty="0" smtClean="0"/>
              <a:t>Crianças </a:t>
            </a:r>
            <a:r>
              <a:rPr lang="pt-BR" dirty="0" err="1" smtClean="0"/>
              <a:t>lageanas</a:t>
            </a:r>
            <a:r>
              <a:rPr lang="pt-BR" dirty="0" smtClean="0"/>
              <a:t> trabalham na coleta de lixo, nas férias escolares complementar a renda familiar. Questionados sobre se eles não preferiam estar brincando, um deles responde que não. “Prefiro ter meu dinheiro. Ontem mesmo fiquei com vontade de comer um lanche e fui lá comprar”.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14</a:t>
            </a:fld>
            <a:endParaRPr lang="pt-BR"/>
          </a:p>
        </p:txBody>
      </p:sp>
      <p:pic>
        <p:nvPicPr>
          <p:cNvPr id="79874" name="Picture 2" descr="http://horadesantacatarina.rbsdirect.com.br/imagesrc/17166588.jpg?w=6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3116"/>
            <a:ext cx="5905500" cy="3924301"/>
          </a:xfrm>
          <a:prstGeom prst="rect">
            <a:avLst/>
          </a:prstGeom>
          <a:noFill/>
        </p:spPr>
      </p:pic>
      <p:sp>
        <p:nvSpPr>
          <p:cNvPr id="5" name="Retângulo 4"/>
          <p:cNvSpPr/>
          <p:nvPr/>
        </p:nvSpPr>
        <p:spPr>
          <a:xfrm>
            <a:off x="2286000" y="1000109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Ceasa e governo do Estado são multados por exploração do trabalho infantil</a:t>
            </a:r>
          </a:p>
          <a:p>
            <a:r>
              <a:rPr lang="pt-BR" dirty="0" smtClean="0"/>
              <a:t>Hora de Santa Catarina, 16/01/2015 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15</a:t>
            </a:fld>
            <a:endParaRPr lang="pt-BR"/>
          </a:p>
        </p:txBody>
      </p:sp>
      <p:pic>
        <p:nvPicPr>
          <p:cNvPr id="80898" name="Picture 2" descr="http://portalsatc.com/site/adm/arquivos/21782/872c6dd1d210bab71c6f22b89d28a6c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4914892" cy="3709352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285852" y="1357298"/>
            <a:ext cx="683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Fiscalização em plantação de tomate em Caçador/Divulgação SRTE/SC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16</a:t>
            </a:fld>
            <a:endParaRPr lang="pt-BR"/>
          </a:p>
        </p:txBody>
      </p:sp>
      <p:pic>
        <p:nvPicPr>
          <p:cNvPr id="26626" name="Picture 2" descr="http://g1.globo.com/GMC/foto/0,,14691177-EX,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71546"/>
            <a:ext cx="2857520" cy="1785950"/>
          </a:xfrm>
          <a:prstGeom prst="rect">
            <a:avLst/>
          </a:prstGeom>
          <a:noFill/>
        </p:spPr>
      </p:pic>
      <p:pic>
        <p:nvPicPr>
          <p:cNvPr id="26628" name="Picture 4" descr="https://www.produtorsouzacruz.com.br/sites/default/files/news/tabaco_-_cpia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286124"/>
            <a:ext cx="5029235" cy="3143272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1000101" y="2928934"/>
            <a:ext cx="28575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/>
              <a:t>Foto: Pedro </a:t>
            </a:r>
            <a:r>
              <a:rPr lang="pt-BR" sz="1600" dirty="0" err="1" smtClean="0"/>
              <a:t>Rockenbach</a:t>
            </a:r>
            <a:r>
              <a:rPr lang="pt-BR" sz="1600" dirty="0" smtClean="0"/>
              <a:t>/RBS TV</a:t>
            </a:r>
            <a:endParaRPr lang="pt-BR" sz="16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4500562" y="2571744"/>
            <a:ext cx="464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Souza Cruz: MPT organiza combate a trabalho infantil no cultivo do fumo na região Sul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91138" name="AutoShape 2" descr="Resultado de imagem para trabalho infantil tijolos santa catari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91140" name="AutoShape 4" descr="Resultado de imagem para trabalho infantil tijolos santa catari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91142" name="AutoShape 6" descr="Resultado de imagem para trabalho infantil tijolos santa catari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91144" name="AutoShape 8" descr="Resultado de imagem para trabalho infantil tijolos santa catari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91146" name="AutoShape 10" descr="Resultado de imagem para trabalho infantil tijolos santa catari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91148" name="AutoShape 12" descr="Resultado de imagem para trabalho infantil tijolos santa catari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91150" name="Picture 14" descr="http://ndonline.com.br/uploads/global/materias/2013/09/09-09-2013-20-44-59-p.-14-e-15-abre-1-222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643182"/>
            <a:ext cx="4594082" cy="2857520"/>
          </a:xfrm>
          <a:prstGeom prst="rect">
            <a:avLst/>
          </a:prstGeom>
          <a:noFill/>
        </p:spPr>
      </p:pic>
      <p:sp>
        <p:nvSpPr>
          <p:cNvPr id="13" name="CaixaDeTexto 12"/>
          <p:cNvSpPr txBox="1"/>
          <p:nvPr/>
        </p:nvSpPr>
        <p:spPr>
          <a:xfrm>
            <a:off x="1571604" y="5786454"/>
            <a:ext cx="391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Olarias 9Foto Alessandra Cavalheiro/ND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18</a:t>
            </a:fld>
            <a:endParaRPr lang="pt-BR"/>
          </a:p>
        </p:txBody>
      </p:sp>
      <p:pic>
        <p:nvPicPr>
          <p:cNvPr id="26626" name="Picture 2" descr="http://www.cut-sc.org.br/sistema/ck/images/2014/Estadual/trabalhoinfantil2.jpg/250-1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8"/>
            <a:ext cx="2381250" cy="1657351"/>
          </a:xfrm>
          <a:prstGeom prst="rect">
            <a:avLst/>
          </a:prstGeom>
          <a:noFill/>
        </p:spPr>
      </p:pic>
      <p:pic>
        <p:nvPicPr>
          <p:cNvPr id="26628" name="Picture 4" descr="Imag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500438"/>
            <a:ext cx="3524250" cy="2286001"/>
          </a:xfrm>
          <a:prstGeom prst="rect">
            <a:avLst/>
          </a:prstGeom>
          <a:noFill/>
        </p:spPr>
      </p:pic>
      <p:pic>
        <p:nvPicPr>
          <p:cNvPr id="26630" name="Picture 6" descr="Image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928670"/>
            <a:ext cx="3524250" cy="2286001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642910" y="4500570"/>
            <a:ext cx="33342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Novo Horizonte, SC</a:t>
            </a:r>
          </a:p>
          <a:p>
            <a:r>
              <a:rPr lang="pt-BR" dirty="0" smtClean="0"/>
              <a:t>O município com maior índice de </a:t>
            </a:r>
          </a:p>
          <a:p>
            <a:r>
              <a:rPr lang="pt-BR" dirty="0" smtClean="0"/>
              <a:t>trabalho infantil (CENSO 2010)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19</a:t>
            </a:fld>
            <a:endParaRPr lang="pt-BR"/>
          </a:p>
        </p:txBody>
      </p:sp>
      <p:pic>
        <p:nvPicPr>
          <p:cNvPr id="80898" name="Picture 2" descr="Resultado de imagem para TRABALHO INFANTIL DOMESTI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785794"/>
            <a:ext cx="3643338" cy="5526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1785918" y="3571876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erradicacaotrabalhoinfantil@gmail.com</a:t>
            </a:r>
            <a:endParaRPr lang="pt-B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571868" y="1571613"/>
            <a:ext cx="45005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2000" b="1" dirty="0" err="1" smtClean="0"/>
              <a:t>Inge</a:t>
            </a:r>
            <a:r>
              <a:rPr lang="pt-BR" sz="2000" b="1" dirty="0" smtClean="0"/>
              <a:t> </a:t>
            </a:r>
            <a:r>
              <a:rPr lang="pt-BR" sz="2000" b="1" dirty="0" err="1" smtClean="0"/>
              <a:t>Ranck</a:t>
            </a:r>
            <a:endParaRPr lang="pt-BR" sz="2000" b="1" dirty="0" smtClean="0"/>
          </a:p>
          <a:p>
            <a:pPr algn="r"/>
            <a:r>
              <a:rPr lang="pt-BR" sz="2000" b="1" dirty="0" smtClean="0"/>
              <a:t>Auditora-Fiscal do Trabalho</a:t>
            </a:r>
            <a:endParaRPr lang="pt-BR" sz="2000" b="1" dirty="0" smtClean="0"/>
          </a:p>
          <a:p>
            <a:pPr algn="r"/>
            <a:r>
              <a:rPr lang="pt-BR" sz="2000" b="1" dirty="0" smtClean="0"/>
              <a:t>Colaboradora do FETI/SC e do FOCAP</a:t>
            </a:r>
            <a:endParaRPr lang="pt-BR" sz="2000" b="1" dirty="0"/>
          </a:p>
        </p:txBody>
      </p:sp>
      <p:sp>
        <p:nvSpPr>
          <p:cNvPr id="7" name="Retângulo 6"/>
          <p:cNvSpPr/>
          <p:nvPr/>
        </p:nvSpPr>
        <p:spPr>
          <a:xfrm>
            <a:off x="5429256" y="3000372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dirty="0" smtClean="0"/>
              <a:t>UDESC, 22 março de 2017</a:t>
            </a:r>
            <a:endParaRPr lang="pt-BR" dirty="0"/>
          </a:p>
        </p:txBody>
      </p:sp>
      <p:pic>
        <p:nvPicPr>
          <p:cNvPr id="8" name="Imagem 7" descr="Página Fetisc 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3" y="4249057"/>
            <a:ext cx="2328868" cy="1966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20</a:t>
            </a:fld>
            <a:endParaRPr lang="pt-BR"/>
          </a:p>
        </p:txBody>
      </p:sp>
      <p:pic>
        <p:nvPicPr>
          <p:cNvPr id="5" name="Picture 2" descr="http://4.bp.blogspot.com/-d_xBu9k_5Ng/TqPyP3o1t6I/AAAAAAAAEPQ/NnEHAGUdNZ8/s640/trabalhoinfantil_1213806110.teresamaia.premiocristinatavares2003.flick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85992"/>
            <a:ext cx="4000500" cy="260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21</a:t>
            </a:fld>
            <a:endParaRPr lang="pt-BR"/>
          </a:p>
        </p:txBody>
      </p:sp>
      <p:pic>
        <p:nvPicPr>
          <p:cNvPr id="77826" name="Picture 2" descr="Resultado de imagem para EXPLORAÇÃO SEXU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804728" cy="518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22</a:t>
            </a:fld>
            <a:endParaRPr lang="pt-BR"/>
          </a:p>
        </p:txBody>
      </p:sp>
      <p:pic>
        <p:nvPicPr>
          <p:cNvPr id="79874" name="Picture 2" descr="Garoto foi apreendido duas vezes em menos de 4 horas (Foto: Polícia Militar de Chapecó/Divulgação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25" y="1714488"/>
            <a:ext cx="3810027" cy="2857520"/>
          </a:xfrm>
          <a:prstGeom prst="rect">
            <a:avLst/>
          </a:prstGeom>
          <a:noFill/>
        </p:spPr>
      </p:pic>
      <p:pic>
        <p:nvPicPr>
          <p:cNvPr id="79876" name="Picture 4" descr="Na primeira abordagem, foram encontradas 11 buchas de maconha e R$ 57,00 em dinheiro (Foto: Polícia Militar de Chapecó/Divulgação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429000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23</a:t>
            </a:fld>
            <a:endParaRPr lang="pt-BR"/>
          </a:p>
        </p:txBody>
      </p:sp>
      <p:pic>
        <p:nvPicPr>
          <p:cNvPr id="78850" name="Picture 2" descr="Imagens de câmera de segurança auxiliaram a PM a encontrar os garotos. (Foto: Polícia Militar/Divulgação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9295" y="1571612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24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785786" y="857232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FETI/SC: NOSSO DIAGNÓSTICO DAS PRINCIPAIS</a:t>
            </a:r>
            <a:br>
              <a:rPr lang="pt-BR" dirty="0" smtClean="0"/>
            </a:br>
            <a:r>
              <a:rPr lang="pt-BR" dirty="0" smtClean="0"/>
              <a:t>PIORES FORMAS DE EXPLORAÇÃO DE TRABALHO INFANTO-JUVENIL EM SANTA CATARINA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857224" y="1857364"/>
            <a:ext cx="7572428" cy="4067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pt-BR" dirty="0" smtClean="0">
                <a:solidFill>
                  <a:srgbClr val="FF3300"/>
                </a:solidFill>
              </a:rPr>
              <a:t>TRABALHO ILÍCITO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exploração sexual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trabalho forçado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tráfico de drogas</a:t>
            </a:r>
          </a:p>
          <a:p>
            <a:pPr>
              <a:lnSpc>
                <a:spcPct val="90000"/>
              </a:lnSpc>
            </a:pPr>
            <a:endParaRPr lang="pt-BR" sz="900" dirty="0" smtClean="0"/>
          </a:p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pt-BR" dirty="0" smtClean="0">
                <a:solidFill>
                  <a:srgbClr val="FF3300"/>
                </a:solidFill>
              </a:rPr>
              <a:t>TRABALHO PROIBIDO</a:t>
            </a:r>
          </a:p>
          <a:p>
            <a:pPr algn="just">
              <a:lnSpc>
                <a:spcPct val="80000"/>
              </a:lnSpc>
              <a:buFontTx/>
              <a:buAutoNum type="arabicPeriod"/>
            </a:pPr>
            <a:r>
              <a:rPr lang="pt-BR" dirty="0" smtClean="0"/>
              <a:t>rural – empregado ou com a família, muitas vezes sob o comando de grades corporações empresarias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doméstico – empregado ou na própria família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ruas e logradouros públicos – exploração pela família ou terceiros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postos de lavação e oficinas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processamento de lixo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madeireiras e marcenarias	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olarias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facções confecções e calçadistas – TERCEIRIZAÇÃO - ARTESANATO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pt-BR" dirty="0" smtClean="0"/>
              <a:t>serralherias e marmorarias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25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571472" y="928670"/>
            <a:ext cx="7429552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indent="-190500">
              <a:lnSpc>
                <a:spcPct val="90000"/>
              </a:lnSpc>
              <a:spcBef>
                <a:spcPct val="50000"/>
              </a:spcBef>
            </a:pPr>
            <a:r>
              <a:rPr lang="pt-BR" dirty="0" smtClean="0"/>
              <a:t>nossas crianças e adolescentes trabalham</a:t>
            </a:r>
          </a:p>
          <a:p>
            <a:pPr marL="190500" indent="-190500">
              <a:lnSpc>
                <a:spcPct val="90000"/>
              </a:lnSpc>
              <a:spcBef>
                <a:spcPct val="50000"/>
              </a:spcBef>
            </a:pPr>
            <a:endParaRPr lang="pt-BR" dirty="0" smtClean="0"/>
          </a:p>
          <a:p>
            <a:pPr marL="190500" indent="-190500">
              <a:lnSpc>
                <a:spcPct val="90000"/>
              </a:lnSpc>
              <a:spcBef>
                <a:spcPct val="50000"/>
              </a:spcBef>
            </a:pPr>
            <a:r>
              <a:rPr lang="pt-BR" dirty="0" smtClean="0"/>
              <a:t>em locais e condi</a:t>
            </a:r>
            <a:r>
              <a:rPr lang="pt-BR" dirty="0" smtClean="0">
                <a:latin typeface="Trebuchet MS" pitchFamily="34" charset="0"/>
              </a:rPr>
              <a:t>ç</a:t>
            </a:r>
            <a:r>
              <a:rPr lang="pt-BR" dirty="0" smtClean="0"/>
              <a:t>ões onde os adultos não aceitam trabalhar</a:t>
            </a:r>
          </a:p>
          <a:p>
            <a:pPr marL="190500" indent="-190500">
              <a:lnSpc>
                <a:spcPct val="90000"/>
              </a:lnSpc>
              <a:spcBef>
                <a:spcPct val="50000"/>
              </a:spcBef>
            </a:pPr>
            <a:r>
              <a:rPr lang="pt-BR" dirty="0" smtClean="0"/>
              <a:t>sem a m</a:t>
            </a:r>
            <a:r>
              <a:rPr lang="pt-BR" dirty="0" smtClean="0">
                <a:latin typeface="Trebuchet MS" pitchFamily="34" charset="0"/>
              </a:rPr>
              <a:t>í</a:t>
            </a:r>
            <a:r>
              <a:rPr lang="pt-BR" dirty="0" smtClean="0"/>
              <a:t>nima garantia de direitos deferidos aos trabalhadores adultos</a:t>
            </a:r>
          </a:p>
          <a:p>
            <a:pPr marL="190500" indent="-190500">
              <a:lnSpc>
                <a:spcPct val="90000"/>
              </a:lnSpc>
              <a:spcBef>
                <a:spcPct val="50000"/>
              </a:spcBef>
            </a:pPr>
            <a:r>
              <a:rPr lang="pt-BR" dirty="0" smtClean="0"/>
              <a:t>em condi</a:t>
            </a:r>
            <a:r>
              <a:rPr lang="pt-BR" dirty="0" smtClean="0">
                <a:latin typeface="Trebuchet MS" pitchFamily="34" charset="0"/>
              </a:rPr>
              <a:t>ç</a:t>
            </a:r>
            <a:r>
              <a:rPr lang="pt-BR" dirty="0" smtClean="0"/>
              <a:t>ões prec</a:t>
            </a:r>
            <a:r>
              <a:rPr lang="pt-BR" dirty="0" smtClean="0">
                <a:latin typeface="Trebuchet MS" pitchFamily="34" charset="0"/>
              </a:rPr>
              <a:t>á</a:t>
            </a:r>
            <a:r>
              <a:rPr lang="pt-BR" dirty="0" smtClean="0"/>
              <a:t>rias, insalubres</a:t>
            </a:r>
          </a:p>
          <a:p>
            <a:pPr marL="190500" indent="-190500">
              <a:lnSpc>
                <a:spcPct val="90000"/>
              </a:lnSpc>
              <a:spcBef>
                <a:spcPct val="50000"/>
              </a:spcBef>
            </a:pPr>
            <a:r>
              <a:rPr lang="pt-BR" dirty="0" smtClean="0"/>
              <a:t>mal remuneradas ou não remuneradas</a:t>
            </a:r>
          </a:p>
          <a:p>
            <a:pPr marL="190500" indent="-190500">
              <a:lnSpc>
                <a:spcPct val="90000"/>
              </a:lnSpc>
              <a:spcBef>
                <a:spcPct val="50000"/>
              </a:spcBef>
            </a:pPr>
            <a:r>
              <a:rPr lang="pt-BR" dirty="0" smtClean="0"/>
              <a:t>sujeitas a abuso f</a:t>
            </a:r>
            <a:r>
              <a:rPr lang="pt-BR" dirty="0" smtClean="0">
                <a:latin typeface="Trebuchet MS" pitchFamily="34" charset="0"/>
              </a:rPr>
              <a:t>í</a:t>
            </a:r>
            <a:r>
              <a:rPr lang="pt-BR" dirty="0" smtClean="0"/>
              <a:t>sico, psicol</a:t>
            </a:r>
            <a:r>
              <a:rPr lang="pt-BR" dirty="0" smtClean="0">
                <a:latin typeface="Trebuchet MS" pitchFamily="34" charset="0"/>
              </a:rPr>
              <a:t>ó</a:t>
            </a:r>
            <a:r>
              <a:rPr lang="pt-BR" dirty="0" smtClean="0"/>
              <a:t>gico e sexual</a:t>
            </a:r>
          </a:p>
          <a:p>
            <a:pPr marL="190500" indent="-190500">
              <a:lnSpc>
                <a:spcPct val="90000"/>
              </a:lnSpc>
              <a:spcBef>
                <a:spcPct val="50000"/>
              </a:spcBef>
            </a:pPr>
            <a:r>
              <a:rPr lang="pt-BR" dirty="0" smtClean="0"/>
              <a:t>prejudicando seu desenvolvimento f</a:t>
            </a:r>
            <a:r>
              <a:rPr lang="pt-BR" dirty="0" smtClean="0">
                <a:latin typeface="Trebuchet MS" pitchFamily="34" charset="0"/>
              </a:rPr>
              <a:t>í</a:t>
            </a:r>
            <a:r>
              <a:rPr lang="pt-BR" dirty="0" smtClean="0"/>
              <a:t>sico e psicol</a:t>
            </a:r>
            <a:r>
              <a:rPr lang="pt-BR" dirty="0" smtClean="0">
                <a:latin typeface="Trebuchet MS" pitchFamily="34" charset="0"/>
              </a:rPr>
              <a:t>ó</a:t>
            </a:r>
            <a:r>
              <a:rPr lang="pt-BR" dirty="0" smtClean="0"/>
              <a:t>gico,</a:t>
            </a:r>
          </a:p>
          <a:p>
            <a:pPr marL="190500" indent="-190500">
              <a:lnSpc>
                <a:spcPct val="90000"/>
              </a:lnSpc>
              <a:spcBef>
                <a:spcPct val="50000"/>
              </a:spcBef>
            </a:pPr>
            <a:r>
              <a:rPr lang="pt-BR" dirty="0" smtClean="0"/>
              <a:t>impedindo o acesso </a:t>
            </a:r>
            <a:r>
              <a:rPr lang="pt-BR" dirty="0" smtClean="0">
                <a:latin typeface="Trebuchet MS" pitchFamily="34" charset="0"/>
              </a:rPr>
              <a:t>à</a:t>
            </a:r>
            <a:r>
              <a:rPr lang="pt-BR" dirty="0" smtClean="0"/>
              <a:t> escola ou causando sua precoce evasão, impedindo a qualifica</a:t>
            </a:r>
            <a:r>
              <a:rPr lang="pt-BR" dirty="0" smtClean="0">
                <a:latin typeface="Trebuchet MS" pitchFamily="34" charset="0"/>
              </a:rPr>
              <a:t>ç</a:t>
            </a:r>
            <a:r>
              <a:rPr lang="pt-BR" dirty="0" smtClean="0"/>
              <a:t>ão para o trabalho decente, que lhes proporcione a constru</a:t>
            </a:r>
            <a:r>
              <a:rPr lang="pt-BR" dirty="0" smtClean="0">
                <a:latin typeface="Trebuchet MS" pitchFamily="34" charset="0"/>
              </a:rPr>
              <a:t>ç</a:t>
            </a:r>
            <a:r>
              <a:rPr lang="pt-BR" dirty="0" smtClean="0"/>
              <a:t>ão de um futuro digno</a:t>
            </a:r>
          </a:p>
          <a:p>
            <a:pPr marL="190500" indent="-190500">
              <a:lnSpc>
                <a:spcPct val="90000"/>
              </a:lnSpc>
            </a:pPr>
            <a:endParaRPr lang="pt-BR" sz="1600" dirty="0" smtClean="0"/>
          </a:p>
          <a:p>
            <a:pPr marL="190500" indent="-190500">
              <a:lnSpc>
                <a:spcPct val="90000"/>
              </a:lnSpc>
            </a:pPr>
            <a:r>
              <a:rPr lang="pt-BR" dirty="0" smtClean="0"/>
              <a:t>expondo-as à cooptação pelo traficante, pelo explorador sexual e por outras organizações criminais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26</a:t>
            </a:fld>
            <a:endParaRPr lang="pt-BR"/>
          </a:p>
        </p:txBody>
      </p:sp>
      <p:pic>
        <p:nvPicPr>
          <p:cNvPr id="5" name="Imagem 4" descr="re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98"/>
            <a:ext cx="9144000" cy="6834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27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1357290" y="1000108"/>
            <a:ext cx="692948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PROTEÇÃO INTEGRAL</a:t>
            </a:r>
          </a:p>
          <a:p>
            <a:endParaRPr lang="pt-BR" sz="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 forma articulada e sincrônica, o SGDCA estrutura-se em três grandes eixos estratégicos de atuação:</a:t>
            </a: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pt-B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Defesa, Promoção e Controle</a:t>
            </a: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endParaRPr lang="pt-BR" sz="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Essa divisão nos ajuda a entender em quais campos age cada ator envolvido e assim podemos cobrar de nossos representantes suas responsabilidades, assim como entender as nossas como cidadãos dentro do Sistema.</a:t>
            </a:r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Imagem 4" descr="PROTEÇÃ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3643314"/>
            <a:ext cx="3786214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28</a:t>
            </a:fld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571473" y="1214422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400" dirty="0" smtClean="0"/>
          </a:p>
          <a:p>
            <a:r>
              <a:rPr lang="pt-BR" sz="2400" dirty="0" smtClean="0"/>
              <a:t>Qual a posição do Trabalho Infantil no “ranking” das violações do Direito da Criança e do Adolescente?  Por que é considerada uma violação menor?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29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2357422" y="1571612"/>
            <a:ext cx="4357718" cy="44012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O Trabalho Infantil viola quais dos direitos assegurados?</a:t>
            </a:r>
          </a:p>
          <a:p>
            <a:endParaRPr lang="pt-BR" sz="2000" dirty="0" smtClean="0"/>
          </a:p>
          <a:p>
            <a:r>
              <a:rPr lang="pt-BR" sz="2000" dirty="0" smtClean="0"/>
              <a:t>vida</a:t>
            </a:r>
          </a:p>
          <a:p>
            <a:r>
              <a:rPr lang="pt-BR" sz="2000" dirty="0" smtClean="0"/>
              <a:t>saúde</a:t>
            </a:r>
          </a:p>
          <a:p>
            <a:r>
              <a:rPr lang="pt-BR" sz="2000" dirty="0" smtClean="0"/>
              <a:t>alimentação</a:t>
            </a:r>
          </a:p>
          <a:p>
            <a:r>
              <a:rPr lang="pt-BR" sz="2000" dirty="0" smtClean="0"/>
              <a:t>educação</a:t>
            </a:r>
          </a:p>
          <a:p>
            <a:r>
              <a:rPr lang="pt-BR" sz="2000" dirty="0" smtClean="0"/>
              <a:t>lazer</a:t>
            </a:r>
          </a:p>
          <a:p>
            <a:r>
              <a:rPr lang="pt-BR" sz="2000" dirty="0" smtClean="0"/>
              <a:t>profissionalização</a:t>
            </a:r>
          </a:p>
          <a:p>
            <a:r>
              <a:rPr lang="pt-BR" sz="2000" dirty="0" smtClean="0"/>
              <a:t>cultura</a:t>
            </a:r>
          </a:p>
          <a:p>
            <a:r>
              <a:rPr lang="pt-BR" sz="2000" dirty="0" smtClean="0"/>
              <a:t>dignidade</a:t>
            </a:r>
          </a:p>
          <a:p>
            <a:r>
              <a:rPr lang="pt-BR" sz="2000" dirty="0" smtClean="0"/>
              <a:t>respeito</a:t>
            </a:r>
          </a:p>
          <a:p>
            <a:r>
              <a:rPr lang="pt-BR" sz="2000" dirty="0" smtClean="0"/>
              <a:t>liberdade</a:t>
            </a:r>
          </a:p>
          <a:p>
            <a:r>
              <a:rPr lang="pt-BR" sz="2000" dirty="0" smtClean="0"/>
              <a:t>convivência familiar e comunitária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357158" y="1028343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FETI/SC - quem somos</a:t>
            </a: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FETI/SC é um espaço permanente de discussão das questões relacionadas à erradicação do trabalho infantil e proteção do adolescente trabalhador, com participação do Poder Público e da Sociedade Civil.</a:t>
            </a: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Foi criado em 02 de junho de 1996, em Florianópolis </a:t>
            </a: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Atividade sem fins lucrativos</a:t>
            </a: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Sem personalidade jurídica</a:t>
            </a: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É coordenado por uma </a:t>
            </a:r>
            <a:r>
              <a:rPr lang="pt-B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DIRETORIA COLEGIADA</a:t>
            </a:r>
            <a:endParaRPr lang="pt-BR" dirty="0"/>
          </a:p>
        </p:txBody>
      </p:sp>
      <p:pic>
        <p:nvPicPr>
          <p:cNvPr id="4" name="Imagem 3" descr="todos junt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4581128"/>
            <a:ext cx="2241815" cy="1512168"/>
          </a:xfrm>
          <a:prstGeom prst="rect">
            <a:avLst/>
          </a:prstGeom>
        </p:spPr>
      </p:pic>
      <p:pic>
        <p:nvPicPr>
          <p:cNvPr id="5" name="Imagem 4" descr="fnpeti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509120"/>
            <a:ext cx="1584176" cy="1551513"/>
          </a:xfrm>
          <a:prstGeom prst="rect">
            <a:avLst/>
          </a:prstGeom>
        </p:spPr>
      </p:pic>
      <p:pic>
        <p:nvPicPr>
          <p:cNvPr id="6" name="Imagem 5" descr="oit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653136"/>
            <a:ext cx="1286687" cy="1219845"/>
          </a:xfrm>
          <a:prstGeom prst="rect">
            <a:avLst/>
          </a:prstGeom>
        </p:spPr>
      </p:pic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30</a:t>
            </a:fld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714480" y="1643050"/>
            <a:ext cx="4286280" cy="36933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Quais das salvaguardas </a:t>
            </a:r>
          </a:p>
          <a:p>
            <a:r>
              <a:rPr lang="pt-BR" sz="2400" dirty="0" smtClean="0"/>
              <a:t>deixam de ser efetivadas?</a:t>
            </a:r>
          </a:p>
          <a:p>
            <a:endParaRPr lang="pt-BR" sz="2400" dirty="0" smtClean="0"/>
          </a:p>
          <a:p>
            <a:r>
              <a:rPr lang="pt-BR" sz="2400" dirty="0" smtClean="0"/>
              <a:t>negligência</a:t>
            </a:r>
          </a:p>
          <a:p>
            <a:r>
              <a:rPr lang="pt-BR" sz="2400" dirty="0" smtClean="0"/>
              <a:t>discriminação</a:t>
            </a:r>
          </a:p>
          <a:p>
            <a:r>
              <a:rPr lang="pt-BR" sz="2400" dirty="0" smtClean="0"/>
              <a:t>exploração</a:t>
            </a:r>
          </a:p>
          <a:p>
            <a:r>
              <a:rPr lang="pt-BR" sz="2400" dirty="0" smtClean="0"/>
              <a:t>violência</a:t>
            </a:r>
          </a:p>
          <a:p>
            <a:r>
              <a:rPr lang="pt-BR" sz="2400" dirty="0" smtClean="0"/>
              <a:t>crueldade</a:t>
            </a:r>
          </a:p>
          <a:p>
            <a:r>
              <a:rPr lang="pt-BR" sz="2400" dirty="0" smtClean="0"/>
              <a:t>opressão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31</a:t>
            </a:fld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428728" y="3143248"/>
            <a:ext cx="4643470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pt-BR" sz="2800" dirty="0" smtClean="0"/>
          </a:p>
          <a:p>
            <a:pPr algn="ctr"/>
            <a:r>
              <a:rPr lang="pt-BR" sz="2800" dirty="0" smtClean="0"/>
              <a:t>Prioridade absoluta?</a:t>
            </a:r>
          </a:p>
          <a:p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32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2286000" y="1285860"/>
            <a:ext cx="457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>CF </a:t>
            </a:r>
          </a:p>
          <a:p>
            <a:endParaRPr lang="pt-BR" sz="2400" dirty="0" smtClean="0"/>
          </a:p>
          <a:p>
            <a:r>
              <a:rPr lang="pt-BR" sz="2400" dirty="0" smtClean="0"/>
              <a:t>Art. 1º A República Federativa do Brasil, formada pela união indissolúvel dos Estados e Municípios e do Distrito Federal, constitui-se em Estado Democrático de Direito e tem como fundamentos:</a:t>
            </a:r>
          </a:p>
          <a:p>
            <a:r>
              <a:rPr lang="pt-BR" sz="2400" dirty="0" smtClean="0"/>
              <a:t>...</a:t>
            </a:r>
          </a:p>
          <a:p>
            <a:r>
              <a:rPr lang="pt-BR" sz="2400" dirty="0" smtClean="0">
                <a:solidFill>
                  <a:srgbClr val="FF0000"/>
                </a:solidFill>
              </a:rPr>
              <a:t>III - a dignidade da pessoa humana;</a:t>
            </a:r>
          </a:p>
          <a:p>
            <a:r>
              <a:rPr lang="pt-BR" sz="2400" dirty="0" smtClean="0">
                <a:solidFill>
                  <a:srgbClr val="FF0000"/>
                </a:solidFill>
              </a:rPr>
              <a:t>IV - os valores sociais do trabalho e da livre iniciativa;</a:t>
            </a:r>
          </a:p>
          <a:p>
            <a:r>
              <a:rPr lang="pt-BR" sz="2400" dirty="0" smtClean="0"/>
              <a:t>...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33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2286000" y="1428736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/>
              <a:t>art. 104, do ECA</a:t>
            </a:r>
          </a:p>
          <a:p>
            <a:endParaRPr lang="pt-BR" sz="2000" dirty="0" smtClean="0"/>
          </a:p>
          <a:p>
            <a:r>
              <a:rPr lang="pt-BR" sz="2000" dirty="0" smtClean="0"/>
              <a:t>prestação de serviços a comunidade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34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1785918" y="1285861"/>
            <a:ext cx="542928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 smtClean="0"/>
              <a:t>Art. 149.</a:t>
            </a:r>
            <a:r>
              <a:rPr lang="pt-BR" sz="2000" dirty="0" smtClean="0"/>
              <a:t> Reduzir alguém a condição análoga à de escravo, quer submetendo-o a trabalhos forçados ou a jornada exaustiva, quer sujeitando-o a condições degradantes de trabalho, quer restringindo, por qualquer meio, sua locomoção em razão de dívida contraída com o empregador ou preposto: (Redação dada pela Lei nº 10.803, de 11.12.2003)</a:t>
            </a:r>
          </a:p>
          <a:p>
            <a:r>
              <a:rPr lang="pt-BR" sz="2000" dirty="0" smtClean="0"/>
              <a:t>...</a:t>
            </a:r>
          </a:p>
          <a:p>
            <a:r>
              <a:rPr lang="pt-BR" sz="2000" b="1" dirty="0" smtClean="0"/>
              <a:t>§ 2o</a:t>
            </a:r>
            <a:r>
              <a:rPr lang="pt-BR" sz="2000" dirty="0" smtClean="0"/>
              <a:t> A pena é aumentada de metade, se o crime é cometido: (Incluído pela Lei nº 10.803, de 11.12.2003)</a:t>
            </a:r>
          </a:p>
          <a:p>
            <a:r>
              <a:rPr lang="pt-BR" sz="2000" b="1" dirty="0" smtClean="0"/>
              <a:t>I </a:t>
            </a:r>
            <a:r>
              <a:rPr lang="pt-BR" sz="2000" dirty="0" smtClean="0"/>
              <a:t>- contra criança ou adolescente; (Incluído pela Lei nº 10.803, de 11.12.2003)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35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1785918" y="1285861"/>
            <a:ext cx="542928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 smtClean="0"/>
              <a:t>Art. 149.</a:t>
            </a:r>
            <a:r>
              <a:rPr lang="pt-BR" sz="2000" dirty="0" smtClean="0"/>
              <a:t> Reduzir alguém a condição análoga à de escravo, quer submetendo-o a trabalhos forçados ou a jornada exaustiva, quer sujeitando-o a condições degradantes de trabalho, quer restringindo, por qualquer meio, sua locomoção em razão de dívida contraída com o empregador ou preposto: (Redação dada pela Lei nº 10.803, de 11.12.2003)</a:t>
            </a:r>
          </a:p>
          <a:p>
            <a:r>
              <a:rPr lang="pt-BR" sz="2000" dirty="0" smtClean="0"/>
              <a:t>...</a:t>
            </a:r>
          </a:p>
          <a:p>
            <a:r>
              <a:rPr lang="pt-BR" sz="2000" b="1" dirty="0" smtClean="0"/>
              <a:t>§ 2o</a:t>
            </a:r>
            <a:r>
              <a:rPr lang="pt-BR" sz="2000" dirty="0" smtClean="0"/>
              <a:t> A pena é aumentada de metade, se o crime é cometido: (Incluído pela Lei nº 10.803, de 11.12.2003)</a:t>
            </a:r>
          </a:p>
          <a:p>
            <a:r>
              <a:rPr lang="pt-BR" sz="2000" b="1" dirty="0" smtClean="0"/>
              <a:t>I </a:t>
            </a:r>
            <a:r>
              <a:rPr lang="pt-BR" sz="2000" dirty="0" smtClean="0"/>
              <a:t>- contra criança ou adolescente; (Incluído pela Lei nº 10.803, de 11.12.2003)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36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571472" y="785794"/>
            <a:ext cx="828680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        Lesão corporal</a:t>
            </a:r>
            <a:endParaRPr lang="pt-BR" dirty="0" smtClean="0"/>
          </a:p>
          <a:p>
            <a:r>
              <a:rPr lang="pt-BR" dirty="0" smtClean="0"/>
              <a:t>        Art. 129. Ofender a integridade corporal ou a saúde de outrem:</a:t>
            </a:r>
          </a:p>
          <a:p>
            <a:r>
              <a:rPr lang="pt-BR" dirty="0" smtClean="0"/>
              <a:t>        ...</a:t>
            </a:r>
          </a:p>
          <a:p>
            <a:r>
              <a:rPr lang="pt-BR" b="1" dirty="0" smtClean="0"/>
              <a:t>        Lesão corporal de natureza grave</a:t>
            </a:r>
            <a:endParaRPr lang="pt-BR" dirty="0" smtClean="0"/>
          </a:p>
          <a:p>
            <a:r>
              <a:rPr lang="pt-BR" dirty="0" smtClean="0"/>
              <a:t>        § 1º Se resulta:</a:t>
            </a:r>
          </a:p>
          <a:p>
            <a:r>
              <a:rPr lang="pt-BR" dirty="0" smtClean="0"/>
              <a:t>        I - Incapacidade para as ocupações habituais, por mais de trinta dias;</a:t>
            </a:r>
          </a:p>
          <a:p>
            <a:r>
              <a:rPr lang="pt-BR" dirty="0" smtClean="0"/>
              <a:t>        II - perigo de vida;</a:t>
            </a:r>
          </a:p>
          <a:p>
            <a:r>
              <a:rPr lang="pt-BR" dirty="0" smtClean="0"/>
              <a:t>        III - debilidade permanente de membro, sentido ou função;</a:t>
            </a:r>
          </a:p>
          <a:p>
            <a:r>
              <a:rPr lang="pt-BR" dirty="0" smtClean="0"/>
              <a:t>        IV - aceleração de parto:</a:t>
            </a:r>
          </a:p>
          <a:p>
            <a:r>
              <a:rPr lang="pt-BR" dirty="0" smtClean="0"/>
              <a:t>        Pena - reclusão, de um a cinco anos.</a:t>
            </a:r>
          </a:p>
          <a:p>
            <a:r>
              <a:rPr lang="pt-BR" dirty="0" smtClean="0"/>
              <a:t>        § 2° Se resulta:</a:t>
            </a:r>
          </a:p>
          <a:p>
            <a:r>
              <a:rPr lang="pt-BR" dirty="0" smtClean="0"/>
              <a:t>        I - Incapacidade permanente para o trabalho;</a:t>
            </a:r>
          </a:p>
          <a:p>
            <a:r>
              <a:rPr lang="pt-BR" dirty="0" smtClean="0"/>
              <a:t>        II - enfermidade </a:t>
            </a:r>
            <a:r>
              <a:rPr lang="pt-BR" dirty="0" err="1" smtClean="0"/>
              <a:t>incuravel</a:t>
            </a:r>
            <a:r>
              <a:rPr lang="pt-BR" dirty="0" smtClean="0"/>
              <a:t>;</a:t>
            </a:r>
          </a:p>
          <a:p>
            <a:r>
              <a:rPr lang="pt-BR" dirty="0" smtClean="0"/>
              <a:t>        III perda ou </a:t>
            </a:r>
            <a:r>
              <a:rPr lang="pt-BR" dirty="0" err="1" smtClean="0"/>
              <a:t>inutilização</a:t>
            </a:r>
            <a:r>
              <a:rPr lang="pt-BR" dirty="0" smtClean="0"/>
              <a:t> do membro, sentido ou função;</a:t>
            </a:r>
          </a:p>
          <a:p>
            <a:r>
              <a:rPr lang="pt-BR" dirty="0" smtClean="0"/>
              <a:t>        IV - deformidade permanente;</a:t>
            </a:r>
          </a:p>
          <a:p>
            <a:r>
              <a:rPr lang="pt-BR" dirty="0" smtClean="0"/>
              <a:t>        V - aborto:</a:t>
            </a:r>
          </a:p>
          <a:p>
            <a:r>
              <a:rPr lang="pt-BR" dirty="0" smtClean="0"/>
              <a:t>        ...</a:t>
            </a:r>
          </a:p>
          <a:p>
            <a:r>
              <a:rPr lang="pt-BR" b="1" dirty="0" smtClean="0"/>
              <a:t>        Lesão corporal seguida de morte</a:t>
            </a:r>
            <a:endParaRPr lang="pt-BR" dirty="0" smtClean="0"/>
          </a:p>
          <a:p>
            <a:r>
              <a:rPr lang="pt-BR" dirty="0" smtClean="0"/>
              <a:t>        § 3° Se resulta morte e as circunstâncias evidenciam que o agente não </a:t>
            </a:r>
            <a:r>
              <a:rPr lang="pt-BR" dirty="0" err="1" smtClean="0"/>
              <a:t>quís</a:t>
            </a:r>
            <a:r>
              <a:rPr lang="pt-BR" dirty="0" smtClean="0"/>
              <a:t> o resultado, nem assumiu o risco de </a:t>
            </a:r>
            <a:r>
              <a:rPr lang="pt-BR" dirty="0" err="1" smtClean="0"/>
              <a:t>produzí-lo</a:t>
            </a:r>
            <a:r>
              <a:rPr lang="pt-BR" dirty="0" smtClean="0"/>
              <a:t>:</a:t>
            </a:r>
          </a:p>
          <a:p>
            <a:r>
              <a:rPr lang="pt-BR" dirty="0" smtClean="0"/>
              <a:t>        ...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37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 l="-353"/>
          <a:stretch>
            <a:fillRect/>
          </a:stretch>
        </p:blipFill>
        <p:spPr bwMode="auto">
          <a:xfrm>
            <a:off x="1928794" y="785794"/>
            <a:ext cx="5254177" cy="433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5143512"/>
            <a:ext cx="285752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38</a:t>
            </a:fld>
            <a:endParaRPr lang="pt-BR"/>
          </a:p>
        </p:txBody>
      </p:sp>
      <p:pic>
        <p:nvPicPr>
          <p:cNvPr id="6" name="Imagem 5" descr="sinais vitais ca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61846" cy="6858000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5143504" y="3105835"/>
            <a:ext cx="3857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http://comunicacao.icomfloripa.org.br/sinais-vitais-2016-crianca-adolescente</a:t>
            </a:r>
            <a:endParaRPr lang="pt-B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39</a:t>
            </a:fld>
            <a:endParaRPr lang="pt-B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6930"/>
            <a:ext cx="6429420" cy="471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5643578"/>
            <a:ext cx="3333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142844" y="0"/>
            <a:ext cx="9001156" cy="24437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>DIREITO AO NÃO TRABALHO DA CRIANÇA e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Times New Roman" pitchFamily="18" charset="0"/>
              </a:rPr>
              <a:t>A PROTEÇÃO DO ADOLESCENTE TRABALHADOR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700" b="1" dirty="0" smtClean="0">
                <a:latin typeface="Arial Narrow" pitchFamily="34" charset="0"/>
                <a:cs typeface="Times New Roman" pitchFamily="18" charset="0"/>
              </a:rPr>
              <a:t>Direito Internacional</a:t>
            </a:r>
            <a:r>
              <a:rPr lang="pt-BR" sz="1700" dirty="0" smtClean="0">
                <a:latin typeface="Arial Narrow" pitchFamily="34" charset="0"/>
                <a:cs typeface="Times New Roman" pitchFamily="18" charset="0"/>
              </a:rPr>
              <a:t>: Convenção 138 (idade mínima) e 182 (piores formas)</a:t>
            </a:r>
            <a:endParaRPr lang="pt-BR" sz="1700" dirty="0" smtClean="0">
              <a:latin typeface="Arial Narrow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700" b="1" dirty="0" smtClean="0">
                <a:latin typeface="Arial Narrow" pitchFamily="34" charset="0"/>
              </a:rPr>
              <a:t>CF, a</a:t>
            </a:r>
            <a:r>
              <a:rPr lang="pt-BR" sz="1700" b="1" dirty="0" smtClean="0">
                <a:latin typeface="Arial Narrow" pitchFamily="34" charset="0"/>
                <a:cs typeface="Arial" pitchFamily="34" charset="0"/>
              </a:rPr>
              <a:t>rt. 7º,</a:t>
            </a:r>
            <a:r>
              <a:rPr lang="pt-BR" sz="1700" b="1" dirty="0" smtClean="0">
                <a:latin typeface="Arial Narrow" pitchFamily="34" charset="0"/>
              </a:rPr>
              <a:t> </a:t>
            </a:r>
            <a:r>
              <a:rPr lang="pt-BR" sz="1700" b="1" dirty="0" smtClean="0">
                <a:latin typeface="Arial Narrow" pitchFamily="34" charset="0"/>
                <a:cs typeface="Arial" pitchFamily="34" charset="0"/>
              </a:rPr>
              <a:t>XXXIII </a:t>
            </a:r>
            <a:r>
              <a:rPr lang="pt-BR" sz="1700" dirty="0" smtClean="0">
                <a:latin typeface="Arial Narrow" pitchFamily="34" charset="0"/>
                <a:cs typeface="Arial" pitchFamily="34" charset="0"/>
              </a:rPr>
              <a:t>proibição de trabalho noturno, perigoso ou insalubre a menores de dezoito e de qualquer trabalho a menores de dezesseis anos, salvo na condição de aprendiz, a partir de quatorze anos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700" b="1" dirty="0" smtClean="0">
                <a:latin typeface="Arial Narrow" pitchFamily="34" charset="0"/>
                <a:cs typeface="Arial" pitchFamily="34" charset="0"/>
              </a:rPr>
              <a:t>CF, Art. 227 § 3º </a:t>
            </a:r>
            <a:r>
              <a:rPr lang="pt-BR" sz="1700" dirty="0" smtClean="0">
                <a:latin typeface="Arial Narrow" pitchFamily="34" charset="0"/>
                <a:cs typeface="Arial" pitchFamily="34" charset="0"/>
              </a:rPr>
              <a:t>- O direito a proteção especial: I - idade mínima, II - garantia de direitos previdenciários e trabalhistas; III - garantia de acesso do trabalhador adolescente à escola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t-BR" sz="1700" b="1" dirty="0" smtClean="0">
                <a:latin typeface="Arial Narrow" pitchFamily="34" charset="0"/>
                <a:cs typeface="Arial" pitchFamily="34" charset="0"/>
              </a:rPr>
              <a:t>ECA e CLT </a:t>
            </a:r>
            <a:endParaRPr lang="pt-BR" sz="1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14348" y="1142985"/>
            <a:ext cx="81439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Fórum Catarinense de Aprendizagem Profissional</a:t>
            </a: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Instituído pela portaria do Ministério do Trabalho e Emprego n° 351 de 02 de Março de 2010, com o objetivo de promover o debate sobre a inclusão no mercado de trabalho, desenvolver, apoiar e propor ações de mobilização para o cumprimento da Lei da Aprendizagem.</a:t>
            </a:r>
          </a:p>
        </p:txBody>
      </p:sp>
      <p:pic>
        <p:nvPicPr>
          <p:cNvPr id="3" name="Imagem 2" descr="aprendizagem parceir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8801" y="4213031"/>
            <a:ext cx="2558307" cy="1592233"/>
          </a:xfrm>
          <a:prstGeom prst="rect">
            <a:avLst/>
          </a:prstGeom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40</a:t>
            </a:fld>
            <a:endParaRPr lang="pt-B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921224"/>
            <a:ext cx="5786478" cy="5936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785794"/>
            <a:ext cx="3929058" cy="1111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01090" y="5572140"/>
            <a:ext cx="3143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429132"/>
            <a:ext cx="4019550" cy="110490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6419850"/>
            <a:ext cx="12858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41</a:t>
            </a:fld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142845" y="5072074"/>
            <a:ext cx="2928958" cy="830997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Trabalho Infantil </a:t>
            </a:r>
          </a:p>
          <a:p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 5 a 9 anos: PNAD</a:t>
            </a:r>
            <a:endParaRPr lang="pt-B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9" y="5242158"/>
            <a:ext cx="5929321" cy="161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495679" cy="418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4247" y="142852"/>
            <a:ext cx="571975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43966" y="3214686"/>
            <a:ext cx="352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286256"/>
            <a:ext cx="5929322" cy="100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43966" y="6429396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6219825"/>
            <a:ext cx="30670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42</a:t>
            </a:fld>
            <a:endParaRPr lang="pt-B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1"/>
            <a:ext cx="6897064" cy="685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786181" cy="40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aixaDeTexto 6"/>
          <p:cNvSpPr txBox="1"/>
          <p:nvPr/>
        </p:nvSpPr>
        <p:spPr>
          <a:xfrm>
            <a:off x="1500166" y="357166"/>
            <a:ext cx="1348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CENSO 2010</a:t>
            </a:r>
            <a:endParaRPr lang="pt-BR" b="1" dirty="0">
              <a:solidFill>
                <a:schemeClr val="accent2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900" y="5786454"/>
            <a:ext cx="4667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28604"/>
            <a:ext cx="733429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43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42844" y="4429132"/>
            <a:ext cx="8715435" cy="120032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Lista TIP</a:t>
            </a:r>
          </a:p>
          <a:p>
            <a:r>
              <a:rPr lang="pt-B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DECRETO Nº 6.481, DE 12 DE JUNHO DE 2008</a:t>
            </a:r>
          </a:p>
          <a:p>
            <a:r>
              <a:rPr lang="pt-B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Regulamenta a Convenção 182 da Organização Internacional do Trabalho (OIT) que trata da proibição das piores formas de trabalho infantil e ação imediata para sua eliminação </a:t>
            </a:r>
            <a:endParaRPr lang="pt-BR" b="1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42846" y="5786454"/>
          <a:ext cx="8715434" cy="928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0"/>
                <a:gridCol w="2214578"/>
                <a:gridCol w="2786082"/>
                <a:gridCol w="3071834"/>
              </a:tblGrid>
              <a:tr h="928694">
                <a:tc>
                  <a:txBody>
                    <a:bodyPr/>
                    <a:lstStyle/>
                    <a:p>
                      <a:endParaRPr lang="pt-BR" sz="1600" dirty="0" smtClean="0"/>
                    </a:p>
                    <a:p>
                      <a:r>
                        <a:rPr lang="pt-BR" sz="1600" dirty="0" smtClean="0"/>
                        <a:t>item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Descrição dos Trabalhos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Prováveis Riscos Ocupacionais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Prováveis Repercussões à Saúde</a:t>
                      </a:r>
                      <a:endParaRPr lang="pt-BR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3429024" cy="147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00306"/>
            <a:ext cx="2206445" cy="183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24" y="1285860"/>
            <a:ext cx="442913" cy="488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2571744"/>
            <a:ext cx="7000892" cy="174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24" y="1857364"/>
            <a:ext cx="4667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857232"/>
            <a:ext cx="2000264" cy="1656219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500306"/>
            <a:ext cx="2214546" cy="75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286257"/>
            <a:ext cx="9144000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44</a:t>
            </a:fld>
            <a:endParaRPr lang="pt-B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785795"/>
            <a:ext cx="9144000" cy="15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249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571744"/>
            <a:ext cx="1515188" cy="3748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2571744"/>
            <a:ext cx="2571768" cy="253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4786322"/>
            <a:ext cx="4357718" cy="125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58214" y="5929330"/>
            <a:ext cx="4476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48" y="6353175"/>
            <a:ext cx="80772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45</a:t>
            </a:fld>
            <a:endParaRPr lang="pt-BR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9"/>
            <a:ext cx="43644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109193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26237"/>
            <a:ext cx="6105535" cy="48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33539" y="0"/>
            <a:ext cx="5010461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29652" y="5357826"/>
            <a:ext cx="3905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0" y="0"/>
            <a:ext cx="0" cy="369332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-180918" tIns="45720" rIns="-360249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2" y="1428736"/>
            <a:ext cx="5000628" cy="818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58" y="2285992"/>
            <a:ext cx="5214942" cy="90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90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86446" y="3214686"/>
            <a:ext cx="337827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00760" y="6353175"/>
            <a:ext cx="3000364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92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501090" y="6000768"/>
            <a:ext cx="3143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46</a:t>
            </a:fld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5715016"/>
            <a:ext cx="476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52795"/>
            <a:ext cx="6072198" cy="330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857233"/>
            <a:ext cx="2000264" cy="41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785926"/>
            <a:ext cx="8786874" cy="158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6143636" y="3500438"/>
            <a:ext cx="3000365" cy="2031325"/>
          </a:xfrm>
          <a:prstGeom prst="rect">
            <a:avLst/>
          </a:prstGeom>
          <a:solidFill>
            <a:schemeClr val="bg2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Tripla ou quádrupla jornada: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Na Instituição formadora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Na empresa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No ensino regular</a:t>
            </a:r>
          </a:p>
          <a:p>
            <a:endParaRPr lang="pt-BR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Divisão de tarefas domésticas</a:t>
            </a:r>
          </a:p>
          <a:p>
            <a:endParaRPr lang="pt-BR" dirty="0" smtClean="0"/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6400800"/>
            <a:ext cx="704373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Imagem 9" descr="parceiro da aprendizage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86644" y="785794"/>
            <a:ext cx="1403497" cy="967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47</a:t>
            </a:fld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6286545" cy="350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2714620"/>
            <a:ext cx="5715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786190"/>
            <a:ext cx="5500727" cy="261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5429264"/>
            <a:ext cx="5429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6400800"/>
            <a:ext cx="7829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0"/>
            <a:ext cx="135732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Imagem 9" descr="parceiro da aprendizage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31390" y="785794"/>
            <a:ext cx="1658751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48</a:t>
            </a:fld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8712330" cy="5273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38" y="5429264"/>
            <a:ext cx="5715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6400800"/>
            <a:ext cx="7829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Imagem 6" descr="parceiro da aprendizage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2357430"/>
            <a:ext cx="1403497" cy="967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49</a:t>
            </a:fld>
            <a:endParaRPr lang="pt-BR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-6358006"/>
            <a:ext cx="9280000" cy="52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5"/>
            <a:ext cx="5564784" cy="514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76" y="5572140"/>
            <a:ext cx="5429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6000760" y="1500174"/>
            <a:ext cx="3143240" cy="369331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 err="1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Obs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: 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Aprendizes que poderiam ser contratados, caso as empresas obrigadas cumprissem a cota mínima, de 5%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Poderiam contratar 3 X mais</a:t>
            </a:r>
          </a:p>
          <a:p>
            <a:endParaRPr lang="pt-BR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Muitas empresas não obrigadas também poderiam contratar, se compreendessem que a Constituição Federal lhes atribui função social.</a:t>
            </a:r>
          </a:p>
          <a:p>
            <a:endParaRPr lang="pt-BR" dirty="0"/>
          </a:p>
        </p:txBody>
      </p:sp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6400800"/>
            <a:ext cx="7829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Imagem 8" descr="parceiro da aprendizage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7950" y="5214950"/>
            <a:ext cx="1403497" cy="967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</a:t>
            </a:fld>
            <a:endParaRPr lang="pt-BR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357298"/>
            <a:ext cx="8358187" cy="4680520"/>
          </a:xfrm>
          <a:prstGeom prst="rect">
            <a:avLst/>
          </a:prstGeom>
          <a:noFill/>
        </p:spPr>
      </p:pic>
      <p:sp>
        <p:nvSpPr>
          <p:cNvPr id="5" name="Retângulo 4"/>
          <p:cNvSpPr/>
          <p:nvPr/>
        </p:nvSpPr>
        <p:spPr>
          <a:xfrm>
            <a:off x="1000100" y="1000107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EVOLUÇÃO DO TRABALHO INFANTIL - CENSO  2000 A 2010</a:t>
            </a:r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50</a:t>
            </a:fld>
            <a:endParaRPr lang="pt-BR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36" y="928670"/>
            <a:ext cx="5572164" cy="188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62258"/>
            <a:ext cx="7539135" cy="399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ixaDeTexto 8"/>
          <p:cNvSpPr txBox="1"/>
          <p:nvPr/>
        </p:nvSpPr>
        <p:spPr>
          <a:xfrm>
            <a:off x="857224" y="5857892"/>
            <a:ext cx="2286016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Escolas Técnicas</a:t>
            </a:r>
            <a:endParaRPr lang="pt-BR" sz="2400" b="1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000108"/>
            <a:ext cx="3852846" cy="45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58214" y="5643578"/>
            <a:ext cx="5238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Imagem 10" descr="parceiro da aprendizage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348" y="1643050"/>
            <a:ext cx="1403497" cy="967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51</a:t>
            </a:fld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928670"/>
            <a:ext cx="45339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643182"/>
            <a:ext cx="2289333" cy="327600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71744"/>
            <a:ext cx="6687102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6334125"/>
            <a:ext cx="666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tângulo 10"/>
          <p:cNvSpPr/>
          <p:nvPr/>
        </p:nvSpPr>
        <p:spPr>
          <a:xfrm>
            <a:off x="6715140" y="2214554"/>
            <a:ext cx="22860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rgbClr val="0070C0"/>
                </a:solidFill>
                <a:latin typeface="Arial Narrow" pitchFamily="34" charset="0"/>
              </a:rPr>
              <a:t>http://portal.mec.gov.br</a:t>
            </a:r>
            <a:endParaRPr lang="pt-BR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6448425"/>
            <a:ext cx="77628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52</a:t>
            </a:fld>
            <a:endParaRPr lang="pt-BR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7" y="4143381"/>
            <a:ext cx="50006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618000"/>
            <a:ext cx="1958668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618000"/>
            <a:ext cx="1848422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2357" y="0"/>
            <a:ext cx="2101643" cy="3600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618000"/>
            <a:ext cx="2014054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3929066"/>
            <a:ext cx="714380" cy="32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72673" y="3618000"/>
            <a:ext cx="2471327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70" y="142852"/>
            <a:ext cx="500066" cy="100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57686" y="142852"/>
            <a:ext cx="35719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6578" y="142852"/>
            <a:ext cx="247648" cy="64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0"/>
            <a:ext cx="1910919" cy="36000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00298" y="0"/>
            <a:ext cx="1882050" cy="36000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14876" y="0"/>
            <a:ext cx="2085773" cy="36000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53</a:t>
            </a:fld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428728" y="142852"/>
            <a:ext cx="7072362" cy="6155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2400" dirty="0" smtClean="0">
                <a:latin typeface="Arial Narrow" pitchFamily="34" charset="0"/>
              </a:rPr>
              <a:t>Tópicos do Eixo Educação Relacionados ao Trabalho Infantil</a:t>
            </a:r>
          </a:p>
          <a:p>
            <a:endParaRPr lang="pt-BR" sz="1000" dirty="0">
              <a:latin typeface="Arial Narrow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000108"/>
            <a:ext cx="485775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4384385" cy="137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ixaDeTexto 8"/>
          <p:cNvSpPr txBox="1"/>
          <p:nvPr/>
        </p:nvSpPr>
        <p:spPr>
          <a:xfrm>
            <a:off x="285720" y="2214554"/>
            <a:ext cx="3429024" cy="1323439"/>
          </a:xfrm>
          <a:prstGeom prst="rect">
            <a:avLst/>
          </a:prstGeom>
          <a:solidFill>
            <a:schemeClr val="bg2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Quem cuida destas crianças enquanto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os adultos responsáveis trabalham?</a:t>
            </a:r>
            <a:endParaRPr lang="pt-BR" sz="2000" b="1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85720" y="4143380"/>
            <a:ext cx="3429024" cy="1015663"/>
          </a:xfrm>
          <a:prstGeom prst="rect">
            <a:avLst/>
          </a:prstGeom>
          <a:solidFill>
            <a:schemeClr val="bg2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Trabalho infantil doméstico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fora da estatística, porque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não é percebido como trabalho</a:t>
            </a:r>
          </a:p>
        </p:txBody>
      </p:sp>
      <p:sp>
        <p:nvSpPr>
          <p:cNvPr id="11" name="Seta para baixo 10"/>
          <p:cNvSpPr/>
          <p:nvPr/>
        </p:nvSpPr>
        <p:spPr>
          <a:xfrm>
            <a:off x="1500166" y="3643314"/>
            <a:ext cx="484632" cy="428628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928803"/>
            <a:ext cx="5286380" cy="496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CaixaDeTexto 18"/>
          <p:cNvSpPr txBox="1"/>
          <p:nvPr/>
        </p:nvSpPr>
        <p:spPr>
          <a:xfrm>
            <a:off x="285720" y="5500702"/>
            <a:ext cx="3714776" cy="1323439"/>
          </a:xfrm>
          <a:prstGeom prst="rect">
            <a:avLst/>
          </a:prstGeom>
          <a:solidFill>
            <a:schemeClr val="bg2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94% das crianças e adolescentes 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que faziam serviços domésticos 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no Brasil em 2013 eram meninas</a:t>
            </a:r>
          </a:p>
          <a:p>
            <a:endParaRPr lang="pt-BR" sz="2000" b="1" dirty="0" smtClean="0">
              <a:solidFill>
                <a:schemeClr val="accent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54</a:t>
            </a:fld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428728" y="142852"/>
            <a:ext cx="7072362" cy="6155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2400" dirty="0" smtClean="0">
                <a:latin typeface="Arial Narrow" pitchFamily="34" charset="0"/>
              </a:rPr>
              <a:t>Tópicos do Eixo Educação Relacionados ao Trabalho Infantil</a:t>
            </a:r>
          </a:p>
          <a:p>
            <a:endParaRPr lang="pt-BR" sz="1000" dirty="0">
              <a:latin typeface="Arial Narrow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6643734" cy="230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6391275"/>
            <a:ext cx="642942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43248"/>
            <a:ext cx="6143668" cy="239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817665"/>
            <a:ext cx="9001156" cy="1040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857628"/>
            <a:ext cx="276630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55</a:t>
            </a:fld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428728" y="142852"/>
            <a:ext cx="7072362" cy="6155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2400" dirty="0" smtClean="0">
                <a:latin typeface="Arial Narrow" pitchFamily="34" charset="0"/>
              </a:rPr>
              <a:t>Tópicos do Eixo Educação Relacionados ao Trabalho Infantil</a:t>
            </a:r>
          </a:p>
          <a:p>
            <a:endParaRPr lang="pt-BR" sz="1000" dirty="0">
              <a:latin typeface="Arial Narrow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40576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371975"/>
            <a:ext cx="74580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tângulo 8"/>
          <p:cNvSpPr/>
          <p:nvPr/>
        </p:nvSpPr>
        <p:spPr>
          <a:xfrm>
            <a:off x="5072066" y="928670"/>
            <a:ext cx="3786214" cy="36625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endParaRPr lang="pt-BR" sz="20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Trabalho infantil </a:t>
            </a:r>
          </a:p>
          <a:p>
            <a:pPr algn="ctr"/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baixo rendimento e evasão escolar</a:t>
            </a:r>
          </a:p>
          <a:p>
            <a:pPr algn="ctr"/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ciclo geracional de pobreza</a:t>
            </a:r>
          </a:p>
          <a:p>
            <a:pPr algn="ctr"/>
            <a:endParaRPr lang="pt-BR" sz="20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Seta para cima e para baixo 9"/>
          <p:cNvSpPr/>
          <p:nvPr/>
        </p:nvSpPr>
        <p:spPr>
          <a:xfrm>
            <a:off x="6715140" y="1785926"/>
            <a:ext cx="214314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 para cima e para baixo 10"/>
          <p:cNvSpPr/>
          <p:nvPr/>
        </p:nvSpPr>
        <p:spPr>
          <a:xfrm>
            <a:off x="6786578" y="3286124"/>
            <a:ext cx="214314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56</a:t>
            </a:fld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2992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66167"/>
            <a:ext cx="9144000" cy="99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43248"/>
            <a:ext cx="9144000" cy="254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57</a:t>
            </a:fld>
            <a:endParaRPr lang="pt-BR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786874" cy="99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ixaDeTexto 4"/>
          <p:cNvSpPr txBox="1"/>
          <p:nvPr/>
        </p:nvSpPr>
        <p:spPr>
          <a:xfrm>
            <a:off x="428596" y="3214686"/>
            <a:ext cx="8286808" cy="313932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pt-BR" sz="20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O Trabalho infantil está por trás de muitos casos em que foram apontados os outros motivos, devido </a:t>
            </a:r>
          </a:p>
          <a:p>
            <a:endParaRPr lang="pt-BR" sz="20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 à falta de consciência do trabalhador de estar em situação de trabalho,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   quando não há um empregador formal e </a:t>
            </a:r>
          </a:p>
          <a:p>
            <a:endParaRPr lang="pt-BR" sz="20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 à falta de consciência do profissional da educação ou do conselheiro tutelar de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  que o trabalho infantil é uma violação de direito</a:t>
            </a:r>
          </a:p>
          <a:p>
            <a:endParaRPr lang="pt-BR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6391275"/>
            <a:ext cx="6643734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58</a:t>
            </a:fld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42844" y="0"/>
            <a:ext cx="8786843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400" dirty="0" smtClean="0">
                <a:latin typeface="Arial Narrow" pitchFamily="34" charset="0"/>
              </a:rPr>
              <a:t>TÓPICOS DO EIXO SAÚDE RELACIONADOS AO TRABALHO INFANTIL</a:t>
            </a:r>
            <a:endParaRPr lang="pt-BR" sz="2400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4500594" cy="37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857232"/>
            <a:ext cx="76390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214422"/>
            <a:ext cx="778033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3" y="2928935"/>
            <a:ext cx="821537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286124"/>
            <a:ext cx="8215338" cy="92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214818"/>
            <a:ext cx="9144000" cy="5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4800684"/>
            <a:ext cx="8429652" cy="205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500042"/>
            <a:ext cx="450056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59</a:t>
            </a:fld>
            <a:endParaRPr lang="pt-BR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928670"/>
            <a:ext cx="46577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891145"/>
            <a:ext cx="6848496" cy="496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6</a:t>
            </a:fld>
            <a:endParaRPr lang="pt-BR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88" y="1628799"/>
            <a:ext cx="8358187" cy="4872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60</a:t>
            </a:fld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715403" cy="71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3286148" cy="39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928671"/>
            <a:ext cx="8401345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3467" y="3357562"/>
            <a:ext cx="9157467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61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1428728" y="0"/>
            <a:ext cx="7000924" cy="24468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DIREITO À VIDA E À SAÚDE</a:t>
            </a:r>
          </a:p>
          <a:p>
            <a:pPr>
              <a:spcAft>
                <a:spcPts val="600"/>
              </a:spcAft>
            </a:pP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Trabalho adoece e mutila crianças e adolescentes.</a:t>
            </a:r>
          </a:p>
          <a:p>
            <a:pPr>
              <a:spcAft>
                <a:spcPts val="600"/>
              </a:spcAft>
            </a:pP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Número de agravos (mortes, acidentes e doenças ocupacionais) é assustador, apesar de o sistema de notificação ainda ser incipiente.</a:t>
            </a:r>
          </a:p>
          <a:p>
            <a:pPr>
              <a:spcAft>
                <a:spcPts val="600"/>
              </a:spcAft>
            </a:pP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O trabalho precoce gera adultos com limitação da capacidade laboral e</a:t>
            </a:r>
          </a:p>
          <a:p>
            <a:pPr>
              <a:spcAft>
                <a:spcPts val="600"/>
              </a:spcAft>
            </a:pP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menor expectativa de renda.</a:t>
            </a:r>
          </a:p>
          <a:p>
            <a:pPr>
              <a:spcAft>
                <a:spcPts val="600"/>
              </a:spcAft>
            </a:pP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A baixa escolaridade impede que saibam se proteger de acidentes.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1000100" y="4143380"/>
            <a:ext cx="7286676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APRENDIZAGEM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Precisamos, sim, aumentar a oferta de vagas para aprendizes,</a:t>
            </a:r>
          </a:p>
          <a:p>
            <a:pPr>
              <a:spcAft>
                <a:spcPts val="600"/>
              </a:spcAft>
            </a:pP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mas sempre com o olhar da proteção, acionando todo o SGDCA para não fomentarmos a mera inserção MAL REMUNERADA de adolescentes (POBRES) no MERCADO do trabalho. </a:t>
            </a:r>
          </a:p>
          <a:p>
            <a:pPr>
              <a:spcAft>
                <a:spcPts val="600"/>
              </a:spcAft>
            </a:pP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Precisamos propiciar-lhes uma formação para que se tornem adultos para um MUNDO do trabalho dinâmico.</a:t>
            </a: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391275"/>
            <a:ext cx="66246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tângulo 7"/>
          <p:cNvSpPr/>
          <p:nvPr/>
        </p:nvSpPr>
        <p:spPr>
          <a:xfrm>
            <a:off x="1142976" y="2714621"/>
            <a:ext cx="6500858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DIREITO À EDUCAÇÃO 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É preciso repensar a escola e insistir na meta de garantir a 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educação formal inclusiva, de qualidade, em tempo integral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62</a:t>
            </a:fld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285720" y="785794"/>
            <a:ext cx="9116527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DENÚNCIAS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1.594 casos identificados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84 denúncias (2005) 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55 casos no Programa APOIA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516 em situação irregular constatada pela fiscalização</a:t>
            </a:r>
          </a:p>
          <a:p>
            <a:endParaRPr lang="pt-BR" sz="8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Fortalecer e disseminar canais de denúncia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Mostrar à população os encaminhamentos das denúncias</a:t>
            </a:r>
          </a:p>
          <a:p>
            <a:endParaRPr lang="pt-BR" sz="8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MUDANÇA DE MENTALIDADE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É preciso aprender a VER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É preciso divulgar o conhecimento dos danos causados pela inserção precoce no trabalho</a:t>
            </a: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É preciso fortalecer (ou construir?) a rede de proteção – TRABALHO ARTICULADO</a:t>
            </a:r>
          </a:p>
          <a:p>
            <a:endParaRPr lang="pt-BR" sz="8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DESCONSTRUÇÃO de </a:t>
            </a:r>
            <a:r>
              <a:rPr lang="pt-BR" b="1" dirty="0" smtClean="0">
                <a:solidFill>
                  <a:srgbClr val="FF0000"/>
                </a:solidFill>
                <a:latin typeface="Arial Narrow" pitchFamily="34" charset="0"/>
              </a:rPr>
              <a:t>MITOS e DISCURSOS CÔMODOS</a:t>
            </a:r>
          </a:p>
          <a:p>
            <a:r>
              <a:rPr lang="pt-BR" b="1" dirty="0" smtClean="0">
                <a:solidFill>
                  <a:srgbClr val="FF0000"/>
                </a:solidFill>
                <a:latin typeface="Arial Narrow" pitchFamily="34" charset="0"/>
              </a:rPr>
              <a:t>trabalho enobrece e dignifica</a:t>
            </a:r>
          </a:p>
          <a:p>
            <a:r>
              <a:rPr lang="pt-BR" b="1" dirty="0" smtClean="0">
                <a:solidFill>
                  <a:srgbClr val="FF0000"/>
                </a:solidFill>
                <a:latin typeface="Arial Narrow" pitchFamily="34" charset="0"/>
              </a:rPr>
              <a:t>é melhor estar trabalhando do que roubando/traficando/”se prostituindo”</a:t>
            </a:r>
          </a:p>
          <a:p>
            <a:r>
              <a:rPr lang="pt-BR" b="1" dirty="0" smtClean="0">
                <a:solidFill>
                  <a:srgbClr val="FF0000"/>
                </a:solidFill>
                <a:latin typeface="Arial Narrow" pitchFamily="34" charset="0"/>
              </a:rPr>
              <a:t>trabalho não mata ninguém</a:t>
            </a:r>
          </a:p>
          <a:p>
            <a:r>
              <a:rPr lang="pt-BR" b="1" dirty="0" smtClean="0">
                <a:solidFill>
                  <a:srgbClr val="FF0000"/>
                </a:solidFill>
                <a:latin typeface="Arial Narrow" pitchFamily="34" charset="0"/>
              </a:rPr>
              <a:t>precisa trabalhar para ajudar a família</a:t>
            </a:r>
          </a:p>
          <a:p>
            <a:r>
              <a:rPr lang="pt-BR" b="1" dirty="0" smtClean="0">
                <a:solidFill>
                  <a:srgbClr val="FF0000"/>
                </a:solidFill>
                <a:latin typeface="Arial Narrow" pitchFamily="34" charset="0"/>
              </a:rPr>
              <a:t>melhor aprender um ofício cedo, para garantir seu sustento quando adulto</a:t>
            </a:r>
          </a:p>
          <a:p>
            <a:r>
              <a:rPr lang="pt-BR" b="1" dirty="0" smtClean="0">
                <a:solidFill>
                  <a:srgbClr val="FF0000"/>
                </a:solidFill>
                <a:latin typeface="Arial Narrow" pitchFamily="34" charset="0"/>
              </a:rPr>
              <a:t>a cultura familiar catarinense </a:t>
            </a:r>
            <a:r>
              <a:rPr lang="pt-BR" b="1" dirty="0" err="1" smtClean="0">
                <a:solidFill>
                  <a:srgbClr val="FF0000"/>
                </a:solidFill>
                <a:latin typeface="Arial Narrow" pitchFamily="34" charset="0"/>
              </a:rPr>
              <a:t>apoia</a:t>
            </a:r>
            <a:r>
              <a:rPr lang="pt-BR" b="1" dirty="0" smtClean="0">
                <a:solidFill>
                  <a:srgbClr val="FF0000"/>
                </a:solidFill>
                <a:latin typeface="Arial Narrow" pitchFamily="34" charset="0"/>
              </a:rPr>
              <a:t> e perpetua o trabalho infantil</a:t>
            </a:r>
          </a:p>
          <a:p>
            <a:r>
              <a:rPr lang="pt-BR" b="1" dirty="0" smtClean="0">
                <a:solidFill>
                  <a:srgbClr val="FF0000"/>
                </a:solidFill>
                <a:latin typeface="Arial Narrow" pitchFamily="34" charset="0"/>
              </a:rPr>
              <a:t>as crianças dizem que trabalham porque o trabalho é valorizado</a:t>
            </a:r>
          </a:p>
          <a:p>
            <a:endParaRPr lang="pt-BR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6429396"/>
            <a:ext cx="6524625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63</a:t>
            </a:fld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12" y="3286124"/>
            <a:ext cx="9145412" cy="2036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ixaDeTexto 5"/>
          <p:cNvSpPr txBox="1"/>
          <p:nvPr/>
        </p:nvSpPr>
        <p:spPr>
          <a:xfrm>
            <a:off x="1214414" y="1500174"/>
            <a:ext cx="585791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</a:rPr>
              <a:t>Nossa escola prepara para o futuro ou para o passado?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</a:rPr>
              <a:t>Vamos continuar treinando pessoas para trabalhar em fábricas ou vamos criar um mundo em que peixes não serão mais forçados a escalar árvores?</a:t>
            </a:r>
          </a:p>
          <a:p>
            <a:endParaRPr lang="pt-BR" dirty="0"/>
          </a:p>
        </p:txBody>
      </p:sp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6215083"/>
            <a:ext cx="6643734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64</a:t>
            </a:fld>
            <a:endParaRPr lang="pt-BR"/>
          </a:p>
        </p:txBody>
      </p:sp>
      <p:pic>
        <p:nvPicPr>
          <p:cNvPr id="4" name="Picture 4" descr="https://fbcdn-sphotos-d-a.akamaihd.net/hphotos-ak-ash4/296878_469815923082013_435574304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2286000" y="1566952"/>
            <a:ext cx="4572000" cy="37240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SENSO IBGE 2010</a:t>
            </a:r>
          </a:p>
          <a:p>
            <a:pPr algn="ctr"/>
            <a: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MUNICÍPIOS DA REGIÃO SUL COM  MAIORES ÍNDICES DE TRABALHO INFANTIL DO BRASIL </a:t>
            </a:r>
            <a:b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88 DOS 100 MUNÍCIPIOS COM OS MAIORES ÍNDICES DE TRABALHO INFANTIL DO BRASIL ESTÃO NO SUL</a:t>
            </a:r>
            <a:b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pt-BR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pt-BR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32 ESTÃO EM SANTA CATARI</a:t>
            </a:r>
            <a:r>
              <a:rPr lang="pt-BR" sz="2000" b="1" dirty="0" smtClean="0">
                <a:solidFill>
                  <a:schemeClr val="tx2"/>
                </a:solidFill>
              </a:rPr>
              <a:t>NA</a:t>
            </a:r>
            <a:endParaRPr lang="pt-BR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8</a:t>
            </a:fld>
            <a:endParaRPr lang="pt-BR"/>
          </a:p>
        </p:txBody>
      </p:sp>
      <p:pic>
        <p:nvPicPr>
          <p:cNvPr id="76802" name="Picture 2" descr="Resultado de imagem para trabalho infantil santa catar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5905500" cy="3924301"/>
          </a:xfrm>
          <a:prstGeom prst="rect">
            <a:avLst/>
          </a:prstGeom>
          <a:noFill/>
        </p:spPr>
      </p:pic>
      <p:sp>
        <p:nvSpPr>
          <p:cNvPr id="5" name="Retângulo 4"/>
          <p:cNvSpPr/>
          <p:nvPr/>
        </p:nvSpPr>
        <p:spPr>
          <a:xfrm>
            <a:off x="3227882" y="5643578"/>
            <a:ext cx="2688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Daniel </a:t>
            </a:r>
            <a:r>
              <a:rPr lang="pt-BR" dirty="0" err="1" smtClean="0"/>
              <a:t>Conzi</a:t>
            </a:r>
            <a:r>
              <a:rPr lang="pt-BR" dirty="0" smtClean="0"/>
              <a:t> / Agencia RBS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B9D7-DEFD-4C1E-BC52-FA1A021E1864}" type="slidenum">
              <a:rPr lang="pt-BR" smtClean="0"/>
              <a:pPr/>
              <a:t>9</a:t>
            </a:fld>
            <a:endParaRPr lang="pt-BR"/>
          </a:p>
        </p:txBody>
      </p:sp>
      <p:pic>
        <p:nvPicPr>
          <p:cNvPr id="83970" name="Picture 2" descr="https://www.portalaz.com.br/images/314166/2017%2F05%2F12%2F61f25876-bcef-4af1-90c5-c24ed1b61f34%2Ff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928802"/>
            <a:ext cx="5143536" cy="3419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9318</TotalTime>
  <Words>1387</Words>
  <Application>Microsoft Office PowerPoint</Application>
  <PresentationFormat>Apresentação na tela (4:3)</PresentationFormat>
  <Paragraphs>302</Paragraphs>
  <Slides>64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64</vt:i4>
      </vt:variant>
    </vt:vector>
  </HeadingPairs>
  <TitlesOfParts>
    <vt:vector size="65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297</cp:revision>
  <dcterms:created xsi:type="dcterms:W3CDTF">2015-11-01T23:47:48Z</dcterms:created>
  <dcterms:modified xsi:type="dcterms:W3CDTF">2017-06-23T00:51:37Z</dcterms:modified>
</cp:coreProperties>
</file>