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7"/>
  </p:notes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8" r:id="rId10"/>
    <p:sldId id="286" r:id="rId11"/>
    <p:sldId id="291" r:id="rId12"/>
    <p:sldId id="287" r:id="rId13"/>
    <p:sldId id="289" r:id="rId14"/>
    <p:sldId id="290" r:id="rId15"/>
    <p:sldId id="292" r:id="rId16"/>
    <p:sldId id="302" r:id="rId17"/>
    <p:sldId id="293" r:id="rId18"/>
    <p:sldId id="304" r:id="rId19"/>
    <p:sldId id="314" r:id="rId20"/>
    <p:sldId id="305" r:id="rId21"/>
    <p:sldId id="303" r:id="rId22"/>
    <p:sldId id="307" r:id="rId23"/>
    <p:sldId id="294" r:id="rId24"/>
    <p:sldId id="308" r:id="rId25"/>
    <p:sldId id="295" r:id="rId26"/>
    <p:sldId id="310" r:id="rId27"/>
    <p:sldId id="311" r:id="rId28"/>
    <p:sldId id="312" r:id="rId29"/>
    <p:sldId id="313" r:id="rId30"/>
    <p:sldId id="296" r:id="rId31"/>
    <p:sldId id="297" r:id="rId32"/>
    <p:sldId id="301" r:id="rId33"/>
    <p:sldId id="299" r:id="rId34"/>
    <p:sldId id="298" r:id="rId35"/>
    <p:sldId id="30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CB4A7"/>
    <a:srgbClr val="6EB586"/>
    <a:srgbClr val="94C1B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43"/>
    <p:restoredTop sz="94740"/>
  </p:normalViewPr>
  <p:slideViewPr>
    <p:cSldViewPr snapToGrid="0" snapToObjects="1"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B3390-60BA-7247-8C3A-0EE81CA14F19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63745-E69D-774B-8756-7ACC6941BD5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7825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589925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165246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20544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830522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84609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7566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14204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577768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73465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4736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93894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21755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eceita.economia.gov.br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ixa.gov.br/auxilio/PAGINAS/DEFAULT2.ASP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lay.google.com/store/apps/details?id=br.gov.caixa.auxilio" TargetMode="External"/><Relationship Id="rId5" Type="http://schemas.openxmlformats.org/officeDocument/2006/relationships/hyperlink" Target="https://apps.apple.com/br/app/caixa-aux%C3%ADlio-emergencial/id1506494331" TargetMode="External"/><Relationship Id="rId4" Type="http://schemas.openxmlformats.org/officeDocument/2006/relationships/hyperlink" Target="https://auxilio.caixa.gov.br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pbfsc2014@hotmail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4F789714-E987-4B7D-9D76-34A82CAB9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34" y="1975104"/>
            <a:ext cx="4952932" cy="27345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4766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"/>
            <a:ext cx="9144000" cy="685190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601579" y="1909170"/>
            <a:ext cx="7964905" cy="10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Mesmo que o cadastro da família esteja desatualizado (última atualização com mais de 24 meses) será considerado para fins de concessão do Auxílio Emergencial, caso esta família atenda aos critérios.</a:t>
            </a:r>
          </a:p>
        </p:txBody>
      </p:sp>
      <p:sp>
        <p:nvSpPr>
          <p:cNvPr id="4" name="Retângulo 1"/>
          <p:cNvSpPr>
            <a:spLocks noChangeArrowheads="1"/>
          </p:cNvSpPr>
          <p:nvPr/>
        </p:nvSpPr>
        <p:spPr bwMode="auto">
          <a:xfrm>
            <a:off x="468313" y="4221163"/>
            <a:ext cx="8280400" cy="1200329"/>
          </a:xfrm>
          <a:prstGeom prst="rect">
            <a:avLst/>
          </a:prstGeom>
          <a:noFill/>
          <a:ln w="28575">
            <a:solidFill>
              <a:srgbClr val="00649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pt-BR" altLang="pt-BR" b="1" dirty="0" smtClean="0">
                <a:solidFill>
                  <a:srgbClr val="FF0000"/>
                </a:solidFill>
              </a:rPr>
              <a:t>ATENÇÃO!!!</a:t>
            </a:r>
          </a:p>
          <a:p>
            <a:pPr algn="ctr"/>
            <a:endParaRPr lang="pt-BR" altLang="pt-BR" b="1" dirty="0">
              <a:solidFill>
                <a:srgbClr val="FF0000"/>
              </a:solidFill>
            </a:endParaRPr>
          </a:p>
          <a:p>
            <a:pPr algn="ctr"/>
            <a:r>
              <a:rPr lang="pt-BR" altLang="pt-BR" b="1" dirty="0" smtClean="0">
                <a:solidFill>
                  <a:srgbClr val="FF0000"/>
                </a:solidFill>
              </a:rPr>
              <a:t>Serão considerados </a:t>
            </a:r>
            <a:r>
              <a:rPr lang="pt-BR" altLang="pt-BR" b="1" u="sng" dirty="0" smtClean="0">
                <a:solidFill>
                  <a:srgbClr val="FF0000"/>
                </a:solidFill>
              </a:rPr>
              <a:t>INELEGÍVEIS </a:t>
            </a:r>
            <a:r>
              <a:rPr lang="pt-BR" altLang="pt-BR" b="1" dirty="0" smtClean="0">
                <a:solidFill>
                  <a:srgbClr val="FF0000"/>
                </a:solidFill>
              </a:rPr>
              <a:t>os trabalhadores com indicativo de óbito  no Sistema Nacional de Informações de Registro Civil.  </a:t>
            </a:r>
            <a:endParaRPr lang="pt-BR" altLang="pt-B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510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984095" y="882758"/>
            <a:ext cx="7175810" cy="5413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altLang="pt-BR" sz="2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ATENÇÃO!!!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4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exigência do CPF se dá apenas para as pessoas que não são de famílias inscritas no CadÚnico ou não beneficiarias do Bolsa Família.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altLang="pt-BR" sz="2400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4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as pessoas inscritas através do aplicativo ou do site, se torna obrigatório o CPF válido e regular junto a Receita Federal. </a:t>
            </a:r>
            <a:endParaRPr lang="pt-BR" altLang="pt-BR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altLang="pt-BR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pessoa que esteja com CPF suspenso ou irregular poderá solicitar a regularização por meio do site </a:t>
            </a:r>
            <a:r>
              <a:rPr lang="pt-BR" altLang="pt-BR" sz="2400" dirty="0"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http://receita.economia.gov.br/</a:t>
            </a:r>
            <a:endParaRPr lang="pt-BR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163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Não possuo Cadastro, como me inscrevo?</a:t>
            </a:r>
            <a:endParaRPr lang="pt-BR" alt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193180" y="1312734"/>
            <a:ext cx="71758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Foi disponibilizado o aplicativo </a:t>
            </a:r>
            <a:r>
              <a:rPr lang="pt-BR" altLang="pt-B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Caixa Auxílio Emergencial</a:t>
            </a:r>
            <a:r>
              <a:rPr lang="pt-BR" altLang="pt-B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onde a pessoa poderá se inscrever.</a:t>
            </a:r>
          </a:p>
          <a:p>
            <a:endParaRPr lang="pt-BR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077" t="13655" r="30077" b="19885"/>
          <a:stretch>
            <a:fillRect/>
          </a:stretch>
        </p:blipFill>
        <p:spPr bwMode="auto">
          <a:xfrm>
            <a:off x="2244438" y="2294117"/>
            <a:ext cx="453548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514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"/>
            <a:ext cx="9144000" cy="685190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782053" y="619330"/>
            <a:ext cx="75869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Links</a:t>
            </a:r>
            <a:endParaRPr lang="pt-BR" alt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t-BR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82053" y="1327216"/>
            <a:ext cx="7074568" cy="3633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Links: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Auxílio Emergencial Informações sobre o benefício: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http://www.caixa.gov.br/auxilio/PAGINAS/DEFAULT2.ASPX</a:t>
            </a:r>
            <a:endParaRPr lang="pt-BR" alt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 para requerimento do benefício: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https://auxilio.caixa.gov.br</a:t>
            </a:r>
            <a:endParaRPr lang="pt-BR" alt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 </a:t>
            </a:r>
            <a:r>
              <a:rPr lang="pt-BR" altLang="pt-BR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Appstore</a:t>
            </a: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https://apps.apple.com/br/app/caixa-aux%C3%ADlio-emergencial/id1506494331</a:t>
            </a:r>
            <a:endParaRPr lang="pt-BR" alt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 </a:t>
            </a:r>
            <a:r>
              <a:rPr lang="pt-BR" altLang="pt-BR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Playstore</a:t>
            </a: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https://play.google.com/store/apps/details?id=br.gov.caixa.auxilio</a:t>
            </a:r>
            <a:endParaRPr lang="pt-BR" alt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94884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será a inscrição?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112921" y="1925605"/>
            <a:ext cx="6918158" cy="4342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Beneficiários do Programa Bolsa Família e inscritos no Cadastro Único não precisam de nenhuma inscrição;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Pessoas inscritas no cadastro único até o dia 20 de março (mesmo com o cadastro desatualizado) poderão receber, se obedecerem os critérios anteriores;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Não é necessário que o  cadastro esteja atualizado, basta estar na base do cadastro único em 20 de março de 2020;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Pessoas </a:t>
            </a:r>
            <a:r>
              <a:rPr lang="pt-BR" alt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não inscritas</a:t>
            </a: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 cadastro único terão que fazer sua </a:t>
            </a:r>
            <a:r>
              <a:rPr lang="pt-BR" altLang="pt-B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autodeclaração</a:t>
            </a: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renda no aplicativo ou site disponibilizados pela Caixa Econômica;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Caso a pessoa </a:t>
            </a:r>
            <a:r>
              <a:rPr lang="pt-BR" altLang="pt-B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dificuldade no acesso </a:t>
            </a: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ao aplicativo ou site para realizar a inscrição, deverá, em momento posterior a ser divulgado, procurar uma Agência da Caixa ou Representante Lotérico.</a:t>
            </a: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72534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367239"/>
            <a:ext cx="6902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altLang="pt-B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alt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ATENÇÃO </a:t>
            </a:r>
            <a:endParaRPr lang="pt-BR" alt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65394" y="1506012"/>
            <a:ext cx="7375358" cy="4876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a verificação da limitação de pagamento do auxílio emergencial e até dois membros da mesma família, terão preferência os trabalhadores:</a:t>
            </a:r>
            <a:endParaRPr lang="pt-BR" alt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pt-BR" sz="2400" dirty="0" smtClean="0"/>
              <a:t>I – do sexo feminino;</a:t>
            </a:r>
          </a:p>
          <a:p>
            <a:pPr>
              <a:lnSpc>
                <a:spcPct val="200000"/>
              </a:lnSpc>
            </a:pPr>
            <a:r>
              <a:rPr lang="pt-BR" sz="2400" dirty="0" smtClean="0"/>
              <a:t>II – com data de nascimento mais antiga;</a:t>
            </a:r>
          </a:p>
          <a:p>
            <a:pPr>
              <a:lnSpc>
                <a:spcPct val="200000"/>
              </a:lnSpc>
            </a:pPr>
            <a:r>
              <a:rPr lang="pt-BR" sz="2400" dirty="0" smtClean="0"/>
              <a:t>III – com menor renda individual; e</a:t>
            </a:r>
          </a:p>
          <a:p>
            <a:pPr>
              <a:lnSpc>
                <a:spcPct val="200000"/>
              </a:lnSpc>
            </a:pPr>
            <a:r>
              <a:rPr lang="pt-BR" sz="2400" dirty="0" smtClean="0"/>
              <a:t>IV – pela ordem alfabética do primeiro nome, se necessário, para fins de desempate.  </a:t>
            </a:r>
            <a:endParaRPr lang="pt-BR" sz="2400" dirty="0"/>
          </a:p>
        </p:txBody>
      </p:sp>
    </p:spTree>
    <p:extLst>
      <p:ext uri="{BB962C8B-B14F-4D97-AF65-F5344CB8AC3E}">
        <p14:creationId xmlns="" xmlns:p14="http://schemas.microsoft.com/office/powerpoint/2010/main" val="38416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367239"/>
            <a:ext cx="6902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altLang="pt-B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altLang="pt-B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ATENÇÃO </a:t>
            </a:r>
            <a:endParaRPr lang="pt-BR" altLang="pt-BR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65394" y="1936899"/>
            <a:ext cx="7375358" cy="223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altLang="pt-BR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Portaria 351 de 07 de Abril de 2020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Art. 4° Sem prejuízo das sanções civis e penais cabíveis, o trabalhador que prestar declarações falsas ou utilizar qualquer outro meio ilícito para indevidamente ingressar ou se manter como beneficiário do auxílio emergencial, será obrigado a ressarcir os valores recebidos de forma indevida. </a:t>
            </a:r>
            <a:endParaRPr lang="pt-BR" alt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16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70584" y="602166"/>
            <a:ext cx="690260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Pagamento aos trabalhadores não beneficiários do Bolsa Família</a:t>
            </a:r>
            <a:endParaRPr lang="pt-BR" alt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0811" y="2039815"/>
            <a:ext cx="7002378" cy="30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– preferencialmente por meio de conta depósito ou popança de titularidade do trabalhador informado no momento da inscrição; ou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altLang="pt-BR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 – por meio de conta poupança social digital, aberta automaticamente pela instituição financeira pública federal responsável, de titularidade do trabalhador.  </a:t>
            </a:r>
          </a:p>
        </p:txBody>
      </p:sp>
    </p:spTree>
    <p:extLst>
      <p:ext uri="{BB962C8B-B14F-4D97-AF65-F5344CB8AC3E}">
        <p14:creationId xmlns="" xmlns:p14="http://schemas.microsoft.com/office/powerpoint/2010/main" val="18576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70584" y="602166"/>
            <a:ext cx="690260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Pagamento aos trabalhadores não beneficiários do Bolsa Família</a:t>
            </a:r>
            <a:endParaRPr lang="pt-BR" alt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0811" y="1800665"/>
            <a:ext cx="7002378" cy="4454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 conta do tipo poupança social digital terá as seguintes características: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– dispensa da apresentação de documentos;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 – isenção de cobrança de tarifas de manutenção, observada e regulamentação específica estabelecida pelo Conselho Monetário Nacional; e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III – no mínimo uma transferência eletrônica de valores ao mês sem custo para conta bancária mantida em qualquer instituição financeira habilitada a operar pelo Banco Central do Brasil;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 – a conta do tipo poupança social </a:t>
            </a:r>
            <a:r>
              <a:rPr lang="pt-BR" altLang="pt-BR" sz="2000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não poderá </a:t>
            </a: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 movimentada por meio de cartão eletrônicos, cheque ou ordem de pagamento.  </a:t>
            </a:r>
            <a:endParaRPr lang="pt-BR" altLang="pt-BR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6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70584" y="602166"/>
            <a:ext cx="690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Orientações gerais</a:t>
            </a:r>
            <a:endParaRPr lang="pt-BR" altLang="pt-BR" sz="40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0811" y="1800665"/>
            <a:ext cx="7002378" cy="407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altLang="pt-BR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170584" y="1800665"/>
            <a:ext cx="6694555" cy="4337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 folha de pagamento dos contemplados pelo auxílio será disponibilizada por meio do </a:t>
            </a:r>
            <a:r>
              <a:rPr lang="pt-BR" altLang="pt-BR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SIGPBF </a:t>
            </a:r>
            <a:r>
              <a:rPr lang="pt-BR" altLang="pt-BR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em relatórios diferenciados para cada situação;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O município poderá disponibilizar um canal de atendimento (por telefone) para esclarecimento de dúvidas da população;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As famílias que possuem o cartão Caixa Fácil (poupança ou corrente) deverão ser orientadas a utilizar o cartão como débito para evitar aglomerações nas agências bancárias;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Em casos de municípios que tenham mais de um canal para acesso ao saque do auxílio, deverão ser divulgados todos os canais;</a:t>
            </a:r>
            <a:endParaRPr lang="pt-BR" altLang="pt-BR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6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0" name="Título 9"/>
          <p:cNvSpPr>
            <a:spLocks noGrp="1"/>
          </p:cNvSpPr>
          <p:nvPr>
            <p:ph type="ctrTitle"/>
          </p:nvPr>
        </p:nvSpPr>
        <p:spPr>
          <a:xfrm>
            <a:off x="685800" y="487108"/>
            <a:ext cx="7772400" cy="2003429"/>
          </a:xfrm>
        </p:spPr>
        <p:txBody>
          <a:bodyPr>
            <a:normAutofit/>
          </a:bodyPr>
          <a:lstStyle/>
          <a:p>
            <a:r>
              <a:rPr lang="it-IT" alt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Auxílio </a:t>
            </a:r>
            <a:r>
              <a:rPr lang="it-IT" alt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Emergencial</a:t>
            </a:r>
            <a:r>
              <a:rPr lang="it-IT" alt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altLang="pt-BR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alt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CIDADÃO</a:t>
            </a:r>
            <a:r>
              <a:rPr lang="it-IT" alt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altLang="pt-BR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80508393"/>
              </p:ext>
            </p:extLst>
          </p:nvPr>
        </p:nvGraphicFramePr>
        <p:xfrm>
          <a:off x="1142999" y="3117151"/>
          <a:ext cx="6990347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0347">
                  <a:extLst>
                    <a:ext uri="{9D8B030D-6E8A-4147-A177-3AD203B41FA5}">
                      <a16:colId xmlns="" xmlns:a16="http://schemas.microsoft.com/office/drawing/2014/main" val="3463837736"/>
                    </a:ext>
                  </a:extLst>
                </a:gridCol>
              </a:tblGrid>
              <a:tr h="1659374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Diretoria </a:t>
                      </a:r>
                      <a:r>
                        <a:rPr lang="pt-B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Assistência Social – DIAS</a:t>
                      </a:r>
                    </a:p>
                    <a:p>
                      <a:pPr algn="ctr"/>
                      <a:r>
                        <a:rPr lang="pt-B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Gerência de Benefícios, Transferência de Renda e Programas – GEBTP</a:t>
                      </a:r>
                    </a:p>
                    <a:p>
                      <a:pPr algn="ctr"/>
                      <a:r>
                        <a:rPr lang="pt-B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Coordenação Estadual do </a:t>
                      </a:r>
                      <a:r>
                        <a:rPr lang="pt-BR" sz="24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CadÚnico</a:t>
                      </a:r>
                      <a:r>
                        <a:rPr lang="pt-B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 Programa Bolsa Família/PBF </a:t>
                      </a:r>
                    </a:p>
                    <a:p>
                      <a:endParaRPr lang="pt-BR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27780068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33065586"/>
              </p:ext>
            </p:extLst>
          </p:nvPr>
        </p:nvGraphicFramePr>
        <p:xfrm>
          <a:off x="1143000" y="5329990"/>
          <a:ext cx="6990346" cy="676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0346">
                  <a:extLst>
                    <a:ext uri="{9D8B030D-6E8A-4147-A177-3AD203B41FA5}">
                      <a16:colId xmlns="" xmlns:a16="http://schemas.microsoft.com/office/drawing/2014/main" val="2002442238"/>
                    </a:ext>
                  </a:extLst>
                </a:gridCol>
              </a:tblGrid>
              <a:tr h="6768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Secretaria de Estado do Desenvolvimento Social – SDS</a:t>
                      </a:r>
                    </a:p>
                    <a:p>
                      <a:endParaRPr lang="pt-BR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97606815"/>
                  </a:ext>
                </a:extLst>
              </a:tr>
            </a:tbl>
          </a:graphicData>
        </a:graphic>
      </p:graphicFrame>
      <p:pic>
        <p:nvPicPr>
          <p:cNvPr id="15" name="Imagem 14">
            <a:extLst>
              <a:ext uri="{FF2B5EF4-FFF2-40B4-BE49-F238E27FC236}">
                <a16:creationId xmlns="" xmlns:a16="http://schemas.microsoft.com/office/drawing/2014/main" id="{4F789714-E987-4B7D-9D76-34A82CAB9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7547" y="5364840"/>
            <a:ext cx="685799" cy="3786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874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70584" y="602166"/>
            <a:ext cx="690260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Pagamento aos beneficiários do Programa Bolsa Família</a:t>
            </a:r>
            <a:endParaRPr lang="pt-BR" alt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0811" y="1800665"/>
            <a:ext cx="7002378" cy="4351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o pagamento do auxílio emergencial aos beneficiários do </a:t>
            </a:r>
            <a:r>
              <a:rPr lang="pt-BR" altLang="pt-BR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 Bolsa Família</a:t>
            </a: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serão observadas as seguintes regras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– a concessão do auxílio emergencial será feita por meio do CPF ou Número de Identificação Social – NIS, alternativamente;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 – o pagamento do auxílio emergencial será feito em favor do r</a:t>
            </a:r>
            <a:r>
              <a:rPr lang="pt-BR" altLang="pt-BR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esponsável pela unidade familiar</a:t>
            </a: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conforme a inscrição no Cadastro Único, inclusive na hipótese do beneficio gerado ser proveniente da situação de outro integrante da família; 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III –  Os recursos não sacados das poupanças sociais digitais abertas e não movimentadas no prazo de </a:t>
            </a:r>
            <a:r>
              <a:rPr lang="pt-BR" altLang="pt-BR" sz="20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noventa dias </a:t>
            </a:r>
            <a:r>
              <a:rPr lang="pt-BR" altLang="pt-BR" sz="20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retornarão para a União</a:t>
            </a: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conforme regulamentação do Ministério da Cidadania. </a:t>
            </a:r>
          </a:p>
        </p:txBody>
      </p:sp>
    </p:spTree>
    <p:extLst>
      <p:ext uri="{BB962C8B-B14F-4D97-AF65-F5344CB8AC3E}">
        <p14:creationId xmlns="" xmlns:p14="http://schemas.microsoft.com/office/powerpoint/2010/main" val="18576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Orientações gerais</a:t>
            </a:r>
            <a:endParaRPr lang="pt-BR" alt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0811" y="1767361"/>
            <a:ext cx="7002378" cy="2519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pessoa que esteja recebendo algum benefício como seguro desemprego ou seguro defeso, entre outros, </a:t>
            </a:r>
            <a:r>
              <a:rPr lang="pt-BR" altLang="pt-BR" sz="2000" u="sng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não</a:t>
            </a: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terão direito ao auxílio emergencial;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família que, por ventura, esteja com o benefício do Bolsa Família cancelado, será estendida como família do Cadastro Único; </a:t>
            </a:r>
            <a:endParaRPr lang="pt-BR" alt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1600" dirty="0"/>
          </a:p>
        </p:txBody>
      </p:sp>
      <p:sp>
        <p:nvSpPr>
          <p:cNvPr id="7" name="Retângulo 1"/>
          <p:cNvSpPr>
            <a:spLocks noChangeArrowheads="1"/>
          </p:cNvSpPr>
          <p:nvPr/>
        </p:nvSpPr>
        <p:spPr bwMode="auto">
          <a:xfrm>
            <a:off x="468313" y="4221163"/>
            <a:ext cx="8280400" cy="1785104"/>
          </a:xfrm>
          <a:prstGeom prst="rect">
            <a:avLst/>
          </a:prstGeom>
          <a:noFill/>
          <a:ln w="28575">
            <a:solidFill>
              <a:srgbClr val="00649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pt-BR" altLang="pt-BR" sz="2000" b="1" dirty="0" smtClean="0">
                <a:solidFill>
                  <a:srgbClr val="FF0000"/>
                </a:solidFill>
              </a:rPr>
              <a:t>ATENÇÃO!!!</a:t>
            </a:r>
          </a:p>
          <a:p>
            <a:pPr algn="ctr"/>
            <a:endParaRPr lang="pt-BR" altLang="pt-BR" b="1" dirty="0">
              <a:solidFill>
                <a:srgbClr val="FF0000"/>
              </a:solidFill>
            </a:endParaRPr>
          </a:p>
          <a:p>
            <a:pPr algn="ctr"/>
            <a:r>
              <a:rPr lang="pt-BR" altLang="pt-BR" dirty="0" smtClean="0">
                <a:solidFill>
                  <a:srgbClr val="FF0000"/>
                </a:solidFill>
              </a:rPr>
              <a:t>O desempregado ou pescador que esteja recebendo seguro desemprego ou seguro defeso não recebe, se estiver recebendo parcelas nos 3 meses. Se por exemplo, estiver recebendo a última parcela de abril, em maio já se torna elegível para o auxílio emergencial.  </a:t>
            </a:r>
            <a:endParaRPr lang="pt-BR" alt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6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Pagamentos aos Inclusos no Cadastro Único </a:t>
            </a:r>
            <a:endParaRPr lang="pt-BR" alt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0811" y="2294937"/>
            <a:ext cx="7002378" cy="330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altLang="pt-B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o pagamento do auxílio emergencial aos incluídos no </a:t>
            </a:r>
            <a:r>
              <a:rPr lang="pt-BR" altLang="pt-BR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Cadastro Único</a:t>
            </a:r>
            <a:r>
              <a:rPr lang="pt-BR" altLang="pt-B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serão observadas as seguintes regras: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Inscritos no Cadastro Único até 20 de março de 2020 que cumpram os requisitos legais e não fazem parte do Bolsa Família serão avaliados automaticamente pela </a:t>
            </a:r>
            <a:r>
              <a:rPr lang="pt-BR" altLang="pt-B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canais</a:t>
            </a:r>
            <a:r>
              <a:rPr lang="pt-BR" altLang="pt-B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18576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Calendário de Pagamento </a:t>
            </a:r>
            <a:endParaRPr lang="pt-BR" alt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62526" y="1269592"/>
            <a:ext cx="74064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Para </a:t>
            </a:r>
            <a:r>
              <a:rPr lang="pt-BR" altLang="pt-B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 beneficiários do Bolsa Família o pagamento seguirá o calendário já estabelecido conforme imagem abaixo:</a:t>
            </a:r>
          </a:p>
          <a:p>
            <a:endParaRPr lang="pt-BR" sz="1600" dirty="0"/>
          </a:p>
        </p:txBody>
      </p:sp>
      <p:pic>
        <p:nvPicPr>
          <p:cNvPr id="7" name="Picture 2" descr="Confira o calendário de pagamento do Bolsa Família para 2020; em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192" y="2432390"/>
            <a:ext cx="5254625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2764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Calendário de Pagamento </a:t>
            </a:r>
            <a:endParaRPr lang="pt-BR" alt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Imagem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013" y="1468438"/>
            <a:ext cx="8613775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2764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pic>
        <p:nvPicPr>
          <p:cNvPr id="7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563" y="823131"/>
            <a:ext cx="87788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376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pic>
        <p:nvPicPr>
          <p:cNvPr id="7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563" y="672172"/>
            <a:ext cx="87788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376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pic>
        <p:nvPicPr>
          <p:cNvPr id="4" name="Imagem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525" y="835001"/>
            <a:ext cx="8870950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376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pic>
        <p:nvPicPr>
          <p:cNvPr id="6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113" y="1011043"/>
            <a:ext cx="8867775" cy="497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376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pic>
        <p:nvPicPr>
          <p:cNvPr id="4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813" y="931130"/>
            <a:ext cx="8842375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376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que é o Auxílio Emergencial?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09863" y="1859340"/>
            <a:ext cx="727910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2000" dirty="0"/>
              <a:t>É </a:t>
            </a:r>
            <a:r>
              <a:rPr lang="pt-BR" sz="2000" dirty="0" smtClean="0"/>
              <a:t>um auxílio financeiro, </a:t>
            </a:r>
            <a:r>
              <a:rPr lang="pt-BR" sz="2000" dirty="0"/>
              <a:t>no valor mínimo de R$ 600,00 que será paga por 3 meses a pessoas de baixa renda durante a crise provocada pelo </a:t>
            </a:r>
            <a:r>
              <a:rPr lang="pt-BR" sz="2000" dirty="0" err="1"/>
              <a:t>coronavírus</a:t>
            </a:r>
            <a:r>
              <a:rPr lang="pt-BR" sz="2000" dirty="0"/>
              <a:t> (Covid-19) de acordo </a:t>
            </a:r>
            <a:r>
              <a:rPr lang="pt-BR" sz="2000" dirty="0" smtClean="0"/>
              <a:t>a</a:t>
            </a:r>
            <a:r>
              <a:rPr lang="pt-BR" sz="2000" dirty="0" smtClean="0"/>
              <a:t> </a:t>
            </a:r>
            <a:r>
              <a:rPr lang="pt-BR" sz="2000" dirty="0" smtClean="0"/>
              <a:t>PORTARIA Nº 351, DE 7 DE ABRIL DE </a:t>
            </a:r>
            <a:r>
              <a:rPr lang="pt-BR" sz="2000" dirty="0" smtClean="0"/>
              <a:t>2020 que </a:t>
            </a:r>
            <a:r>
              <a:rPr lang="pt-BR" sz="2000" dirty="0" smtClean="0"/>
              <a:t>Regulamenta os procedimentos de que trata o Decreto nº 10.316/2020, a respeito do Auxílio Emergencial instituído pela Lei nº 13.982, de 2 de abril de 2020.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Vale ressaltar que este benefício poderá ser prorrogado caso haja necessidade.</a:t>
            </a:r>
          </a:p>
          <a:p>
            <a:pPr algn="just">
              <a:defRPr/>
            </a:pPr>
            <a:endParaRPr lang="pt-BR" altLang="pt-BR" sz="2000" dirty="0"/>
          </a:p>
          <a:p>
            <a:pPr algn="just">
              <a:defRPr/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Apenas 02 (dois) integrantes poderão receber auxílio emergencial por família</a:t>
            </a:r>
          </a:p>
        </p:txBody>
      </p:sp>
    </p:spTree>
    <p:extLst>
      <p:ext uri="{BB962C8B-B14F-4D97-AF65-F5344CB8AC3E}">
        <p14:creationId xmlns="" xmlns:p14="http://schemas.microsoft.com/office/powerpoint/2010/main" val="11587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Garantia de Segurança Sanitária para trabalhadores e Usuários do Cadastro Único e Programa Bolsa Família:</a:t>
            </a:r>
            <a:endParaRPr lang="pt-BR" altLang="pt-B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68768" y="2964865"/>
            <a:ext cx="740646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/>
              <a:t>Para atender os Usuários do Cadastro Único e Bolsa Família, durante o período de risco de propagação da Infecção Humana pelo </a:t>
            </a:r>
            <a:r>
              <a:rPr lang="pt-BR" sz="2000" dirty="0" err="1"/>
              <a:t>Coronavírus</a:t>
            </a:r>
            <a:r>
              <a:rPr lang="pt-BR" sz="2000" dirty="0"/>
              <a:t>, alguns cuidados e garantias mínimas são necessários. Nesse sentido seguem as orientações em conformidade com o que preconiza a Organização Mundial de Saúde - OMS e Ministério da Saúde – MS.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11201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Garantia de Segurança Sanitária para trabalhadores e Usuários do Cadastro Único e Programa Bolsa Família:</a:t>
            </a:r>
            <a:endParaRPr lang="pt-BR" alt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41250" y="2301925"/>
            <a:ext cx="740646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 dirty="0"/>
              <a:t>Disponibilizar nas unidades, na recepção do atendimento, recipientes com álcool gel 70% e pia com água, sabão, toalha de papel. Importante ter uma torneira que permita abrir e fechar com o cotovelo e lixeira para o descarte do papel toalha utilizado;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Disponibilizar copos descartáveis para tomar água;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Fixar ilustrações de como deve ser a higienização das mãos;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Garantir Equipamentos de Proteção Individual - EPIs (máscaras, luvas), álcool gel para todos os trabalhadores. Para o usuário que buscar os serviços, garantir máscara caso esteja com tosse e/ou espirro.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102831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Garantia de Segurança Sanitária para trabalhadores e Usuários do Cadastro Único e Programa Bolsa Família:</a:t>
            </a:r>
            <a:endParaRPr lang="pt-BR" alt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41250" y="2098591"/>
            <a:ext cx="740646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pt-BR" dirty="0"/>
              <a:t>Manter uma lixeira na porta de saída para que as pessoas possam descartar suas máscaras.</a:t>
            </a:r>
          </a:p>
          <a:p>
            <a:pPr>
              <a:defRPr/>
            </a:pPr>
            <a:endParaRPr lang="pt-BR" dirty="0"/>
          </a:p>
          <a:p>
            <a:pPr>
              <a:defRPr/>
            </a:pPr>
            <a:r>
              <a:rPr lang="pt-BR" dirty="0"/>
              <a:t>O ambiente de atendimento deve ser higienizado a cada 3 horas por servidores devidamente protegidos com EPIs;</a:t>
            </a:r>
          </a:p>
          <a:p>
            <a:pPr>
              <a:defRPr/>
            </a:pPr>
            <a:endParaRPr lang="pt-BR" dirty="0"/>
          </a:p>
          <a:p>
            <a:pPr>
              <a:defRPr/>
            </a:pPr>
            <a:r>
              <a:rPr lang="pt-BR" dirty="0"/>
              <a:t>Manter os ambientes com janelas e portas abertas para circulação do ar, de preferência com ar condicionado e ventilador desligado;</a:t>
            </a:r>
          </a:p>
          <a:p>
            <a:pPr>
              <a:defRPr/>
            </a:pPr>
            <a:endParaRPr lang="pt-BR" dirty="0"/>
          </a:p>
          <a:p>
            <a:pPr>
              <a:defRPr/>
            </a:pPr>
            <a:r>
              <a:rPr lang="pt-BR" dirty="0"/>
              <a:t>Zelar pela desinfecção de objetos e superfícies tocados com frequência, como celulares, maçanetas, corrimão. A mesa de atendimento, computador, celular precisa ser higienizada ao final de cada atendimento.</a:t>
            </a:r>
          </a:p>
          <a:p>
            <a:pPr>
              <a:defRPr/>
            </a:pPr>
            <a:endParaRPr lang="pt-BR" dirty="0"/>
          </a:p>
          <a:p>
            <a:pPr>
              <a:defRPr/>
            </a:pPr>
            <a:r>
              <a:rPr lang="pt-BR" dirty="0"/>
              <a:t>Atender um usuário por vez, garantindo a distância mínima de 1 metro entre o atendente e o usuário.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96861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Garantia de Segurança Sanitária para trabalhadores e Usuários do Cadastro Único e Programa Bolsa Família:</a:t>
            </a:r>
            <a:endParaRPr lang="pt-BR" alt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41250" y="2098591"/>
            <a:ext cx="740646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 dirty="0"/>
              <a:t>Promover nos espaços de espera para atendimento o distanciamento de, no mínimo, 2 metros entre usuários;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Higienizar as mãos com água e sabão seguindo os 4 (quatro) momentos: 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           1. Antes do contato com o usuário;</a:t>
            </a:r>
          </a:p>
          <a:p>
            <a:pPr algn="just">
              <a:defRPr/>
            </a:pPr>
            <a:r>
              <a:rPr lang="pt-BR" sz="2000" dirty="0"/>
              <a:t>           2. Após risco de exposição a fluidos biológicos;</a:t>
            </a:r>
          </a:p>
          <a:p>
            <a:pPr algn="just">
              <a:defRPr/>
            </a:pPr>
            <a:r>
              <a:rPr lang="pt-BR" sz="2000" dirty="0"/>
              <a:t>           3. Após contato com o usuário e; </a:t>
            </a:r>
          </a:p>
          <a:p>
            <a:pPr algn="just">
              <a:defRPr/>
            </a:pPr>
            <a:r>
              <a:rPr lang="pt-BR" sz="2000" dirty="0"/>
              <a:t>           4. Após contato com objetos tocados pelo usuário;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Evitar tocar na mucosa dos olhos, nariz e boca e não compartilhar objetos de uso pessoal.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21882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Garantia de Segurança Sanitária para trabalhadores e Usuários do Cadastro Único e Programa Bolsa Família:</a:t>
            </a:r>
            <a:endParaRPr lang="pt-BR" alt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41250" y="2375318"/>
            <a:ext cx="740646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 dirty="0"/>
              <a:t>Disponibilizar, se possível, para cada guichê de atendimento uma barreira de acrílico que impeça um contato direto do beneficiário com o servidor, evitando assim, uma possível infecção;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No informe 707 de 25 de março de 2020, foram sugeridas algumas atividades que podem ser custeadas com recursos do IGD/PBF nesse período de pandemia. Dentre elas: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Aquisição de Equipamentos de Proteção Individual (EPI), adequação da estrutura de atendimento às famílias, instrumentalizar o atendimento remoto ao público do Cadastro Único e PBF, adquirir veículos e meios de manutenção, dentre outras.</a:t>
            </a:r>
          </a:p>
          <a:p>
            <a:endParaRPr lang="pt-BR" sz="2000" dirty="0"/>
          </a:p>
        </p:txBody>
      </p:sp>
    </p:spTree>
    <p:extLst>
      <p:ext uri="{BB962C8B-B14F-4D97-AF65-F5344CB8AC3E}">
        <p14:creationId xmlns="" xmlns:p14="http://schemas.microsoft.com/office/powerpoint/2010/main" val="110300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51980"/>
            <a:ext cx="69026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Obrigado !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pt-BR" alt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358481" y="1606087"/>
            <a:ext cx="52575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altLang="pt-BR" sz="2400" b="1" u="sng" dirty="0"/>
              <a:t>Coordenação Estadual do </a:t>
            </a:r>
            <a:r>
              <a:rPr lang="pt-BR" altLang="pt-BR" sz="2400" b="1" u="sng" dirty="0" err="1"/>
              <a:t>Cadúnico</a:t>
            </a:r>
            <a:r>
              <a:rPr lang="pt-BR" altLang="pt-BR" sz="2400" b="1" u="sng" dirty="0"/>
              <a:t> / Bolsa Família</a:t>
            </a:r>
            <a:r>
              <a:rPr lang="pt-BR" altLang="pt-BR" sz="2400" b="1" dirty="0"/>
              <a:t>:</a:t>
            </a:r>
            <a:endParaRPr lang="pt-BR" altLang="pt-BR" sz="2400" dirty="0"/>
          </a:p>
        </p:txBody>
      </p:sp>
      <p:sp>
        <p:nvSpPr>
          <p:cNvPr id="4" name="Retângulo 3"/>
          <p:cNvSpPr/>
          <p:nvPr/>
        </p:nvSpPr>
        <p:spPr>
          <a:xfrm>
            <a:off x="2286000" y="269033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000" b="1" dirty="0" smtClean="0"/>
              <a:t>Magna de Paula</a:t>
            </a:r>
            <a:endParaRPr lang="pt-BR" sz="2000" b="1" dirty="0"/>
          </a:p>
          <a:p>
            <a:pPr algn="ctr">
              <a:defRPr/>
            </a:pP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</a:rPr>
              <a:t>Coordenadora 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Estadual</a:t>
            </a:r>
          </a:p>
          <a:p>
            <a:pPr algn="ctr">
              <a:buFont typeface="Wingdings" panose="05000000000000000000" pitchFamily="2" charset="2"/>
              <a:buChar char="§"/>
              <a:defRPr/>
            </a:pPr>
            <a:endParaRPr lang="pt-BR" sz="2000" dirty="0"/>
          </a:p>
          <a:p>
            <a:pPr algn="ctr">
              <a:defRPr/>
            </a:pPr>
            <a:endParaRPr lang="pt-BR" sz="2000" dirty="0"/>
          </a:p>
          <a:p>
            <a:pPr algn="ctr">
              <a:defRPr/>
            </a:pPr>
            <a:r>
              <a:rPr lang="pt-BR" sz="2000" b="1" dirty="0" smtClean="0">
                <a:hlinkClick r:id="rId3"/>
              </a:rPr>
              <a:t>pbfsc2014@hotmail.com</a:t>
            </a:r>
            <a:endParaRPr lang="pt-BR" sz="2000" b="1" dirty="0"/>
          </a:p>
          <a:p>
            <a:pPr algn="ctr">
              <a:defRPr/>
            </a:pPr>
            <a:r>
              <a:rPr lang="pt-BR" sz="2000" b="1" dirty="0" smtClean="0"/>
              <a:t>(48) 3664-0789</a:t>
            </a:r>
            <a:endParaRPr lang="pt-BR" sz="2000" b="1" dirty="0"/>
          </a:p>
        </p:txBody>
      </p:sp>
      <p:pic>
        <p:nvPicPr>
          <p:cNvPr id="7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086" y="3429000"/>
            <a:ext cx="1189038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0788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201544" y="398899"/>
            <a:ext cx="690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Quem tem direito ao benefício?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59656" y="1097280"/>
            <a:ext cx="75695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dirty="0"/>
              <a:t>Para receber o benefício </a:t>
            </a:r>
            <a:r>
              <a:rPr lang="pt-BR" b="1" dirty="0"/>
              <a:t>A PESSOA</a:t>
            </a:r>
            <a:r>
              <a:rPr lang="pt-BR" dirty="0"/>
              <a:t> deve preencher </a:t>
            </a:r>
            <a:r>
              <a:rPr lang="pt-BR" b="1" u="sng" dirty="0">
                <a:solidFill>
                  <a:srgbClr val="FF0000"/>
                </a:solidFill>
              </a:rPr>
              <a:t>todos</a:t>
            </a:r>
            <a:r>
              <a:rPr lang="pt-BR" dirty="0"/>
              <a:t> os requisitos abaixo:</a:t>
            </a:r>
          </a:p>
          <a:p>
            <a:pPr algn="just">
              <a:buFontTx/>
              <a:buChar char="-"/>
              <a:defRPr/>
            </a:pPr>
            <a:r>
              <a:rPr lang="pt-BR" dirty="0" smtClean="0"/>
              <a:t>Ser </a:t>
            </a:r>
            <a:r>
              <a:rPr lang="pt-BR" dirty="0"/>
              <a:t>maior de 18 anos</a:t>
            </a:r>
            <a:r>
              <a:rPr lang="pt-BR" dirty="0" smtClean="0"/>
              <a:t>;</a:t>
            </a:r>
          </a:p>
          <a:p>
            <a:pPr algn="just">
              <a:buFontTx/>
              <a:buChar char="-"/>
              <a:defRPr/>
            </a:pPr>
            <a:r>
              <a:rPr lang="pt-BR" dirty="0" smtClean="0"/>
              <a:t>Não existir vínculo ativo ou renda nos últimos três meses identificada no Cadastro Nacional de Informações  Sociais (CNIS) </a:t>
            </a:r>
            <a:endParaRPr lang="pt-BR" dirty="0"/>
          </a:p>
          <a:p>
            <a:pPr algn="just">
              <a:defRPr/>
            </a:pPr>
            <a:r>
              <a:rPr lang="pt-BR" dirty="0"/>
              <a:t>- Estar com o CPF regularizado na Receita </a:t>
            </a:r>
            <a:r>
              <a:rPr lang="pt-BR" dirty="0" smtClean="0"/>
              <a:t>Federal, exceto no caso de trabalhadores </a:t>
            </a:r>
            <a:r>
              <a:rPr lang="pt-BR" dirty="0" err="1" smtClean="0"/>
              <a:t>incluidos</a:t>
            </a:r>
            <a:r>
              <a:rPr lang="pt-BR" dirty="0" smtClean="0"/>
              <a:t> em famílias beneficiárias do PBF ;</a:t>
            </a:r>
            <a:endParaRPr lang="pt-BR" dirty="0"/>
          </a:p>
          <a:p>
            <a:pPr algn="just">
              <a:defRPr/>
            </a:pPr>
            <a:r>
              <a:rPr lang="pt-BR" dirty="0"/>
              <a:t>- Não ter emprego formal;</a:t>
            </a:r>
          </a:p>
          <a:p>
            <a:pPr algn="just">
              <a:defRPr/>
            </a:pPr>
            <a:r>
              <a:rPr lang="pt-BR" dirty="0"/>
              <a:t>- Não receber benefício assistencial; </a:t>
            </a:r>
          </a:p>
          <a:p>
            <a:pPr algn="just">
              <a:defRPr/>
            </a:pPr>
            <a:r>
              <a:rPr lang="pt-BR" dirty="0"/>
              <a:t>- Não receber nenhum benefício da previdência social;</a:t>
            </a:r>
          </a:p>
          <a:p>
            <a:pPr algn="just">
              <a:defRPr/>
            </a:pPr>
            <a:r>
              <a:rPr lang="pt-BR" dirty="0"/>
              <a:t>- Não esteja recebendo o seguro-desemprego;</a:t>
            </a:r>
          </a:p>
          <a:p>
            <a:pPr algn="just">
              <a:defRPr/>
            </a:pPr>
            <a:r>
              <a:rPr lang="pt-BR" dirty="0"/>
              <a:t>- Não pode receber nenhum programa de transferência de renda, exceto o Bolsa Família;</a:t>
            </a:r>
          </a:p>
          <a:p>
            <a:pPr algn="just">
              <a:defRPr/>
            </a:pPr>
            <a:r>
              <a:rPr lang="pt-BR" dirty="0"/>
              <a:t>- </a:t>
            </a:r>
            <a:r>
              <a:rPr lang="pt-BR" dirty="0" smtClean="0"/>
              <a:t>No ano de 2018, não tenha recebido rendimento tributário acima de 28.559,70 (vinte e oito mil, quinhentos e cinquenta e nove reais e setenta centavos) </a:t>
            </a:r>
            <a:endParaRPr lang="pt-BR" dirty="0"/>
          </a:p>
          <a:p>
            <a:pPr algn="just">
              <a:buFontTx/>
              <a:buChar char="-"/>
              <a:defRPr/>
            </a:pPr>
            <a:r>
              <a:rPr lang="pt-BR" dirty="0" smtClean="0"/>
              <a:t>Ter </a:t>
            </a:r>
            <a:r>
              <a:rPr lang="pt-BR" dirty="0"/>
              <a:t>renda familiar por pessoa de até </a:t>
            </a:r>
            <a:r>
              <a:rPr lang="pt-BR" dirty="0" smtClean="0"/>
              <a:t>½ meio </a:t>
            </a:r>
            <a:r>
              <a:rPr lang="pt-BR" dirty="0"/>
              <a:t>salário mínimo (R$ 522,50) ou renda familiar total de até </a:t>
            </a:r>
            <a:r>
              <a:rPr lang="pt-BR" dirty="0" smtClean="0"/>
              <a:t>03 (três) </a:t>
            </a:r>
            <a:r>
              <a:rPr lang="pt-BR" dirty="0"/>
              <a:t>salários mínimos (3.135,00</a:t>
            </a:r>
            <a:r>
              <a:rPr lang="pt-BR" dirty="0" smtClean="0"/>
              <a:t>);</a:t>
            </a:r>
          </a:p>
          <a:p>
            <a:pPr algn="just">
              <a:buFontTx/>
              <a:buChar char="-"/>
              <a:defRPr/>
            </a:pPr>
            <a:r>
              <a:rPr lang="pt-BR" dirty="0" smtClean="0"/>
              <a:t>Não ser agente Público. </a:t>
            </a: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6058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740088" y="464234"/>
            <a:ext cx="717581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 dirty="0"/>
              <a:t>Será contemplada também a pessoa que exercer uma das seguintes atividades:</a:t>
            </a:r>
          </a:p>
          <a:p>
            <a:pPr marL="800100" lvl="1" indent="-342900" algn="just">
              <a:buFontTx/>
              <a:buChar char="-"/>
              <a:defRPr/>
            </a:pPr>
            <a:r>
              <a:rPr lang="pt-BR" sz="2000" dirty="0" smtClean="0"/>
              <a:t>Microempreendedor Individual </a:t>
            </a:r>
            <a:r>
              <a:rPr lang="pt-BR" sz="2000" dirty="0"/>
              <a:t>(MEI</a:t>
            </a:r>
            <a:r>
              <a:rPr lang="pt-BR" sz="2000" dirty="0" smtClean="0"/>
              <a:t>), na forma do disposto no art. 18-A da Lei Complementar nº 123, de 14 de dezembro de 2006; ou</a:t>
            </a:r>
            <a:endParaRPr lang="pt-BR" sz="2000" dirty="0"/>
          </a:p>
          <a:p>
            <a:pPr marL="342900" indent="-342900" algn="just">
              <a:buFontTx/>
              <a:buChar char="-"/>
              <a:defRPr/>
            </a:pPr>
            <a:endParaRPr lang="pt-BR" sz="1000" dirty="0"/>
          </a:p>
          <a:p>
            <a:pPr marL="800100" lvl="1" indent="-342900" algn="just">
              <a:buFontTx/>
              <a:buChar char="-"/>
              <a:defRPr/>
            </a:pPr>
            <a:r>
              <a:rPr lang="pt-BR" sz="2000" dirty="0" smtClean="0"/>
              <a:t>Contribuinte </a:t>
            </a:r>
            <a:r>
              <a:rPr lang="pt-BR" sz="2000" dirty="0"/>
              <a:t>individual </a:t>
            </a:r>
            <a:r>
              <a:rPr lang="pt-BR" sz="2000" dirty="0" smtClean="0"/>
              <a:t>do </a:t>
            </a:r>
            <a:r>
              <a:rPr lang="pt-BR" sz="2000" dirty="0"/>
              <a:t>Regime Geral da Previdência </a:t>
            </a:r>
            <a:r>
              <a:rPr lang="pt-BR" sz="2000" dirty="0" smtClean="0"/>
              <a:t>Social e que contribua na forma do disposto no caput ou do inciso I do § 2º do art. 21 da Lei nº8.212, de 24 de julho de 1991; ou </a:t>
            </a:r>
            <a:endParaRPr lang="pt-BR" sz="2000" dirty="0"/>
          </a:p>
          <a:p>
            <a:pPr marL="800100" lvl="1" indent="-342900" algn="just">
              <a:buFontTx/>
              <a:buChar char="-"/>
              <a:defRPr/>
            </a:pPr>
            <a:endParaRPr lang="pt-BR" sz="900" dirty="0"/>
          </a:p>
          <a:p>
            <a:pPr marL="800100" lvl="1" indent="-342900" algn="just">
              <a:buFontTx/>
              <a:buChar char="-"/>
              <a:defRPr/>
            </a:pPr>
            <a:r>
              <a:rPr lang="pt-BR" sz="2000" dirty="0" smtClean="0"/>
              <a:t>Trabalhador informal, seja empregado, autônomo ou desempregado, de qualquer natureza, inclusive o intermitente inativo, inscrito no Cadastro para Programas Sociais do Governo Federal – Cadastro Único, independentemente da marcação  do Bloco 8.</a:t>
            </a:r>
            <a:endParaRPr lang="pt-BR" sz="2000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4325188"/>
              </p:ext>
            </p:extLst>
          </p:nvPr>
        </p:nvGraphicFramePr>
        <p:xfrm>
          <a:off x="1068978" y="5373858"/>
          <a:ext cx="6635905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5905">
                  <a:extLst>
                    <a:ext uri="{9D8B030D-6E8A-4147-A177-3AD203B41FA5}">
                      <a16:colId xmlns="" xmlns:a16="http://schemas.microsoft.com/office/drawing/2014/main" val="1585500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 smtClean="0">
                          <a:solidFill>
                            <a:schemeClr val="tx1"/>
                          </a:solidFill>
                        </a:rPr>
                        <a:t>Os beneficiários do Bolsa Família serão contemplados desde que atendam os requisitos da Lei.</a:t>
                      </a:r>
                    </a:p>
                    <a:p>
                      <a:endParaRPr lang="pt-BR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64529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0202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Não tenho Cadastro Único, o que fazer?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08986" y="2030187"/>
            <a:ext cx="748679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defRPr/>
            </a:pPr>
            <a:r>
              <a:rPr lang="pt-BR" sz="2000" dirty="0">
                <a:solidFill>
                  <a:prstClr val="black"/>
                </a:solidFill>
              </a:rPr>
              <a:t>Para as </a:t>
            </a:r>
            <a:r>
              <a:rPr lang="pt-BR" sz="2000" b="1" dirty="0"/>
              <a:t>pessoas</a:t>
            </a:r>
            <a:r>
              <a:rPr lang="pt-BR" sz="2000" dirty="0">
                <a:solidFill>
                  <a:prstClr val="black"/>
                </a:solidFill>
              </a:rPr>
              <a:t> que não estavam inscritas no Cadastro Único até o dia 20 de março de 2020, o governo disponibilizou o aplicativo </a:t>
            </a:r>
            <a:r>
              <a:rPr lang="pt-BR" sz="2000" b="1" dirty="0">
                <a:solidFill>
                  <a:prstClr val="black"/>
                </a:solidFill>
              </a:rPr>
              <a:t>Caixa </a:t>
            </a:r>
            <a:r>
              <a:rPr lang="pt-BR" sz="2000" b="1" dirty="0"/>
              <a:t>Auxílio Emergencial </a:t>
            </a:r>
            <a:r>
              <a:rPr lang="pt-BR" sz="2000" dirty="0">
                <a:solidFill>
                  <a:prstClr val="black"/>
                </a:solidFill>
              </a:rPr>
              <a:t>para que cada</a:t>
            </a:r>
            <a:r>
              <a:rPr lang="pt-BR" sz="2000" b="1" dirty="0">
                <a:solidFill>
                  <a:prstClr val="black"/>
                </a:solidFill>
              </a:rPr>
              <a:t> </a:t>
            </a:r>
            <a:r>
              <a:rPr lang="pt-BR" sz="2000" dirty="0"/>
              <a:t>pessoa</a:t>
            </a:r>
            <a:r>
              <a:rPr lang="pt-BR" sz="2000" dirty="0">
                <a:solidFill>
                  <a:prstClr val="black"/>
                </a:solidFill>
              </a:rPr>
              <a:t> preencha o formulário de inscrição por meio de autodeclaração </a:t>
            </a:r>
            <a:r>
              <a:rPr lang="pt-BR" sz="2000" dirty="0" smtClean="0">
                <a:solidFill>
                  <a:prstClr val="black"/>
                </a:solidFill>
              </a:rPr>
              <a:t>desde que esteja dentro dos critérios de renda por pessoa ou familiar. </a:t>
            </a:r>
            <a:endParaRPr lang="pt-BR" sz="2000" dirty="0">
              <a:solidFill>
                <a:prstClr val="black"/>
              </a:solidFill>
            </a:endParaRPr>
          </a:p>
          <a:p>
            <a:pPr lvl="1" algn="just">
              <a:defRPr/>
            </a:pPr>
            <a:endParaRPr lang="pt-BR" sz="2000" dirty="0">
              <a:solidFill>
                <a:prstClr val="black"/>
              </a:solidFill>
            </a:endParaRPr>
          </a:p>
          <a:p>
            <a:endParaRPr lang="pt-BR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193180" y="4400067"/>
            <a:ext cx="6635220" cy="200054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ATENÇÃO!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 pessoa poderá se inscrever no aplicativo diretamente de seu celular ou computador, sem a necessidade de comparecer ao CRAS ou qualquer outro lugar, muito menos pagar por esta inscrição!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pt-BR" altLang="pt-BR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DÚVIDAS: 111 (Central de dúvidas da Caixa)</a:t>
            </a:r>
            <a:endParaRPr lang="pt-BR" altLang="pt-BR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138376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Condições Especiais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984095" y="1252406"/>
            <a:ext cx="7175810" cy="2829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  <a:defRPr/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mulher provedora da família monoparental e 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 pelo menos (01) pessoa menor de  </a:t>
            </a: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 anos, sem cônjuge ou companheiro(a) terá direito a 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(02) duas </a:t>
            </a: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cotas de auxílio emergencial, ou seja  2 x R$ 600,00 =  R$ 1.200,00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  <a:defRPr/>
            </a:pP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Observação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Nesta condição, caso a família possua outro membro que cumpra os critérios de elegibilidade, este terá direito ao Benefício de 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$ 600,00 estabelecendo o total de benefícios: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018372" y="3942661"/>
            <a:ext cx="3568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600" dirty="0"/>
          </a:p>
        </p:txBody>
      </p:sp>
      <p:sp>
        <p:nvSpPr>
          <p:cNvPr id="9" name="Retângulo 8"/>
          <p:cNvSpPr/>
          <p:nvPr/>
        </p:nvSpPr>
        <p:spPr>
          <a:xfrm>
            <a:off x="1193180" y="4568243"/>
            <a:ext cx="4828484" cy="118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Mulher </a:t>
            </a: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Monoparental – </a:t>
            </a: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R</a:t>
            </a: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$ 1.200,00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Segundo membro </a:t>
            </a: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         R</a:t>
            </a: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     600,00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Valor dos </a:t>
            </a: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Auxílios  </a:t>
            </a: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         R$ 1.800,00</a:t>
            </a:r>
          </a:p>
        </p:txBody>
      </p:sp>
      <p:sp>
        <p:nvSpPr>
          <p:cNvPr id="11" name="Mais 10"/>
          <p:cNvSpPr/>
          <p:nvPr/>
        </p:nvSpPr>
        <p:spPr>
          <a:xfrm>
            <a:off x="1607794" y="4762910"/>
            <a:ext cx="351924" cy="508517"/>
          </a:xfrm>
          <a:prstGeom prst="mathPlus">
            <a:avLst>
              <a:gd name="adj1" fmla="val 29516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Menos 11"/>
          <p:cNvSpPr/>
          <p:nvPr/>
        </p:nvSpPr>
        <p:spPr>
          <a:xfrm>
            <a:off x="1783756" y="4920917"/>
            <a:ext cx="3036051" cy="96252"/>
          </a:xfrm>
          <a:prstGeom prst="mathMinu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23463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ATENÇÃO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45167" y="2390433"/>
            <a:ext cx="85424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defRPr/>
            </a:pPr>
            <a:r>
              <a:rPr lang="pt-BR" altLang="pt-BR" sz="2000" dirty="0">
                <a:solidFill>
                  <a:prstClr val="black"/>
                </a:solidFill>
              </a:rPr>
              <a:t>Caso a família receba benefício do Programa Bolsa Família superior ao valor do auxílio (R$ 600,00), este não sofrerá alteração, permanecendo o benefício do Programa Bolsa Família.</a:t>
            </a:r>
          </a:p>
          <a:p>
            <a:endParaRPr lang="pt-BR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00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57210" y="268040"/>
            <a:ext cx="6902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2800" b="1" dirty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vou saber se tenho cadastro no </a:t>
            </a:r>
            <a:r>
              <a:rPr lang="pt-BR" altLang="pt-BR" sz="2800" b="1" dirty="0" err="1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CadÚnico</a:t>
            </a:r>
            <a:r>
              <a:rPr lang="pt-BR" altLang="pt-BR" sz="2800" b="1" dirty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pt-BR" altLang="pt-BR" sz="2800" dirty="0">
              <a:solidFill>
                <a:srgbClr val="00649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963680" y="1171466"/>
            <a:ext cx="7175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 o aplicativo Meu </a:t>
            </a:r>
            <a:r>
              <a:rPr lang="pt-BR" altLang="pt-BR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Cadúnico</a:t>
            </a:r>
            <a:r>
              <a:rPr lang="pt-BR" altLang="pt-B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através do qual a família poderá consultar a existência do seu cadastro.</a:t>
            </a:r>
          </a:p>
          <a:p>
            <a:endParaRPr lang="pt-BR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766" y="2432390"/>
            <a:ext cx="1895740" cy="3572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485" t="13655" r="39485" b="15730"/>
          <a:stretch>
            <a:fillRect/>
          </a:stretch>
        </p:blipFill>
        <p:spPr bwMode="auto">
          <a:xfrm>
            <a:off x="5795963" y="2327865"/>
            <a:ext cx="2112962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tângulo 1"/>
          <p:cNvSpPr>
            <a:spLocks noChangeArrowheads="1"/>
          </p:cNvSpPr>
          <p:nvPr/>
        </p:nvSpPr>
        <p:spPr bwMode="auto">
          <a:xfrm>
            <a:off x="7397750" y="4076700"/>
            <a:ext cx="2079625" cy="8318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sz="2400" b="1" dirty="0" smtClean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sz="2400" b="1" dirty="0" smtClean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Celular</a:t>
            </a:r>
            <a:endParaRPr lang="pt-BR" altLang="pt-BR" sz="2400" dirty="0" smtClean="0">
              <a:solidFill>
                <a:srgbClr val="00649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Imagem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458" t="18848" r="29565" b="11577"/>
          <a:stretch>
            <a:fillRect/>
          </a:stretch>
        </p:blipFill>
        <p:spPr bwMode="auto">
          <a:xfrm>
            <a:off x="384175" y="2327865"/>
            <a:ext cx="4176713" cy="368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tângulo 1"/>
          <p:cNvSpPr>
            <a:spLocks noChangeArrowheads="1"/>
          </p:cNvSpPr>
          <p:nvPr/>
        </p:nvSpPr>
        <p:spPr bwMode="auto">
          <a:xfrm>
            <a:off x="2745051" y="4908550"/>
            <a:ext cx="1806534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sz="2400" b="1" dirty="0" smtClean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sz="2400" b="1" dirty="0" smtClean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Computador</a:t>
            </a:r>
            <a:endParaRPr lang="pt-BR" altLang="pt-BR" sz="2400" dirty="0" smtClean="0">
              <a:solidFill>
                <a:srgbClr val="00649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185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902</TotalTime>
  <Words>2259</Words>
  <Application>Microsoft Office PowerPoint</Application>
  <PresentationFormat>Apresentação na tela (4:3)</PresentationFormat>
  <Paragraphs>167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36" baseType="lpstr">
      <vt:lpstr>Office Theme</vt:lpstr>
      <vt:lpstr>Slide 1</vt:lpstr>
      <vt:lpstr>Auxílio Emergencial CIDADÃO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</dc:title>
  <dc:creator>Sandra Spricigo</dc:creator>
  <cp:lastModifiedBy>magnadepaula</cp:lastModifiedBy>
  <cp:revision>121</cp:revision>
  <dcterms:created xsi:type="dcterms:W3CDTF">2019-01-24T20:38:11Z</dcterms:created>
  <dcterms:modified xsi:type="dcterms:W3CDTF">2020-04-08T18:42:14Z</dcterms:modified>
</cp:coreProperties>
</file>