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444BE46-655E-492C-82C9-8B408015012B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4DBFF0-87B2-4BC7-9A72-E2D190193E8D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2143116"/>
            <a:ext cx="6480048" cy="2301240"/>
          </a:xfrm>
        </p:spPr>
        <p:txBody>
          <a:bodyPr/>
          <a:lstStyle/>
          <a:p>
            <a:r>
              <a:rPr lang="pt-BR" dirty="0" smtClean="0"/>
              <a:t>A Educação e o trabalho infantil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42910" y="5105400"/>
            <a:ext cx="8501090" cy="1752600"/>
          </a:xfrm>
        </p:spPr>
        <p:txBody>
          <a:bodyPr>
            <a:normAutofit fontScale="70000" lnSpcReduction="20000"/>
          </a:bodyPr>
          <a:lstStyle/>
          <a:p>
            <a:r>
              <a:rPr lang="pt-BR" sz="3100" b="1" dirty="0" smtClean="0"/>
              <a:t>Secretaria de Estado da Educação</a:t>
            </a:r>
            <a:endParaRPr lang="pt-BR" b="1" dirty="0" smtClean="0"/>
          </a:p>
          <a:p>
            <a:r>
              <a:rPr lang="pt-BR" dirty="0" smtClean="0"/>
              <a:t>Diretoria de Políticas e Planejamento Educacional</a:t>
            </a:r>
          </a:p>
          <a:p>
            <a:r>
              <a:rPr lang="pt-BR" dirty="0" smtClean="0"/>
              <a:t>Gerência de Políticas e Programas da Educação Básica e Profissional – GEPEB</a:t>
            </a:r>
          </a:p>
          <a:p>
            <a:endParaRPr lang="pt-BR" dirty="0" smtClean="0"/>
          </a:p>
          <a:p>
            <a:r>
              <a:rPr lang="pt-BR" dirty="0" smtClean="0"/>
              <a:t>Gerente Júlia Siqueira da Rocha</a:t>
            </a:r>
          </a:p>
          <a:p>
            <a:endParaRPr lang="pt-BR" dirty="0" smtClean="0"/>
          </a:p>
          <a:p>
            <a:r>
              <a:rPr lang="pt-BR" dirty="0" smtClean="0"/>
              <a:t>Servidora Viviane Silva da Rosa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5357850" cy="1143008"/>
          </a:xfrm>
        </p:spPr>
        <p:txBody>
          <a:bodyPr/>
          <a:lstStyle/>
          <a:p>
            <a:pPr algn="ctr"/>
            <a:r>
              <a:rPr lang="pt-BR" dirty="0" smtClean="0"/>
              <a:t>Reflexão Final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4282" y="1857364"/>
            <a:ext cx="8929718" cy="3071834"/>
          </a:xfrm>
        </p:spPr>
        <p:txBody>
          <a:bodyPr>
            <a:normAutofit/>
          </a:bodyPr>
          <a:lstStyle/>
          <a:p>
            <a:pPr marL="179388" indent="-179388" algn="ctr"/>
            <a:r>
              <a:rPr lang="pt-BR" sz="3200" dirty="0" smtClean="0"/>
              <a:t>O melhor que uma Secretaria de </a:t>
            </a:r>
          </a:p>
          <a:p>
            <a:pPr marL="179388" indent="-179388" algn="ctr"/>
            <a:r>
              <a:rPr lang="pt-BR" sz="3200" dirty="0" smtClean="0"/>
              <a:t>Estado da Educação pode fazer é...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Reflexão sobre </a:t>
            </a:r>
            <a:r>
              <a:rPr lang="pt-BR" b="1" dirty="0" smtClean="0"/>
              <a:t>Papel da Educação Formal e do Trabalho Infantil</a:t>
            </a:r>
            <a:endParaRPr lang="pt-BR" b="1" dirty="0"/>
          </a:p>
        </p:txBody>
      </p:sp>
      <p:pic>
        <p:nvPicPr>
          <p:cNvPr id="4" name="Espaço Reservado para Conteúdo 3" descr="EDUARDO GALEA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2643182"/>
            <a:ext cx="692821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6858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 </a:t>
            </a:r>
            <a:r>
              <a:rPr lang="pt-BR" sz="3100" dirty="0" smtClean="0"/>
              <a:t>“Dia após dia nega-se às crianças o direito de ser crianças. Os fatos, que zombam desse direito, ostentam seus ensinamentos na vida cotidiana. O mundo trata os meninos ricos como se fossem dinheiro, para que se acostumem a atuar como o dinheiro atua</a:t>
            </a:r>
            <a:r>
              <a:rPr lang="pt-BR" sz="3100" dirty="0" smtClean="0"/>
              <a:t>.</a:t>
            </a:r>
            <a:br>
              <a:rPr lang="pt-BR" sz="3100" dirty="0" smtClean="0"/>
            </a:br>
            <a:r>
              <a:rPr lang="pt-BR" sz="3100" dirty="0" smtClean="0"/>
              <a:t>O </a:t>
            </a:r>
            <a:r>
              <a:rPr lang="pt-BR" sz="3100" dirty="0" smtClean="0"/>
              <a:t>mundo trata os meninos pobres como se fossem lixo, para que se transformem em lixo. E os do meio, os que não são ricos nem pobres, conserva-os atados à mesa do </a:t>
            </a:r>
            <a:r>
              <a:rPr lang="pt-BR" sz="3100" dirty="0" smtClean="0"/>
              <a:t>     </a:t>
            </a:r>
            <a:br>
              <a:rPr lang="pt-BR" sz="3100" dirty="0" smtClean="0"/>
            </a:br>
            <a:r>
              <a:rPr lang="pt-BR" sz="3100" dirty="0" smtClean="0"/>
              <a:t> </a:t>
            </a:r>
            <a:r>
              <a:rPr lang="pt-BR" sz="3100" dirty="0" smtClean="0"/>
              <a:t>      televisor</a:t>
            </a:r>
            <a:r>
              <a:rPr lang="pt-BR" sz="3100" dirty="0" smtClean="0"/>
              <a:t>, para que aceitem desde cedo, como destino, a vida prisioneira. </a:t>
            </a:r>
            <a:r>
              <a:rPr lang="pt-BR" sz="3100" dirty="0" smtClean="0"/>
              <a:t/>
            </a:r>
            <a:br>
              <a:rPr lang="pt-BR" sz="3100" dirty="0" smtClean="0"/>
            </a:br>
            <a:r>
              <a:rPr lang="pt-BR" sz="3100" dirty="0" smtClean="0"/>
              <a:t>Muita </a:t>
            </a:r>
            <a:r>
              <a:rPr lang="pt-BR" sz="3100" dirty="0" smtClean="0"/>
              <a:t>magia e muita sorte têm as crianças que conseguem ser crianças</a:t>
            </a:r>
            <a:r>
              <a:rPr lang="pt-BR" sz="3100" dirty="0" smtClean="0"/>
              <a:t>.”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1800" dirty="0" smtClean="0">
                <a:latin typeface="Agency FB" pitchFamily="34" charset="0"/>
              </a:rPr>
              <a:t>GALEANO, Eduardo. De Pernas pro Ar: a escola do mundo ao avesso. Porto Alegre: </a:t>
            </a:r>
            <a:r>
              <a:rPr lang="pt-BR" sz="1800" dirty="0" err="1" smtClean="0">
                <a:latin typeface="Agency FB" pitchFamily="34" charset="0"/>
              </a:rPr>
              <a:t>L&amp;PM</a:t>
            </a:r>
            <a:r>
              <a:rPr lang="pt-BR" sz="1800" dirty="0" smtClean="0">
                <a:latin typeface="Agency FB" pitchFamily="34" charset="0"/>
              </a:rPr>
              <a:t>, 1999.</a:t>
            </a:r>
            <a:endParaRPr lang="pt-BR" dirty="0">
              <a:latin typeface="Agency FB" pitchFamily="34" charset="0"/>
            </a:endParaRPr>
          </a:p>
        </p:txBody>
      </p:sp>
      <p:pic>
        <p:nvPicPr>
          <p:cNvPr id="5" name="Imagem 4" descr="de pernas pro ar - eduardo gale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214435"/>
            <a:ext cx="1571604" cy="2643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dirty="0" smtClean="0"/>
              <a:t>A Educação como direito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Como nos tornamos Humanos</a:t>
            </a:r>
          </a:p>
          <a:p>
            <a:r>
              <a:rPr lang="pt-BR" dirty="0" smtClean="0"/>
              <a:t>Processo Amplo e Contínuo</a:t>
            </a:r>
          </a:p>
          <a:p>
            <a:r>
              <a:rPr lang="pt-BR" dirty="0" smtClean="0"/>
              <a:t>Ocorre em distintos espaços</a:t>
            </a:r>
          </a:p>
          <a:p>
            <a:pPr lvl="1"/>
            <a:r>
              <a:rPr lang="pt-BR" dirty="0" smtClean="0"/>
              <a:t>Entre </a:t>
            </a:r>
            <a:r>
              <a:rPr lang="pt-BR" dirty="0" smtClean="0"/>
              <a:t>eles, </a:t>
            </a:r>
            <a:r>
              <a:rPr lang="pt-BR" dirty="0" smtClean="0"/>
              <a:t>em instituições de </a:t>
            </a:r>
            <a:r>
              <a:rPr lang="pt-BR" dirty="0" smtClean="0"/>
              <a:t>ensino </a:t>
            </a:r>
          </a:p>
          <a:p>
            <a:pPr lvl="1">
              <a:buNone/>
            </a:pPr>
            <a:r>
              <a:rPr lang="pt-BR" dirty="0" smtClean="0"/>
              <a:t> </a:t>
            </a:r>
            <a:r>
              <a:rPr lang="pt-BR" dirty="0" smtClean="0"/>
              <a:t>          (Educação </a:t>
            </a:r>
            <a:r>
              <a:rPr lang="pt-BR" dirty="0" smtClean="0"/>
              <a:t>Formal)</a:t>
            </a:r>
          </a:p>
          <a:p>
            <a:endParaRPr lang="pt-BR" dirty="0" smtClean="0"/>
          </a:p>
          <a:p>
            <a:pPr marL="0" indent="0" algn="ctr">
              <a:buNone/>
              <a:tabLst>
                <a:tab pos="7089775" algn="l"/>
              </a:tabLst>
            </a:pPr>
            <a:r>
              <a:rPr lang="pt-BR" dirty="0" smtClean="0"/>
              <a:t>As instituições de Educação Infantil e Escolas são por excelência o lócus do desenvolvimento humano e da  aprendizagem </a:t>
            </a:r>
          </a:p>
          <a:p>
            <a:pPr lvl="1"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A Educação Formal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043510"/>
          </a:xfrm>
        </p:spPr>
        <p:txBody>
          <a:bodyPr>
            <a:normAutofit fontScale="77500" lnSpcReduction="20000"/>
          </a:bodyPr>
          <a:lstStyle/>
          <a:p>
            <a:r>
              <a:rPr lang="pt-BR" sz="4000" dirty="0" smtClean="0"/>
              <a:t>Direito fundamental conforme </a:t>
            </a:r>
            <a:r>
              <a:rPr lang="pt-BR" sz="4000" dirty="0" smtClean="0"/>
              <a:t>CF</a:t>
            </a:r>
          </a:p>
          <a:p>
            <a:endParaRPr lang="pt-BR" sz="4000" dirty="0" smtClean="0"/>
          </a:p>
          <a:p>
            <a:r>
              <a:rPr lang="pt-BR" sz="4000" dirty="0" smtClean="0"/>
              <a:t>Direito ao Acesso e Permanência  com qualidade nas instituições formais de educação estão assegurados e com idade própria fixada</a:t>
            </a:r>
          </a:p>
          <a:p>
            <a:endParaRPr lang="pt-BR" dirty="0" smtClean="0"/>
          </a:p>
          <a:p>
            <a:pPr lvl="1"/>
            <a:r>
              <a:rPr lang="pt-BR" dirty="0" smtClean="0"/>
              <a:t>Creche – 0 a 3 anos </a:t>
            </a:r>
          </a:p>
          <a:p>
            <a:pPr lvl="2"/>
            <a:r>
              <a:rPr lang="pt-BR" dirty="0" smtClean="0"/>
              <a:t>Oferta obrigatória pelo poder público e ingresso opcional por decisão familiar</a:t>
            </a:r>
          </a:p>
          <a:p>
            <a:pPr lvl="1"/>
            <a:r>
              <a:rPr lang="pt-BR" dirty="0" smtClean="0"/>
              <a:t>Educação Básica – dos 4 aos 17 anos</a:t>
            </a:r>
          </a:p>
          <a:p>
            <a:pPr lvl="2"/>
            <a:r>
              <a:rPr lang="pt-BR" dirty="0" smtClean="0"/>
              <a:t>Etapa que abrange a Educação Infantil (pré-escola), Ensino Fundamental (anos iniciais e anos finais) e Ensino Médio – obrigatória a todos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Focando em nosso público: Criança e Adolescente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043890" cy="452596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ECA:</a:t>
            </a:r>
          </a:p>
          <a:p>
            <a:pPr marL="449263" lvl="1" indent="0"/>
            <a:r>
              <a:rPr lang="pt-BR" dirty="0" smtClean="0"/>
              <a:t> sujeito de direitos </a:t>
            </a:r>
          </a:p>
          <a:p>
            <a:pPr marL="449263" lvl="1" indent="0"/>
            <a:r>
              <a:rPr lang="pt-BR" dirty="0" smtClean="0"/>
              <a:t> pessoa peculiar em estágio de desenvolvimento</a:t>
            </a:r>
          </a:p>
          <a:p>
            <a:pPr marL="449263" lvl="1" indent="0"/>
            <a:r>
              <a:rPr lang="pt-BR" dirty="0" smtClean="0"/>
              <a:t> </a:t>
            </a:r>
            <a:r>
              <a:rPr lang="pt-BR" dirty="0" smtClean="0"/>
              <a:t>responsabilidade da família, do Estado e </a:t>
            </a:r>
            <a:r>
              <a:rPr lang="pt-BR" b="1" dirty="0" smtClean="0"/>
              <a:t>de toda a sociedade</a:t>
            </a:r>
          </a:p>
          <a:p>
            <a:pPr marL="449263" lvl="1" indent="0"/>
            <a:endParaRPr lang="pt-BR" dirty="0" smtClean="0"/>
          </a:p>
          <a:p>
            <a:pPr marL="449263" lvl="1" indent="0"/>
            <a:endParaRPr lang="pt-BR" dirty="0" smtClean="0"/>
          </a:p>
          <a:p>
            <a:pPr marL="449263" lvl="1" indent="0">
              <a:buNone/>
            </a:pPr>
            <a:r>
              <a:rPr lang="pt-BR" dirty="0" smtClean="0"/>
              <a:t>“Todo aquele ou aquela que encontra uma criança ou adolescente em situação de vulnerabilidade social e fora da escola deve formalizar denúncia ao Conselho Tutelar e ou ao Ministério Público”</a:t>
            </a:r>
          </a:p>
          <a:p>
            <a:pPr marL="449263" lvl="1" indent="0"/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Mas... Não basta estar na escola!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pt-BR" dirty="0" smtClean="0"/>
              <a:t>Sucesso na aprendizagem</a:t>
            </a:r>
          </a:p>
          <a:p>
            <a:pPr>
              <a:spcAft>
                <a:spcPts val="600"/>
              </a:spcAft>
            </a:pPr>
            <a:r>
              <a:rPr lang="pt-BR" dirty="0" smtClean="0"/>
              <a:t>Processo de desenvolvimento humano – Educação Integral (e não em tempo integral)</a:t>
            </a:r>
          </a:p>
          <a:p>
            <a:pPr>
              <a:spcAft>
                <a:spcPts val="600"/>
              </a:spcAft>
            </a:pPr>
            <a:r>
              <a:rPr lang="pt-BR" dirty="0" smtClean="0"/>
              <a:t>Percurso Formativo</a:t>
            </a:r>
          </a:p>
          <a:p>
            <a:pPr>
              <a:spcAft>
                <a:spcPts val="600"/>
              </a:spcAft>
            </a:pPr>
            <a:r>
              <a:rPr lang="pt-BR" dirty="0" smtClean="0"/>
              <a:t>Formação Cidadã, coletividade</a:t>
            </a:r>
          </a:p>
          <a:p>
            <a:pPr>
              <a:spcAft>
                <a:spcPts val="600"/>
              </a:spcAft>
            </a:pPr>
            <a:r>
              <a:rPr lang="pt-BR" dirty="0" smtClean="0"/>
              <a:t>Ser humano na sua </a:t>
            </a:r>
            <a:r>
              <a:rPr lang="pt-BR" dirty="0" err="1" smtClean="0"/>
              <a:t>multidimensionalidade</a:t>
            </a:r>
            <a:r>
              <a:rPr lang="pt-BR" dirty="0" smtClean="0"/>
              <a:t>, sua diversidade social e cultural</a:t>
            </a:r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 marL="0" indent="36513">
              <a:buNone/>
            </a:pPr>
            <a:r>
              <a:rPr lang="pt-BR" dirty="0" smtClean="0"/>
              <a:t>“</a:t>
            </a:r>
            <a:r>
              <a:rPr lang="pt-BR" sz="3600" dirty="0" smtClean="0"/>
              <a:t>E acima de tudo, nas instituições formais de educação crianças e adolescentes tem que poder ter infância e adolescência”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5357850" cy="1143008"/>
          </a:xfrm>
        </p:spPr>
        <p:txBody>
          <a:bodyPr/>
          <a:lstStyle/>
          <a:p>
            <a:pPr algn="ctr"/>
            <a:r>
              <a:rPr lang="pt-BR" dirty="0" smtClean="0"/>
              <a:t>Trabalho Infantil é: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4282" y="1928802"/>
            <a:ext cx="8929718" cy="4357718"/>
          </a:xfrm>
        </p:spPr>
        <p:txBody>
          <a:bodyPr>
            <a:normAutofit/>
          </a:bodyPr>
          <a:lstStyle/>
          <a:p>
            <a:pPr marL="179388" indent="-179388">
              <a:buFont typeface="Wingdings" pitchFamily="2" charset="2"/>
              <a:buChar char="§"/>
            </a:pPr>
            <a:r>
              <a:rPr lang="pt-BR" dirty="0" smtClean="0"/>
              <a:t> </a:t>
            </a:r>
            <a:r>
              <a:rPr lang="pt-BR" sz="2800" dirty="0" smtClean="0"/>
              <a:t>expressão da falta de integralidade na </a:t>
            </a:r>
            <a:r>
              <a:rPr lang="pt-BR" sz="2800" dirty="0" smtClean="0"/>
              <a:t>educação;</a:t>
            </a:r>
          </a:p>
          <a:p>
            <a:pPr marL="179388" indent="-179388">
              <a:buFont typeface="Wingdings" pitchFamily="2" charset="2"/>
              <a:buChar char="§"/>
            </a:pPr>
            <a:endParaRPr lang="pt-BR" sz="2800" dirty="0" smtClean="0"/>
          </a:p>
          <a:p>
            <a:pPr marL="179388" indent="-179388">
              <a:buFont typeface="Wingdings" pitchFamily="2" charset="2"/>
              <a:buChar char="§"/>
            </a:pPr>
            <a:r>
              <a:rPr lang="pt-BR" sz="2800" dirty="0" smtClean="0"/>
              <a:t>o </a:t>
            </a:r>
            <a:r>
              <a:rPr lang="pt-BR" sz="2800" dirty="0" smtClean="0"/>
              <a:t>aborto do direito à infância e adolescência;</a:t>
            </a:r>
          </a:p>
          <a:p>
            <a:pPr marL="179388" indent="-179388">
              <a:buFont typeface="Wingdings" pitchFamily="2" charset="2"/>
              <a:buChar char="§"/>
            </a:pPr>
            <a:r>
              <a:rPr lang="pt-BR" sz="2800" dirty="0" smtClean="0"/>
              <a:t>a </a:t>
            </a:r>
            <a:r>
              <a:rPr lang="pt-BR" sz="2800" dirty="0" smtClean="0"/>
              <a:t>violência que se associa a um Estado não </a:t>
            </a:r>
            <a:r>
              <a:rPr lang="pt-BR" sz="2800" dirty="0" err="1" smtClean="0"/>
              <a:t>protetivo</a:t>
            </a:r>
            <a:r>
              <a:rPr lang="pt-BR" sz="2800" dirty="0" smtClean="0"/>
              <a:t>;</a:t>
            </a:r>
          </a:p>
          <a:p>
            <a:pPr marL="179388" indent="-179388">
              <a:buFont typeface="Wingdings" pitchFamily="2" charset="2"/>
              <a:buChar char="§"/>
            </a:pPr>
            <a:r>
              <a:rPr lang="pt-BR" sz="2800" dirty="0" smtClean="0"/>
              <a:t>falta da garantia e respeito aos direitos humanos de crianças e adolescentes;</a:t>
            </a:r>
          </a:p>
          <a:p>
            <a:pPr marL="179388" indent="-179388">
              <a:buFont typeface="Wingdings" pitchFamily="2" charset="2"/>
              <a:buChar char="§"/>
            </a:pPr>
            <a:r>
              <a:rPr lang="pt-BR" sz="2800" dirty="0" err="1" smtClean="0"/>
              <a:t>adultização</a:t>
            </a:r>
            <a:r>
              <a:rPr lang="pt-BR" sz="2800" dirty="0" smtClean="0"/>
              <a:t> e a autonomia antecipada pela crueldade;</a:t>
            </a:r>
          </a:p>
          <a:p>
            <a:pPr marL="179388" indent="-179388">
              <a:buFont typeface="Wingdings" pitchFamily="2" charset="2"/>
              <a:buChar char="§"/>
            </a:pPr>
            <a:r>
              <a:rPr lang="pt-BR" sz="2800" dirty="0" smtClean="0"/>
              <a:t>punição aos já punidos por uma sociedade injusta e desigual.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Integralidade das políticas públicas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332037"/>
            <a:ext cx="8329642" cy="4525963"/>
          </a:xfrm>
        </p:spPr>
        <p:txBody>
          <a:bodyPr/>
          <a:lstStyle/>
          <a:p>
            <a:r>
              <a:rPr lang="pt-BR" dirty="0" smtClean="0"/>
              <a:t>Combater </a:t>
            </a:r>
            <a:r>
              <a:rPr lang="pt-BR" dirty="0" smtClean="0"/>
              <a:t>o trabalho infantil pela </a:t>
            </a:r>
            <a:r>
              <a:rPr lang="pt-BR" dirty="0" smtClean="0"/>
              <a:t>educação, “numa sociedade de profundas desigualdades sociais, significa também construir um conjunto de políticas públicas de forma a garantir à criança e adolescente a dignidade social em todos os setores </a:t>
            </a:r>
            <a:r>
              <a:rPr lang="pt-BR" sz="2000" dirty="0" smtClean="0"/>
              <a:t>(saúde, assistência social, esporte, lazer, cultura, justiça, </a:t>
            </a:r>
            <a:r>
              <a:rPr lang="pt-BR" sz="2000" dirty="0" err="1" smtClean="0"/>
              <a:t>etc</a:t>
            </a:r>
            <a:r>
              <a:rPr lang="pt-BR" sz="2000" dirty="0" smtClean="0"/>
              <a:t>)</a:t>
            </a:r>
            <a:r>
              <a:rPr lang="pt-BR" dirty="0" smtClean="0"/>
              <a:t>, que lhe permitam vivenciar a instituição educativa com plenitude”</a:t>
            </a: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écnica">
  <a:themeElements>
    <a:clrScheme name="Técnic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115</TotalTime>
  <Words>499</Words>
  <Application>Microsoft Office PowerPoint</Application>
  <PresentationFormat>Apresentação na tela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Técnica</vt:lpstr>
      <vt:lpstr>A Educação e o trabalho infantil</vt:lpstr>
      <vt:lpstr>Reflexão sobre Papel da Educação Formal e do Trabalho Infantil</vt:lpstr>
      <vt:lpstr> “Dia após dia nega-se às crianças o direito de ser crianças. Os fatos, que zombam desse direito, ostentam seus ensinamentos na vida cotidiana. O mundo trata os meninos ricos como se fossem dinheiro, para que se acostumem a atuar como o dinheiro atua. O mundo trata os meninos pobres como se fossem lixo, para que se transformem em lixo. E os do meio, os que não são ricos nem pobres, conserva-os atados à mesa do              televisor, para que aceitem desde cedo, como destino, a vida prisioneira.  Muita magia e muita sorte têm as crianças que conseguem ser crianças.”  GALEANO, Eduardo. De Pernas pro Ar: a escola do mundo ao avesso. Porto Alegre: L&amp;PM, 1999.</vt:lpstr>
      <vt:lpstr>A Educação como direito</vt:lpstr>
      <vt:lpstr>A Educação Formal</vt:lpstr>
      <vt:lpstr>Focando em nosso público: Criança e Adolescente</vt:lpstr>
      <vt:lpstr>Mas... Não basta estar na escola!</vt:lpstr>
      <vt:lpstr>Trabalho Infantil é:</vt:lpstr>
      <vt:lpstr>Integralidade das políticas públicas</vt:lpstr>
      <vt:lpstr>Reflexão Final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Educação e o trabalho infantil</dc:title>
  <dc:creator>Viviane.Rosa</dc:creator>
  <cp:lastModifiedBy>Viviane.Rosa</cp:lastModifiedBy>
  <cp:revision>16</cp:revision>
  <dcterms:created xsi:type="dcterms:W3CDTF">2017-06-21T21:07:51Z</dcterms:created>
  <dcterms:modified xsi:type="dcterms:W3CDTF">2017-06-21T23:03:10Z</dcterms:modified>
</cp:coreProperties>
</file>