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5.xml" ContentType="application/vnd.openxmlformats-officedocument.themeOverride+xml"/>
  <Override PartName="/ppt/charts/chart3.xml" ContentType="application/vnd.openxmlformats-officedocument.drawingml.chart+xml"/>
  <Override PartName="/ppt/theme/themeOverride6.xml" ContentType="application/vnd.openxmlformats-officedocument.themeOverride+xml"/>
  <Override PartName="/ppt/charts/chart4.xml" ContentType="application/vnd.openxmlformats-officedocument.drawingml.chart+xml"/>
  <Override PartName="/ppt/theme/themeOverride7.xml" ContentType="application/vnd.openxmlformats-officedocument.themeOverr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3"/>
  </p:notesMasterIdLst>
  <p:sldIdLst>
    <p:sldId id="359" r:id="rId2"/>
    <p:sldId id="363" r:id="rId3"/>
    <p:sldId id="364" r:id="rId4"/>
    <p:sldId id="365" r:id="rId5"/>
    <p:sldId id="367" r:id="rId6"/>
    <p:sldId id="366" r:id="rId7"/>
    <p:sldId id="368" r:id="rId8"/>
    <p:sldId id="391" r:id="rId9"/>
    <p:sldId id="369" r:id="rId10"/>
    <p:sldId id="370" r:id="rId11"/>
    <p:sldId id="372" r:id="rId12"/>
    <p:sldId id="394" r:id="rId13"/>
    <p:sldId id="371" r:id="rId14"/>
    <p:sldId id="393" r:id="rId15"/>
    <p:sldId id="373" r:id="rId16"/>
    <p:sldId id="375" r:id="rId17"/>
    <p:sldId id="376" r:id="rId18"/>
    <p:sldId id="383" r:id="rId19"/>
    <p:sldId id="374" r:id="rId20"/>
    <p:sldId id="382" r:id="rId21"/>
    <p:sldId id="390" r:id="rId2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0143" autoAdjust="0"/>
  </p:normalViewPr>
  <p:slideViewPr>
    <p:cSldViewPr>
      <p:cViewPr varScale="1">
        <p:scale>
          <a:sx n="98" d="100"/>
          <a:sy n="98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Pasta1" TargetMode="External"/><Relationship Id="rId1" Type="http://schemas.openxmlformats.org/officeDocument/2006/relationships/themeOverride" Target="../theme/themeOverride5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Pasta1" TargetMode="External"/><Relationship Id="rId1" Type="http://schemas.openxmlformats.org/officeDocument/2006/relationships/themeOverride" Target="../theme/themeOverride6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Pasta1" TargetMode="External"/><Relationship Id="rId1" Type="http://schemas.openxmlformats.org/officeDocument/2006/relationships/themeOverride" Target="../theme/themeOverride7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\Desktop\regi&#245;es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60892388451446"/>
          <c:y val="6.5305895188691371E-2"/>
          <c:w val="0.49201881014873133"/>
          <c:h val="0.89464250915054067"/>
        </c:manualLayout>
      </c:layout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txPr>
              <a:bodyPr/>
              <a:lstStyle/>
              <a:p>
                <a:pPr>
                  <a:defRPr sz="1400" b="1" baseline="0"/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Plan1!$A$2:$A$4</c:f>
              <c:strCache>
                <c:ptCount val="3"/>
                <c:pt idx="0">
                  <c:v>13-15 anos</c:v>
                </c:pt>
                <c:pt idx="1">
                  <c:v>16-17 anos</c:v>
                </c:pt>
                <c:pt idx="2">
                  <c:v>18-20 anos</c:v>
                </c:pt>
              </c:strCache>
            </c:strRef>
          </c:cat>
          <c:val>
            <c:numRef>
              <c:f>Plan1!$C$2:$C$4</c:f>
              <c:numCache>
                <c:formatCode>0.00%</c:formatCode>
                <c:ptCount val="3"/>
                <c:pt idx="0">
                  <c:v>2.2700000000000001E-2</c:v>
                </c:pt>
                <c:pt idx="1">
                  <c:v>0.29549999999999998</c:v>
                </c:pt>
                <c:pt idx="2">
                  <c:v>0.68179999999999996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2">
          <a:noFill/>
        </a:ln>
      </c:spPr>
    </c:plotArea>
    <c:legend>
      <c:legendPos val="r"/>
      <c:layout>
        <c:manualLayout>
          <c:xMode val="edge"/>
          <c:yMode val="edge"/>
          <c:x val="0.81355775036790923"/>
          <c:y val="0.25552592690619558"/>
          <c:w val="0.13242983933366714"/>
          <c:h val="0.50858995566730625"/>
        </c:manualLayout>
      </c:layout>
      <c:overlay val="0"/>
      <c:txPr>
        <a:bodyPr/>
        <a:lstStyle/>
        <a:p>
          <a:pPr>
            <a:defRPr sz="1400" b="1" baseline="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Plan2!$A$2:$A$3</c:f>
              <c:strCache>
                <c:ptCount val="2"/>
                <c:pt idx="0">
                  <c:v>Masculino</c:v>
                </c:pt>
                <c:pt idx="1">
                  <c:v>Feminino</c:v>
                </c:pt>
              </c:strCache>
            </c:strRef>
          </c:cat>
          <c:val>
            <c:numRef>
              <c:f>Plan2!$C$2:$C$3</c:f>
              <c:numCache>
                <c:formatCode>0.00%</c:formatCode>
                <c:ptCount val="2"/>
                <c:pt idx="0">
                  <c:v>0.86360000000000003</c:v>
                </c:pt>
                <c:pt idx="1">
                  <c:v>0.13639999999999999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3251761932536206"/>
          <c:y val="0.36727528865686454"/>
          <c:w val="0.14433423252648975"/>
          <c:h val="0.31876405502299843"/>
        </c:manualLayout>
      </c:layout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Plan1!$B$2:$B$3</c:f>
              <c:strCache>
                <c:ptCount val="2"/>
                <c:pt idx="0">
                  <c:v>Ensino Fundamental Incompleto </c:v>
                </c:pt>
                <c:pt idx="1">
                  <c:v>Ensino Médio Incompleto</c:v>
                </c:pt>
              </c:strCache>
            </c:strRef>
          </c:cat>
          <c:val>
            <c:numRef>
              <c:f>Plan1!$C$2:$C$3</c:f>
              <c:numCache>
                <c:formatCode>0.00%</c:formatCode>
                <c:ptCount val="2"/>
                <c:pt idx="0">
                  <c:v>0.76659999999999995</c:v>
                </c:pt>
                <c:pt idx="1">
                  <c:v>0.33339999999999997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534084281131527"/>
          <c:y val="0.25528208146687931"/>
          <c:w val="0.26459742879362302"/>
          <c:h val="0.55678063580737092"/>
        </c:manualLayout>
      </c:layout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[Pasta1]Plan2!$A$2:$A$10</c:f>
              <c:strCache>
                <c:ptCount val="9"/>
                <c:pt idx="0">
                  <c:v>Alduteração de Veículos </c:v>
                </c:pt>
                <c:pt idx="1">
                  <c:v>Ameaça</c:v>
                </c:pt>
                <c:pt idx="2">
                  <c:v>Assalto</c:v>
                </c:pt>
                <c:pt idx="3">
                  <c:v>Furto</c:v>
                </c:pt>
                <c:pt idx="4">
                  <c:v>Porte de Armas</c:v>
                </c:pt>
                <c:pt idx="5">
                  <c:v>Porte de Entorpecentes</c:v>
                </c:pt>
                <c:pt idx="6">
                  <c:v>Receptação</c:v>
                </c:pt>
                <c:pt idx="7">
                  <c:v>Roubo</c:v>
                </c:pt>
                <c:pt idx="8">
                  <c:v>Tráfico de entorpecentes</c:v>
                </c:pt>
              </c:strCache>
            </c:strRef>
          </c:cat>
          <c:val>
            <c:numRef>
              <c:f>[Pasta1]Plan2!$C$2:$C$10</c:f>
              <c:numCache>
                <c:formatCode>0.00%</c:formatCode>
                <c:ptCount val="9"/>
                <c:pt idx="0">
                  <c:v>3.6999999999999998E-2</c:v>
                </c:pt>
                <c:pt idx="1">
                  <c:v>3.6999999999999998E-2</c:v>
                </c:pt>
                <c:pt idx="2">
                  <c:v>3.6999999999999998E-2</c:v>
                </c:pt>
                <c:pt idx="3">
                  <c:v>3.6999999999999998E-2</c:v>
                </c:pt>
                <c:pt idx="4">
                  <c:v>3.6999999999999998E-2</c:v>
                </c:pt>
                <c:pt idx="5">
                  <c:v>3.6999999999999998E-2</c:v>
                </c:pt>
                <c:pt idx="6">
                  <c:v>3.6999999999999998E-2</c:v>
                </c:pt>
                <c:pt idx="7">
                  <c:v>0.11119999999999999</c:v>
                </c:pt>
                <c:pt idx="8">
                  <c:v>0.62980000000000003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627442403032956"/>
          <c:y val="0.15808771704225533"/>
          <c:w val="0.3005774278215223"/>
          <c:h val="0.68943641152974766"/>
        </c:manualLayout>
      </c:layout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/>
                </a:pPr>
                <a:endParaRPr lang="pt-B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Plan1!$G$1:$G$5</c:f>
              <c:strCache>
                <c:ptCount val="5"/>
                <c:pt idx="0">
                  <c:v>Centro</c:v>
                </c:pt>
                <c:pt idx="1">
                  <c:v>Continente</c:v>
                </c:pt>
                <c:pt idx="2">
                  <c:v>Leste</c:v>
                </c:pt>
                <c:pt idx="3">
                  <c:v>Norte</c:v>
                </c:pt>
                <c:pt idx="4">
                  <c:v>Sul</c:v>
                </c:pt>
              </c:strCache>
            </c:strRef>
          </c:cat>
          <c:val>
            <c:numRef>
              <c:f>Plan1!$J$1:$J$5</c:f>
              <c:numCache>
                <c:formatCode>0.00%</c:formatCode>
                <c:ptCount val="5"/>
                <c:pt idx="0">
                  <c:v>0.13830000000000001</c:v>
                </c:pt>
                <c:pt idx="1">
                  <c:v>0.2979</c:v>
                </c:pt>
                <c:pt idx="2">
                  <c:v>8.5099999999999995E-2</c:v>
                </c:pt>
                <c:pt idx="3">
                  <c:v>0.35110000000000002</c:v>
                </c:pt>
                <c:pt idx="4">
                  <c:v>0.12759999999999999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496318168562276"/>
          <c:y val="0.25517514287570242"/>
          <c:w val="0.1757775590551181"/>
          <c:h val="0.47842536017757109"/>
        </c:manualLayout>
      </c:layout>
      <c:overlay val="0"/>
      <c:txPr>
        <a:bodyPr/>
        <a:lstStyle/>
        <a:p>
          <a:pPr>
            <a:defRPr sz="1400" b="1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71FE85-DB81-44B4-9893-96843309B8D0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BCE3D4-330E-4A3B-A8F0-9228A25E170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7998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upo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orma liv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Forma liv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Conector reto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11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0499EFE-D9BD-4CB3-B765-3BCE0E2DB1EE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12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DA70AB8-598F-42B1-B1CB-9506A70D46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54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37EF8-F97A-415A-94FE-2B695990BF6F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532E-0409-46D3-9C9B-0DC1D573250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571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E38E7-FDE2-4204-88C0-EEC4E2D0C8EF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D3909-74DD-465C-9B1C-F1E55DF7625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365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7B6B0-6230-43D8-BE28-E792C27600A6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78250-8ACB-4E43-9ABB-7A0D968AC4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2787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visa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Divisa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D4AADD-8E70-485D-A88B-5C609AED67C8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B77E1C-716F-427F-834E-E5718D349AF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7837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5330F2-27C5-4B6A-B134-C29E2D097083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9CAA28-79D9-4540-8B30-D93869BC212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9831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2ED293-D01E-47BB-B30E-A03EC0F9228F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CC4587-5DF6-468D-8117-317F227EB28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9116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C22DAB-92AF-4757-84BF-50FDD52E5440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0C5F9D-889B-4033-951C-0DF9EB1930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1822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509FE-322E-4A43-A947-BEA4DACC6E82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9E155-31CD-406D-9276-85F7526DC7B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91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2CEB30-13BB-4867-B1BB-395C022B85EC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B0B9EF-989F-4F81-BD1D-DAAF7ED4DA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5021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livre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rma livre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7" name="Triângulo retângulo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ivisa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Divisa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t-BR" noProof="0" smtClean="0"/>
              <a:t>Clique no ícone para adicionar uma imagem</a:t>
            </a:r>
            <a:endParaRPr lang="en-US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1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EDF04D1-3997-4BC8-9CA2-A0768667A239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12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3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7F84421-17A3-4047-AA11-1082F12E5C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6098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Forma livre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033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  <a:endParaRPr lang="en-US" altLang="pt-BR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E7F98F23-A011-4E8D-9D6A-0B6A38A30147}" type="datetimeFigureOut">
              <a:rPr lang="pt-BR"/>
              <a:pPr>
                <a:defRPr/>
              </a:pPr>
              <a:t>21/06/2017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4FBA980F-82C3-46D6-80F4-AF642D4A1DB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3" r:id="rId2"/>
    <p:sldLayoutId id="2147484128" r:id="rId3"/>
    <p:sldLayoutId id="2147484129" r:id="rId4"/>
    <p:sldLayoutId id="2147484130" r:id="rId5"/>
    <p:sldLayoutId id="2147484131" r:id="rId6"/>
    <p:sldLayoutId id="2147484124" r:id="rId7"/>
    <p:sldLayoutId id="2147484132" r:id="rId8"/>
    <p:sldLayoutId id="2147484133" r:id="rId9"/>
    <p:sldLayoutId id="2147484125" r:id="rId10"/>
    <p:sldLayoutId id="21474841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36563" y="1844675"/>
            <a:ext cx="8229600" cy="4525963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800" b="1" dirty="0" smtClean="0">
              <a:ea typeface="ＭＳ Ｐゴシック" pitchFamily="34" charset="-128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800" b="1" dirty="0" smtClean="0">
              <a:ea typeface="ＭＳ Ｐゴシック" pitchFamily="34" charset="-128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pt-BR" sz="2800" b="1" dirty="0" smtClean="0">
                <a:ea typeface="ＭＳ Ｐゴシック" pitchFamily="34" charset="-128"/>
              </a:rPr>
              <a:t>SERVIÇO DE PROTEÇÃO SOCIAL A ADOLESCENTES EM CUMPRIMENTO DE MEDIDA SOCIOEDUCATIVA DE </a:t>
            </a:r>
            <a:br>
              <a:rPr lang="pt-BR" sz="2800" b="1" dirty="0" smtClean="0">
                <a:ea typeface="ＭＳ Ｐゴシック" pitchFamily="34" charset="-128"/>
              </a:rPr>
            </a:br>
            <a:r>
              <a:rPr lang="pt-BR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LIBERDADE ASSISTIDA E PRESTA</a:t>
            </a:r>
            <a:r>
              <a:rPr lang="pt-BR" altLang="ja-JP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メイリオ" charset="-128"/>
              </a:rPr>
              <a:t>ÇÃO DE SERVIÇOS À COMUNIDADE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メイリオ" charset="-128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pt-BR" sz="2800" b="1" dirty="0" smtClean="0">
              <a:effectLst>
                <a:outerShdw blurRad="38100" dist="38100" dir="2700000" algn="tl">
                  <a:srgbClr val="C0C0C0"/>
                </a:outerShdw>
              </a:effectLst>
              <a:ea typeface="メイリオ" charset="-128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44370" y="332656"/>
            <a:ext cx="8327268" cy="15076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449263" algn="r"/>
                <a:tab pos="2806700" algn="ctr"/>
                <a:tab pos="5611813" algn="r"/>
              </a:tabLst>
              <a:defRPr/>
            </a:pP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  <a:cs typeface="Verdana" pitchFamily="34" charset="0"/>
              </a:rPr>
            </a:br>
            <a:r>
              <a:rPr lang="pt-BR" sz="1200" dirty="0" smtClean="0">
                <a:latin typeface="Calibri" pitchFamily="34" charset="0"/>
                <a:ea typeface="Times New Roman" pitchFamily="18" charset="0"/>
              </a:rPr>
              <a:t/>
            </a:r>
            <a:br>
              <a:rPr lang="pt-BR" sz="1200" dirty="0" smtClean="0">
                <a:latin typeface="Calibri" pitchFamily="34" charset="0"/>
                <a:ea typeface="Times New Roman" pitchFamily="18" charset="0"/>
              </a:rPr>
            </a:br>
            <a:r>
              <a:rPr lang="pt-BR" sz="1200" dirty="0" smtClean="0">
                <a:ea typeface="Times New Roman" pitchFamily="18" charset="0"/>
                <a:cs typeface="Verdana" pitchFamily="34" charset="0"/>
              </a:rPr>
              <a:t>Secretaria de Assistência Social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200" dirty="0" smtClean="0">
                <a:cs typeface="Times New Roman" pitchFamily="18" charset="0"/>
              </a:rPr>
              <a:t>CREAS – Centro de Referência Especializado de Assistência Social 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200" dirty="0" smtClean="0">
                <a:cs typeface="Times New Roman" pitchFamily="18" charset="0"/>
              </a:rPr>
              <a:t>Serviço de Proteção Social a Adolescente em Cumprimento de Medida de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200" dirty="0" smtClean="0">
                <a:cs typeface="Times New Roman" pitchFamily="18" charset="0"/>
              </a:rPr>
              <a:t>Liberdade Assistida ( LA ) e de Prestação de Serviço à Comunidade ( PSC ).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200" dirty="0" smtClean="0">
                <a:cs typeface="Times New Roman" pitchFamily="18" charset="0"/>
              </a:rPr>
              <a:t>Av. Rui Barbosa, 677 – Agronômica – Florianópolis-SC -   CEP 88.025-301</a:t>
            </a:r>
            <a:r>
              <a:rPr lang="pt-BR" sz="1200" dirty="0" smtClean="0"/>
              <a:t/>
            </a:r>
            <a:br>
              <a:rPr lang="pt-BR" sz="1200" dirty="0" smtClean="0"/>
            </a:br>
            <a:r>
              <a:rPr lang="pt-BR" sz="1200" dirty="0" smtClean="0">
                <a:cs typeface="Times New Roman" pitchFamily="18" charset="0"/>
              </a:rPr>
              <a:t>Fone: (48) 32165256  / 32165224 /  32165217  / 3216 5219</a:t>
            </a:r>
            <a:r>
              <a:rPr lang="pt-BR" sz="1200" dirty="0" smtClean="0"/>
              <a:t/>
            </a:r>
            <a:br>
              <a:rPr lang="pt-BR" sz="1200" dirty="0" smtClean="0"/>
            </a:br>
            <a:endParaRPr lang="pt-BR" sz="1200" dirty="0">
              <a:latin typeface="Calibri" pitchFamily="34" charset="0"/>
            </a:endParaRPr>
          </a:p>
        </p:txBody>
      </p:sp>
      <p:pic>
        <p:nvPicPr>
          <p:cNvPr id="9220" name="Imagem 3" descr="marca-pm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33375"/>
            <a:ext cx="396081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b="1" smtClean="0">
                <a:latin typeface="Tw Cen MT" pitchFamily="34" charset="0"/>
                <a:ea typeface="ＭＳ Ｐゴシック" pitchFamily="34" charset="-128"/>
              </a:rPr>
              <a:t>Acolhimento: </a:t>
            </a: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Ocorre quando o adolescente e a família se apresentam no Serviço após audiência de homologação junto à Justiça da Infância e Juventude em que tem aplicada medida socioeducativa de LA ou PSC.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Durante este procedimento é preenchida a Ficha de Identificação com os dados relativos ao adolescente/jovem, sua família e demais orientações sobre a execução da (s) medida (s) aplicada (s).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pt-BR" altLang="pt-BR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 </a:t>
            </a:r>
            <a:r>
              <a:rPr lang="pt-BR" altLang="pt-BR" sz="4000" dirty="0" smtClean="0">
                <a:latin typeface="Tw Cen MT" pitchFamily="34" charset="0"/>
                <a:ea typeface="ＭＳ Ｐゴシック" pitchFamily="34" charset="-128"/>
              </a:rPr>
              <a:t> 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600" b="1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600" b="1" dirty="0" smtClean="0">
                <a:latin typeface="Tw Cen MT" pitchFamily="34" charset="0"/>
                <a:ea typeface="ＭＳ Ｐゴシック" pitchFamily="34" charset="-128"/>
              </a:rPr>
              <a:t>Início </a:t>
            </a:r>
            <a:r>
              <a:rPr lang="pt-BR" altLang="pt-BR" sz="2600" b="1" dirty="0" smtClean="0">
                <a:latin typeface="Tw Cen MT" pitchFamily="34" charset="0"/>
                <a:ea typeface="ＭＳ Ｐゴシック" pitchFamily="34" charset="-128"/>
              </a:rPr>
              <a:t>do atendimento: </a:t>
            </a:r>
            <a:endParaRPr lang="pt-BR" altLang="pt-BR" sz="2600" b="1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600" b="1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600" b="1" dirty="0" smtClean="0">
                <a:latin typeface="Tw Cen MT" pitchFamily="34" charset="0"/>
                <a:ea typeface="ＭＳ Ｐゴシック" pitchFamily="34" charset="-128"/>
              </a:rPr>
              <a:t>I – repasse de caso: os adolescentes são selecionados </a:t>
            </a:r>
            <a:r>
              <a:rPr lang="pt-BR" altLang="pt-BR" sz="2600" dirty="0" smtClean="0">
                <a:latin typeface="Tw Cen MT" pitchFamily="34" charset="0"/>
                <a:ea typeface="ＭＳ Ｐゴシック" pitchFamily="34" charset="-128"/>
              </a:rPr>
              <a:t>para atendimento de acordo com ordem de chegada da homologação, salvo situações específicas e/ou discutidas em estudo de caso com a equipe</a:t>
            </a:r>
            <a:r>
              <a:rPr lang="pt-BR" altLang="pt-BR" sz="2600" dirty="0" smtClean="0">
                <a:latin typeface="Tw Cen MT" pitchFamily="34" charset="0"/>
                <a:ea typeface="ＭＳ Ｐゴシック" pitchFamily="34" charset="-128"/>
              </a:rPr>
              <a:t>.</a:t>
            </a:r>
            <a:endParaRPr lang="pt-BR" altLang="pt-BR" sz="26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6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5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8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 </a:t>
            </a:r>
            <a:r>
              <a:rPr lang="pt-BR" altLang="pt-BR" sz="4000" dirty="0" smtClean="0">
                <a:latin typeface="Tw Cen MT" pitchFamily="34" charset="0"/>
                <a:ea typeface="ＭＳ Ｐゴシック" pitchFamily="34" charset="-128"/>
              </a:rPr>
              <a:t> 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29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600" b="1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600" b="1" dirty="0" smtClean="0">
                <a:latin typeface="Tw Cen MT" pitchFamily="34" charset="0"/>
                <a:ea typeface="ＭＳ Ｐゴシック" pitchFamily="34" charset="-128"/>
              </a:rPr>
              <a:t>II – Todos os processos são pesquisados junto ao SAJ (Serviço de Automação Judicial)</a:t>
            </a:r>
            <a:r>
              <a:rPr lang="pt-BR" altLang="pt-BR" sz="2600" dirty="0" smtClean="0">
                <a:latin typeface="Tw Cen MT" pitchFamily="34" charset="0"/>
                <a:ea typeface="ＭＳ Ｐゴシック" pitchFamily="34" charset="-128"/>
              </a:rPr>
              <a:t>, visando verificar algum impedimento jurídico para a execução da MSE (busca e apreensão por outro processo não apensado, aplicação de medida socioeducativa com privação de liberdade)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6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5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5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16592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</a:t>
            </a:r>
            <a:endParaRPr lang="pt-BR" altLang="pt-BR" sz="2800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III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- O adolescente /jovem e sua família são repassados para iniciar atendimento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junto à equipe de referência (psicóloga e assistente social).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Após, a equipe faz uma rápida análise com o objetivo de identificar algum impedimento (família conhecida dos técnicos, dentre outros).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</a:t>
            </a:r>
            <a:endParaRPr lang="pt-BR" altLang="pt-BR" sz="28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altLang="pt-BR" sz="2800" b="1" dirty="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altLang="pt-BR" sz="2800" b="1" dirty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IV </a:t>
            </a: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- Não havendo impedimentos, a equipe responsável pelo caso inicia consulta aos registros institucionais 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referentes a este adolescente/jovem e sua família bem como demais instituições que compõem a rede socioassistencial.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</a:t>
            </a:r>
            <a:endParaRPr lang="pt-BR" altLang="pt-BR" sz="2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49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pt-BR" altLang="pt-BR" sz="220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V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–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A equipe de referência fará estudo do processo/prontuário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e iniciará busca ativa através de contato telefônico/visita domiciliar com o objetivo de dar ciência do início da execução da medida ao adolescente e sua família, conhecer a história de vida e a dinâmica familiar deste adolescente. </a:t>
            </a:r>
            <a:endParaRPr lang="pt-BR" altLang="pt-BR" sz="220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394652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VI – O Estudo de Caso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 pode ser realizado nas diferentes etapas do cumprimento da medida: </a:t>
            </a:r>
            <a:r>
              <a:rPr lang="pt-BR" altLang="pt-BR" sz="2600" b="1" u="sng" smtClean="0">
                <a:latin typeface="Tw Cen MT" pitchFamily="34" charset="0"/>
                <a:ea typeface="ＭＳ Ｐゴシック" pitchFamily="34" charset="-128"/>
              </a:rPr>
              <a:t>no início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trazendo a avaliação interprofissional a fim de subsidiar posteriormente a elaboração do PIA; </a:t>
            </a:r>
            <a:r>
              <a:rPr lang="pt-BR" altLang="pt-BR" sz="2600" b="1" u="sng" smtClean="0">
                <a:latin typeface="Tw Cen MT" pitchFamily="34" charset="0"/>
                <a:ea typeface="ＭＳ Ｐゴシック" pitchFamily="34" charset="-128"/>
              </a:rPr>
              <a:t>durante o acompanhamento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da medida para avaliar as dificuldades na sustentação dos objetivos delineados no PIA, sua redefinição; </a:t>
            </a:r>
            <a:r>
              <a:rPr lang="pt-BR" altLang="pt-BR" sz="2600" b="1" u="sng" smtClean="0">
                <a:latin typeface="Tw Cen MT" pitchFamily="34" charset="0"/>
                <a:ea typeface="ＭＳ Ｐゴシック" pitchFamily="34" charset="-128"/>
              </a:rPr>
              <a:t>no encerramento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da medida com vistas, inclusive, aos encaminhamentos necessários para garantia dos direitos do adolescente e continuidade de intervenções que se avaliarem necessárias junto a rede socioassistencial. </a:t>
            </a:r>
            <a:endParaRPr lang="pt-BR" altLang="pt-BR" sz="1900" smtClean="0">
              <a:latin typeface="Tw Cen MT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2531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39465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VII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– </a:t>
            </a:r>
            <a:r>
              <a:rPr lang="pt-BR" altLang="pt-BR" sz="2600" b="1" smtClean="0">
                <a:latin typeface="Tw Cen MT" pitchFamily="34" charset="0"/>
                <a:ea typeface="ＭＳ Ｐゴシック" pitchFamily="34" charset="-128"/>
              </a:rPr>
              <a:t>Atendimento individual: </a:t>
            </a: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o Atendimento Individual deverá ser planejado para contribuir com elementos fundamentais na construção, acompanhamento e execução do PIA e no percurso do cumprimento da medida.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600" smtClean="0">
                <a:latin typeface="Tw Cen MT" pitchFamily="34" charset="0"/>
                <a:ea typeface="ＭＳ Ｐゴシック" pitchFamily="34" charset="-128"/>
              </a:rPr>
              <a:t>Objetiva a compreensão do adolescente acerca de seu contexto social e familiar, desvendando padrões de comportamento, habilidades e valores sociais.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 3" pitchFamily="18" charset="2"/>
              <a:buNone/>
            </a:pP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VIII 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– </a:t>
            </a: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Atendimento familiar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dispensado às famílias dos adolescentes tem por objetivo entender a dinâmica familiar e promover através do diálogo, o fortalecimento dos vínculos, sejam eles por </a:t>
            </a:r>
            <a:r>
              <a:rPr lang="pt-BR" altLang="pt-BR" sz="2800" dirty="0" err="1" smtClean="0">
                <a:latin typeface="Tw Cen MT" pitchFamily="34" charset="0"/>
                <a:ea typeface="ＭＳ Ｐゴシック" pitchFamily="34" charset="-128"/>
              </a:rPr>
              <a:t>consangüinidade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 e/ou por afinidade, além de orientar e potencializar as famílias para que se apropriem e desenvolvam recursos para o enfrentamento e devido encaminhamento das situações identificadas a rede socioassistencial.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457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400" b="1" smtClean="0">
                <a:latin typeface="Tw Cen MT" pitchFamily="34" charset="0"/>
                <a:ea typeface="ＭＳ Ｐゴシック" pitchFamily="34" charset="-128"/>
              </a:rPr>
              <a:t>IX – Elaboração do Plano Individual de Atendimento - PIA (Art. 54 - SINASE).</a:t>
            </a:r>
          </a:p>
          <a:p>
            <a:pPr marL="0" indent="0" algn="just" eaLnBrk="1" hangingPunct="1"/>
            <a:r>
              <a:rPr lang="pt-BR" altLang="pt-BR" sz="2400" smtClean="0">
                <a:latin typeface="Tw Cen MT" pitchFamily="34" charset="0"/>
                <a:ea typeface="ＭＳ Ｐゴシック" pitchFamily="34" charset="-128"/>
              </a:rPr>
              <a:t>Após a avaliação multidisciplinar em estudo do caso, o adolescente e seus familiares, conjuntamente com a equipe técnica de referência, constroem o (PIA) consolidando as ações e as metas que devem retratar a dinâmica do atendimento socioeducativo que será realizado com o adolescente e sua família. </a:t>
            </a:r>
          </a:p>
          <a:p>
            <a:pPr marL="0" indent="0" algn="just" eaLnBrk="1" hangingPunct="1"/>
            <a:r>
              <a:rPr lang="pt-BR" altLang="pt-BR" sz="2400" smtClean="0">
                <a:latin typeface="Tw Cen MT" pitchFamily="34" charset="0"/>
                <a:ea typeface="ＭＳ Ｐゴシック" pitchFamily="34" charset="-128"/>
              </a:rPr>
              <a:t>O que se busca é, a partir da subjetividade do adolescente e da família, potencializar ações de protagonismo e função protetiva da família; evitando que a atuação do orientador seja imposta por seus valores subjetivos.</a:t>
            </a:r>
          </a:p>
          <a:p>
            <a:pPr marL="0" indent="0" eaLnBrk="1" hangingPunct="1">
              <a:buFont typeface="Wingdings 3" pitchFamily="18" charset="2"/>
              <a:buNone/>
            </a:pPr>
            <a:r>
              <a:rPr lang="pt-BR" altLang="pt-BR" sz="2000" smtClean="0">
                <a:latin typeface="Tw Cen MT" pitchFamily="34" charset="0"/>
                <a:ea typeface="ＭＳ Ｐゴシック" pitchFamily="34" charset="-128"/>
              </a:rPr>
              <a:t> 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000" smtClean="0">
              <a:latin typeface="Tw Cen MT" pitchFamily="34" charset="0"/>
              <a:ea typeface="ＭＳ Ｐゴシック" pitchFamily="34" charset="-128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endParaRPr lang="pt-BR" altLang="pt-BR" sz="2000" smtClean="0">
              <a:latin typeface="Tw Cen MT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sz="4500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EQUIPE TÉCNICA</a:t>
            </a:r>
            <a:endParaRPr lang="pt-BR" altLang="pt-BR" sz="4500" dirty="0" smtClean="0">
              <a:ea typeface="ＭＳ Ｐゴシック" pitchFamily="34" charset="-128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619250" y="1481138"/>
            <a:ext cx="706755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pt-BR" altLang="pt-BR" sz="2800" dirty="0" smtClean="0">
              <a:ea typeface="ＭＳ Ｐゴシック" pitchFamily="34" charset="-128"/>
            </a:endParaRPr>
          </a:p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pt-BR" altLang="pt-BR" sz="2800" dirty="0" smtClean="0">
                <a:ea typeface="ＭＳ Ｐゴシック" pitchFamily="34" charset="-128"/>
              </a:rPr>
              <a:t>- 1 coordenador (Assistente Social);</a:t>
            </a:r>
          </a:p>
          <a:p>
            <a:pPr marL="0" indent="0" eaLnBrk="1" hangingPunct="1">
              <a:buFont typeface="Wingdings 3" pitchFamily="18" charset="2"/>
              <a:buNone/>
              <a:defRPr/>
            </a:pPr>
            <a:r>
              <a:rPr lang="pt-BR" altLang="pt-BR" sz="2800" dirty="0" smtClean="0">
                <a:ea typeface="ＭＳ Ｐゴシック" pitchFamily="34" charset="-128"/>
              </a:rPr>
              <a:t> - 5 Assistentes Sociais;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BR" altLang="pt-BR" sz="2800" dirty="0" smtClean="0">
                <a:ea typeface="ＭＳ Ｐゴシック" pitchFamily="34" charset="-128"/>
              </a:rPr>
              <a:t>- 3 Psicólogas;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BR" altLang="pt-BR" sz="2800" dirty="0" smtClean="0">
                <a:ea typeface="ＭＳ Ｐゴシック" pitchFamily="34" charset="-128"/>
              </a:rPr>
              <a:t>- 1 Técnico Administrativo;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t-BR" altLang="pt-BR" sz="2800" dirty="0" smtClean="0">
                <a:ea typeface="ＭＳ Ｐゴシック" pitchFamily="34" charset="-128"/>
              </a:rPr>
              <a:t>- 1 Motorista.</a:t>
            </a:r>
          </a:p>
          <a:p>
            <a:pPr eaLnBrk="1" hangingPunct="1">
              <a:buFontTx/>
              <a:buChar char="-"/>
              <a:defRPr/>
            </a:pPr>
            <a:endParaRPr lang="pt-BR" altLang="pt-BR" sz="2800" dirty="0" smtClean="0">
              <a:ea typeface="ＭＳ Ｐゴシック" pitchFamily="34" charset="-128"/>
            </a:endParaRPr>
          </a:p>
          <a:p>
            <a:pPr eaLnBrk="1" hangingPunct="1">
              <a:buFontTx/>
              <a:buChar char="-"/>
              <a:defRPr/>
            </a:pPr>
            <a:endParaRPr lang="pt-BR" altLang="pt-BR" dirty="0" smtClean="0">
              <a:ea typeface="ＭＳ Ｐゴシック" pitchFamily="34" charset="-128"/>
            </a:endParaRPr>
          </a:p>
          <a:p>
            <a:pPr eaLnBrk="1" hangingPunct="1">
              <a:defRPr/>
            </a:pPr>
            <a:endParaRPr lang="pt-BR" altLang="pt-BR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  <a:endParaRPr lang="pt-BR" altLang="pt-BR" sz="32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pt-BR" altLang="pt-BR" sz="2800" b="1" smtClean="0">
                <a:latin typeface="Tw Cen MT" pitchFamily="34" charset="0"/>
                <a:ea typeface="ＭＳ Ｐゴシック" pitchFamily="34" charset="-128"/>
              </a:rPr>
              <a:t>X </a:t>
            </a: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– </a:t>
            </a:r>
            <a:r>
              <a:rPr lang="pt-BR" altLang="pt-BR" sz="2800" b="1" smtClean="0">
                <a:latin typeface="Tw Cen MT" pitchFamily="34" charset="0"/>
                <a:ea typeface="ＭＳ Ｐゴシック" pitchFamily="34" charset="-128"/>
              </a:rPr>
              <a:t>Desligamento ocorre quando: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1- Descumprimento dos acordos firmados no PIA;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3- Não adesão do adolescente e família aos atendimentos sem justificativa ou indicando o não querer cumprir;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4 – Todas as situações de arquivamento previstas no Art. 46 do SINASE.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1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61417"/>
            <a:ext cx="8229600" cy="769441"/>
          </a:xfrm>
          <a:solidFill>
            <a:schemeClr val="accent1"/>
          </a:solidFill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571500" indent="-571500" algn="ctr">
              <a:spcBef>
                <a:spcPts val="1000"/>
              </a:spcBef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pt-BR" altLang="pt-BR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Nossos agradecimentos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331913" y="2205038"/>
            <a:ext cx="6624637" cy="2400300"/>
          </a:xfrm>
        </p:spPr>
        <p:txBody>
          <a:bodyPr>
            <a:spAutoFit/>
          </a:bodyPr>
          <a:lstStyle>
            <a:lvl1pPr marL="635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pt-BR" altLang="pt-BR" b="1" dirty="0" smtClean="0">
                <a:latin typeface="Calibri" pitchFamily="34" charset="0"/>
              </a:rPr>
              <a:t>Sandra Marcia Ferreira de Andrade e Silva</a:t>
            </a:r>
          </a:p>
          <a:p>
            <a:pPr algn="ctr">
              <a:defRPr/>
            </a:pPr>
            <a:r>
              <a:rPr lang="pt-BR" altLang="pt-BR" dirty="0" smtClean="0">
                <a:latin typeface="Calibri" pitchFamily="34" charset="0"/>
              </a:rPr>
              <a:t>Assistente Social do Serviço de Medidas Socioeducativas de Florianópolis LA/PSC</a:t>
            </a:r>
            <a:endParaRPr lang="pt-BR" altLang="pt-BR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lapscfloripa@gmail.com</a:t>
            </a:r>
          </a:p>
          <a:p>
            <a:pPr algn="ctr">
              <a:defRPr/>
            </a:pPr>
            <a:r>
              <a:rPr lang="pt-BR" altLang="pt-BR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(48) 3216-5219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altLang="pt-BR" sz="4000" dirty="0" smtClean="0">
                <a:solidFill>
                  <a:schemeClr val="tx1"/>
                </a:solidFill>
                <a:ea typeface="ＭＳ Ｐゴシック" pitchFamily="34" charset="-128"/>
              </a:rPr>
              <a:t>DEMANDA DO SERVIÇO</a:t>
            </a:r>
          </a:p>
        </p:txBody>
      </p:sp>
      <p:sp>
        <p:nvSpPr>
          <p:cNvPr id="11267" name="Espaço Reservado para Conteúdo 2"/>
          <p:cNvSpPr>
            <a:spLocks noGrp="1"/>
          </p:cNvSpPr>
          <p:nvPr>
            <p:ph idx="1"/>
          </p:nvPr>
        </p:nvSpPr>
        <p:spPr>
          <a:xfrm>
            <a:off x="900113" y="1700213"/>
            <a:ext cx="8002587" cy="4032250"/>
          </a:xfrm>
        </p:spPr>
        <p:txBody>
          <a:bodyPr/>
          <a:lstStyle/>
          <a:p>
            <a:pPr algn="just" eaLnBrk="1" hangingPunct="1">
              <a:lnSpc>
                <a:spcPct val="60000"/>
              </a:lnSpc>
              <a:buFont typeface="Wingdings" pitchFamily="2" charset="2"/>
              <a:buNone/>
            </a:pPr>
            <a:endParaRPr lang="pt-BR" altLang="pt-BR" sz="2000" dirty="0" smtClean="0">
              <a:latin typeface="Tw Cen MT" pitchFamily="34" charset="0"/>
              <a:ea typeface="ＭＳ Ｐゴシック" pitchFamily="34" charset="-128"/>
            </a:endParaRP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237 adolescentes inscritos no Serviço atualmente;</a:t>
            </a:r>
          </a:p>
          <a:p>
            <a:pPr marL="109537" indent="0" eaLnBrk="1" hangingPunct="1">
              <a:buNone/>
            </a:pPr>
            <a:r>
              <a:rPr lang="en-US" altLang="pt-BR" sz="2800" b="1" dirty="0" smtClean="0">
                <a:latin typeface="Tw Cen MT" pitchFamily="34" charset="0"/>
                <a:ea typeface="ＭＳ Ｐゴシック" pitchFamily="34" charset="-128"/>
              </a:rPr>
              <a:t>D</a:t>
            </a:r>
            <a:r>
              <a:rPr lang="pt-BR" altLang="pt-BR" sz="2800" b="1" dirty="0" smtClean="0">
                <a:latin typeface="Tw Cen MT" pitchFamily="34" charset="0"/>
                <a:ea typeface="ＭＳ Ｐゴシック" pitchFamily="34" charset="-128"/>
              </a:rPr>
              <a:t>estes:</a:t>
            </a: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92 possuem medida de LA;</a:t>
            </a: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43 possuem medida de PSC;</a:t>
            </a: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16 possuem as medidas 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LA+PSC;</a:t>
            </a:r>
            <a:endParaRPr lang="pt-BR" altLang="pt-BR" sz="2800" dirty="0" smtClean="0">
              <a:latin typeface="Tw Cen MT" pitchFamily="34" charset="0"/>
              <a:ea typeface="ＭＳ Ｐゴシック" pitchFamily="34" charset="-128"/>
            </a:endParaRP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56 em atendimento;</a:t>
            </a:r>
          </a:p>
          <a:p>
            <a:pPr eaLnBrk="1" hangingPunct="1">
              <a:buFontTx/>
              <a:buChar char="-"/>
            </a:pP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86 </a:t>
            </a:r>
            <a:r>
              <a:rPr lang="pt-BR" altLang="pt-BR" sz="2800" dirty="0" smtClean="0">
                <a:latin typeface="Tw Cen MT" pitchFamily="34" charset="0"/>
                <a:ea typeface="ＭＳ Ｐゴシック" pitchFamily="34" charset="-128"/>
              </a:rPr>
              <a:t>casos em demanda reprimida atualmente.</a:t>
            </a:r>
          </a:p>
          <a:p>
            <a:pPr algn="just" eaLnBrk="1" hangingPunct="1">
              <a:lnSpc>
                <a:spcPct val="60000"/>
              </a:lnSpc>
              <a:buFont typeface="Wingdings" pitchFamily="2" charset="2"/>
              <a:buNone/>
            </a:pPr>
            <a:endParaRPr lang="pt-BR" altLang="pt-BR" sz="2000" dirty="0" smtClean="0">
              <a:latin typeface="Tw Cen MT" pitchFamily="34" charset="0"/>
              <a:ea typeface="ＭＳ Ｐゴシック" pitchFamily="34" charset="-128"/>
            </a:endParaRPr>
          </a:p>
          <a:p>
            <a:pPr algn="just" eaLnBrk="1" hangingPunct="1">
              <a:lnSpc>
                <a:spcPct val="60000"/>
              </a:lnSpc>
              <a:buFont typeface="Wingdings" pitchFamily="2" charset="2"/>
              <a:buNone/>
            </a:pPr>
            <a:r>
              <a:rPr lang="pt-BR" altLang="pt-BR" sz="2000" dirty="0" smtClean="0">
                <a:latin typeface="Tw Cen MT" pitchFamily="34" charset="0"/>
                <a:ea typeface="ＭＳ Ｐゴシック" pitchFamily="34" charset="-128"/>
              </a:rPr>
              <a:t>    </a:t>
            </a:r>
            <a:endParaRPr lang="pt-BR" altLang="pt-BR" sz="20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Perfil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dos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adolescentes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inscritos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b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no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Serviço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em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2017</a:t>
            </a:r>
            <a:endParaRPr lang="pt-BR" sz="3200" dirty="0">
              <a:solidFill>
                <a:schemeClr val="tx1"/>
              </a:solidFill>
            </a:endParaRPr>
          </a:p>
        </p:txBody>
      </p:sp>
      <p:graphicFrame>
        <p:nvGraphicFramePr>
          <p:cNvPr id="2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2051050" y="6013450"/>
            <a:ext cx="45672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pt-BR" sz="1600" i="1">
                <a:ea typeface="ＭＳ Ｐゴシック" pitchFamily="34" charset="-128"/>
              </a:rPr>
              <a:t>Gráfico: Percentual de adolescentes, por idade.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altLang="pt-BR" sz="3200" dirty="0" err="1">
                <a:solidFill>
                  <a:schemeClr val="tx1"/>
                </a:solidFill>
                <a:ea typeface="ＭＳ Ｐゴシック" pitchFamily="34" charset="-128"/>
              </a:rPr>
              <a:t>Perfil</a:t>
            </a: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 dos </a:t>
            </a:r>
            <a:r>
              <a:rPr lang="en-US" altLang="pt-BR" sz="3200" dirty="0" err="1">
                <a:solidFill>
                  <a:schemeClr val="tx1"/>
                </a:solidFill>
                <a:ea typeface="ＭＳ Ｐゴシック" pitchFamily="34" charset="-128"/>
              </a:rPr>
              <a:t>adolescentes</a:t>
            </a: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>
                <a:solidFill>
                  <a:schemeClr val="tx1"/>
                </a:solidFill>
                <a:ea typeface="ＭＳ Ｐゴシック" pitchFamily="34" charset="-128"/>
              </a:rPr>
              <a:t>inscritos</a:t>
            </a: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b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</a:b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no </a:t>
            </a:r>
            <a:r>
              <a:rPr lang="en-US" altLang="pt-BR" sz="3200" dirty="0" err="1">
                <a:solidFill>
                  <a:schemeClr val="tx1"/>
                </a:solidFill>
                <a:ea typeface="ＭＳ Ｐゴシック" pitchFamily="34" charset="-128"/>
              </a:rPr>
              <a:t>Serviço</a:t>
            </a: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>
                <a:solidFill>
                  <a:schemeClr val="tx1"/>
                </a:solidFill>
                <a:ea typeface="ＭＳ Ｐゴシック" pitchFamily="34" charset="-128"/>
              </a:rPr>
              <a:t>em</a:t>
            </a:r>
            <a:r>
              <a:rPr lang="en-US" altLang="pt-BR" sz="3200" dirty="0">
                <a:solidFill>
                  <a:schemeClr val="tx1"/>
                </a:solidFill>
                <a:ea typeface="ＭＳ Ｐゴシック" pitchFamily="34" charset="-128"/>
              </a:rPr>
              <a:t> 2017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908175" y="5761038"/>
            <a:ext cx="4460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pt-BR" sz="1600" i="1">
                <a:ea typeface="ＭＳ Ｐゴシック" pitchFamily="34" charset="-128"/>
              </a:rPr>
              <a:t>Gráfico: Percentual de adolescentes, por sexo.</a:t>
            </a:r>
            <a:endParaRPr lang="en-US" altLang="pt-BR" sz="1600">
              <a:ea typeface="ＭＳ Ｐゴシック" pitchFamily="34" charset="-128"/>
            </a:endParaRPr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pt-BR" sz="3600" dirty="0" err="1" smtClean="0">
                <a:solidFill>
                  <a:schemeClr val="tx1"/>
                </a:solidFill>
                <a:ea typeface="ＭＳ Ｐゴシック" pitchFamily="34" charset="-128"/>
              </a:rPr>
              <a:t>Perfil</a:t>
            </a:r>
            <a:r>
              <a:rPr lang="en-US" altLang="pt-BR" sz="3600" dirty="0" smtClean="0">
                <a:solidFill>
                  <a:schemeClr val="tx1"/>
                </a:solidFill>
                <a:ea typeface="ＭＳ Ｐゴシック" pitchFamily="34" charset="-128"/>
              </a:rPr>
              <a:t> dos </a:t>
            </a:r>
            <a:r>
              <a:rPr lang="en-US" altLang="pt-BR" sz="3600" dirty="0" err="1" smtClean="0">
                <a:solidFill>
                  <a:schemeClr val="tx1"/>
                </a:solidFill>
                <a:ea typeface="ＭＳ Ｐゴシック" pitchFamily="34" charset="-128"/>
              </a:rPr>
              <a:t>adolescentes</a:t>
            </a:r>
            <a:r>
              <a:rPr lang="en-US" altLang="pt-BR" sz="36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600" dirty="0" err="1" smtClean="0">
                <a:solidFill>
                  <a:schemeClr val="tx1"/>
                </a:solidFill>
                <a:ea typeface="ＭＳ Ｐゴシック" pitchFamily="34" charset="-128"/>
              </a:rPr>
              <a:t>inscritos</a:t>
            </a:r>
            <a:r>
              <a:rPr lang="en-US" altLang="pt-BR" sz="3600" dirty="0" smtClean="0">
                <a:solidFill>
                  <a:schemeClr val="tx1"/>
                </a:solidFill>
                <a:ea typeface="ＭＳ Ｐゴシック" pitchFamily="34" charset="-128"/>
              </a:rPr>
              <a:t> no </a:t>
            </a:r>
            <a:r>
              <a:rPr lang="en-US" altLang="pt-BR" sz="3600" dirty="0" err="1" smtClean="0">
                <a:solidFill>
                  <a:schemeClr val="tx1"/>
                </a:solidFill>
                <a:ea typeface="ＭＳ Ｐゴシック" pitchFamily="34" charset="-128"/>
              </a:rPr>
              <a:t>Serviço</a:t>
            </a:r>
            <a:r>
              <a:rPr lang="en-US" altLang="pt-BR" sz="36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600" dirty="0" err="1" smtClean="0">
                <a:solidFill>
                  <a:schemeClr val="tx1"/>
                </a:solidFill>
                <a:ea typeface="ＭＳ Ｐゴシック" pitchFamily="34" charset="-128"/>
              </a:rPr>
              <a:t>em</a:t>
            </a:r>
            <a:r>
              <a:rPr lang="en-US" altLang="pt-BR" sz="3600" dirty="0" smtClean="0">
                <a:solidFill>
                  <a:schemeClr val="tx1"/>
                </a:solidFill>
                <a:ea typeface="ＭＳ Ｐゴシック" pitchFamily="34" charset="-128"/>
              </a:rPr>
              <a:t> 2017</a:t>
            </a:r>
            <a:r>
              <a:rPr lang="en-US" altLang="pt-BR" dirty="0" smtClean="0">
                <a:ea typeface="ＭＳ Ｐゴシック" pitchFamily="34" charset="-128"/>
              </a:rPr>
              <a:t>	</a:t>
            </a:r>
            <a:endParaRPr lang="pt-BR" dirty="0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187450" y="5732463"/>
            <a:ext cx="52292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pt-BR" sz="1600" i="1">
                <a:ea typeface="ＭＳ Ｐゴシック" pitchFamily="34" charset="-128"/>
              </a:rPr>
              <a:t>Gráfico: Percentual de adolescentes, por escolaridade.</a:t>
            </a:r>
          </a:p>
          <a:p>
            <a:pPr eaLnBrk="1" hangingPunct="1"/>
            <a:endParaRPr lang="en-US" altLang="pt-BR" sz="2800">
              <a:ea typeface="ＭＳ Ｐゴシック" pitchFamily="34" charset="-128"/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Perfil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dos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adolescentes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inscritos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no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Serviço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em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2017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042988" y="5662613"/>
            <a:ext cx="52974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pt-BR" sz="1600" i="1">
                <a:ea typeface="ＭＳ Ｐゴシック" pitchFamily="34" charset="-128"/>
              </a:rPr>
              <a:t>Gráfico: Percentual de adolescentes, por ato infracional.</a:t>
            </a:r>
          </a:p>
          <a:p>
            <a:pPr eaLnBrk="1" hangingPunct="1"/>
            <a:endParaRPr lang="en-US" altLang="pt-BR" sz="2800">
              <a:ea typeface="ＭＳ Ｐゴシック" pitchFamily="34" charset="-128"/>
            </a:endParaRPr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Perfil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dos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adolescentes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inscritos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no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Serviço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US" altLang="pt-BR" sz="3200" dirty="0" err="1" smtClean="0">
                <a:solidFill>
                  <a:schemeClr val="tx1"/>
                </a:solidFill>
                <a:ea typeface="ＭＳ Ｐゴシック" pitchFamily="34" charset="-128"/>
              </a:rPr>
              <a:t>em</a:t>
            </a:r>
            <a:r>
              <a:rPr lang="en-US" altLang="pt-BR" sz="3200" dirty="0" smtClean="0">
                <a:solidFill>
                  <a:schemeClr val="tx1"/>
                </a:solidFill>
                <a:ea typeface="ＭＳ Ｐゴシック" pitchFamily="34" charset="-128"/>
              </a:rPr>
              <a:t> 2017</a:t>
            </a:r>
            <a:endParaRPr lang="pt-BR" sz="3200" dirty="0">
              <a:solidFill>
                <a:schemeClr val="tx1"/>
              </a:solidFill>
            </a:endParaRPr>
          </a:p>
        </p:txBody>
      </p:sp>
      <p:graphicFrame>
        <p:nvGraphicFramePr>
          <p:cNvPr id="17" name="Espaço Reservado para Conteúdo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98000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1547664" y="5664655"/>
            <a:ext cx="458811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pt-BR" sz="1600" i="1" dirty="0" err="1">
                <a:ea typeface="ＭＳ Ｐゴシック" pitchFamily="34" charset="-128"/>
              </a:rPr>
              <a:t>Gráfico</a:t>
            </a:r>
            <a:r>
              <a:rPr lang="en-US" altLang="pt-BR" sz="1600" i="1" dirty="0">
                <a:ea typeface="ＭＳ Ｐゴシック" pitchFamily="34" charset="-128"/>
              </a:rPr>
              <a:t>: </a:t>
            </a:r>
            <a:r>
              <a:rPr lang="en-US" altLang="pt-BR" sz="1600" i="1" dirty="0" err="1">
                <a:ea typeface="ＭＳ Ｐゴシック" pitchFamily="34" charset="-128"/>
              </a:rPr>
              <a:t>Percentual</a:t>
            </a:r>
            <a:r>
              <a:rPr lang="en-US" altLang="pt-BR" sz="1600" i="1" dirty="0">
                <a:ea typeface="ＭＳ Ｐゴシック" pitchFamily="34" charset="-128"/>
              </a:rPr>
              <a:t> de </a:t>
            </a:r>
            <a:r>
              <a:rPr lang="en-US" altLang="pt-BR" sz="1600" i="1" dirty="0" err="1">
                <a:ea typeface="ＭＳ Ｐゴシック" pitchFamily="34" charset="-128"/>
              </a:rPr>
              <a:t>adolescentes</a:t>
            </a:r>
            <a:r>
              <a:rPr lang="en-US" altLang="pt-BR" sz="1600" i="1" dirty="0">
                <a:ea typeface="ＭＳ Ｐゴシック" pitchFamily="34" charset="-128"/>
              </a:rPr>
              <a:t>, </a:t>
            </a:r>
            <a:r>
              <a:rPr lang="en-US" altLang="pt-BR" sz="1600" i="1" dirty="0" err="1">
                <a:ea typeface="ＭＳ Ｐゴシック" pitchFamily="34" charset="-128"/>
              </a:rPr>
              <a:t>por</a:t>
            </a:r>
            <a:r>
              <a:rPr lang="en-US" altLang="pt-BR" sz="1600" i="1" dirty="0">
                <a:ea typeface="ＭＳ Ｐゴシック" pitchFamily="34" charset="-128"/>
              </a:rPr>
              <a:t> </a:t>
            </a:r>
            <a:r>
              <a:rPr lang="en-US" altLang="pt-BR" sz="1600" i="1" dirty="0" err="1" smtClean="0">
                <a:ea typeface="ＭＳ Ｐゴシック" pitchFamily="34" charset="-128"/>
              </a:rPr>
              <a:t>região</a:t>
            </a:r>
            <a:r>
              <a:rPr lang="en-US" altLang="pt-BR" sz="1600" i="1" dirty="0" smtClean="0">
                <a:ea typeface="ＭＳ Ｐゴシック" pitchFamily="34" charset="-128"/>
              </a:rPr>
              <a:t>.</a:t>
            </a:r>
            <a:endParaRPr lang="en-US" altLang="pt-BR" sz="1600" i="1" dirty="0">
              <a:ea typeface="ＭＳ Ｐゴシック" pitchFamily="34" charset="-128"/>
            </a:endParaRPr>
          </a:p>
          <a:p>
            <a:pPr eaLnBrk="1" hangingPunct="1"/>
            <a:endParaRPr lang="en-US" altLang="pt-BR" sz="28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506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altLang="pt-BR" dirty="0" smtClean="0">
                <a:solidFill>
                  <a:schemeClr val="tx1"/>
                </a:solidFill>
                <a:latin typeface="Tw Cen MT" pitchFamily="34" charset="0"/>
                <a:ea typeface="ＭＳ Ｐゴシック" pitchFamily="34" charset="-128"/>
              </a:rPr>
              <a:t>PROCEDIMENTOS METODOLÓGICOS</a:t>
            </a:r>
          </a:p>
        </p:txBody>
      </p:sp>
      <p:sp>
        <p:nvSpPr>
          <p:cNvPr id="1638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pt-BR" altLang="pt-BR" sz="2800" u="sng" smtClean="0">
                <a:latin typeface="Tw Cen MT" pitchFamily="34" charset="0"/>
                <a:ea typeface="ＭＳ Ｐゴシック" pitchFamily="34" charset="-128"/>
              </a:rPr>
              <a:t>Eixos estratégicos: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O atendimento aos adolescentes se dá perante quatro etapas: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Acolhimento ao adolescente e sua família;</a:t>
            </a:r>
          </a:p>
          <a:p>
            <a:pPr marL="0" indent="0" eaLnBrk="1" hangingPunct="1">
              <a:buFont typeface="Wingdings 3" pitchFamily="18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Início do atendimento – repasse do caso para equipe de referência buscando a regionalização;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Elaboração do Plano Individual de Atendimento (PIA);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Acompanhamento dos adolescentes e famílias;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pt-BR" altLang="pt-BR" sz="2800" smtClean="0">
                <a:latin typeface="Tw Cen MT" pitchFamily="34" charset="0"/>
                <a:ea typeface="ＭＳ Ｐゴシック" pitchFamily="34" charset="-128"/>
              </a:rPr>
              <a:t>- Desligamento do caso.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so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so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6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so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so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ppt/theme/themeOverride7.xml><?xml version="1.0" encoding="utf-8"?>
<a:themeOverride xmlns:a="http://schemas.openxmlformats.org/drawingml/2006/main">
  <a:clrScheme name="Concurso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  <a:fontScheme name="Concurso">
    <a:maj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ajorFont>
    <a:minorFont>
      <a:latin typeface="Lucida Sans Unicode"/>
      <a:ea typeface=""/>
      <a:cs typeface=""/>
      <a:font script="Jpan" typeface="ＭＳ Ｐゴシック"/>
      <a:font script="Hang" typeface="맑은 고딕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Uigh" typeface="Microsoft Uighur"/>
    </a:minorFont>
  </a:fontScheme>
  <a:fmtScheme name="Concurso">
    <a:fillStyleLst>
      <a:solidFill>
        <a:schemeClr val="phClr"/>
      </a:solidFill>
      <a:gradFill rotWithShape="1">
        <a:gsLst>
          <a:gs pos="0">
            <a:schemeClr val="phClr">
              <a:tint val="62000"/>
              <a:satMod val="180000"/>
            </a:schemeClr>
          </a:gs>
          <a:gs pos="65000">
            <a:schemeClr val="phClr">
              <a:tint val="32000"/>
              <a:satMod val="250000"/>
            </a:schemeClr>
          </a:gs>
          <a:gs pos="100000">
            <a:schemeClr val="phClr">
              <a:tint val="23000"/>
              <a:satMod val="300000"/>
            </a:schemeClr>
          </a:gs>
        </a:gsLst>
        <a:lin ang="16200000" scaled="0"/>
      </a:gradFill>
      <a:gradFill rotWithShape="1">
        <a:gsLst>
          <a:gs pos="0">
            <a:schemeClr val="phClr">
              <a:shade val="15000"/>
              <a:satMod val="180000"/>
            </a:schemeClr>
          </a:gs>
          <a:gs pos="50000">
            <a:schemeClr val="phClr">
              <a:shade val="45000"/>
              <a:satMod val="170000"/>
            </a:schemeClr>
          </a:gs>
          <a:gs pos="70000">
            <a:schemeClr val="phClr">
              <a:tint val="99000"/>
              <a:shade val="65000"/>
              <a:satMod val="155000"/>
            </a:schemeClr>
          </a:gs>
          <a:gs pos="100000">
            <a:schemeClr val="phClr">
              <a:tint val="95500"/>
              <a:shade val="100000"/>
              <a:satMod val="15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55000" cap="flat" cmpd="thickThin" algn="ctr">
        <a:solidFill>
          <a:schemeClr val="phClr"/>
        </a:solidFill>
        <a:prstDash val="solid"/>
      </a:ln>
      <a:ln w="63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phClr">
              <a:satMod val="3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5000"/>
              <a:satMod val="300000"/>
            </a:schemeClr>
          </a:gs>
          <a:gs pos="40000">
            <a:schemeClr val="phClr">
              <a:tint val="65000"/>
              <a:satMod val="300000"/>
            </a:schemeClr>
          </a:gs>
          <a:gs pos="100000">
            <a:schemeClr val="phClr">
              <a:shade val="65000"/>
              <a:satMod val="300000"/>
            </a:schemeClr>
          </a:gs>
        </a:gsLst>
        <a:path path="circle">
          <a:fillToRect l="65000" b="98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10000"/>
            </a:schemeClr>
            <a:schemeClr val="phClr">
              <a:tint val="95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2350</TotalTime>
  <Words>913</Words>
  <Application>Microsoft Office PowerPoint</Application>
  <PresentationFormat>Apresentação na tela (4:3)</PresentationFormat>
  <Paragraphs>89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Concurso</vt:lpstr>
      <vt:lpstr>         Secretaria de Assistência Social CREAS – Centro de Referência Especializado de Assistência Social  Serviço de Proteção Social a Adolescente em Cumprimento de Medida de Liberdade Assistida ( LA ) e de Prestação de Serviço à Comunidade ( PSC ). Av. Rui Barbosa, 677 – Agronômica – Florianópolis-SC -   CEP 88.025-301 Fone: (48) 32165256  / 32165224 /  32165217  / 3216 5219 </vt:lpstr>
      <vt:lpstr>EQUIPE TÉCNICA</vt:lpstr>
      <vt:lpstr>DEMANDA DO SERVIÇO</vt:lpstr>
      <vt:lpstr>Perfil dos adolescentes inscritos  no Serviço em 2017</vt:lpstr>
      <vt:lpstr>Perfil dos adolescentes inscritos  no Serviço em 2017</vt:lpstr>
      <vt:lpstr>Perfil dos adolescentes inscritos no Serviço em 2017 </vt:lpstr>
      <vt:lpstr>Perfil dos adolescentes inscritos no Serviço em 2017</vt:lpstr>
      <vt:lpstr>Perfil dos adolescentes inscritos no Serviço em 2017</vt:lpstr>
      <vt:lpstr>PROCEDIMENTOS METODOLÓGICOS</vt:lpstr>
      <vt:lpstr>PROCEDIMENTOS METODOLÓGICOS</vt:lpstr>
      <vt:lpstr>PROCEDIMENTOS METODOLÓGICOS  </vt:lpstr>
      <vt:lpstr>PROCEDIMENTOS METODOLÓGICOS  </vt:lpstr>
      <vt:lpstr>PROCEDIMENTOS METODOLÓGICOS</vt:lpstr>
      <vt:lpstr>PROCEDIMENTOS METODOLÓGICOS</vt:lpstr>
      <vt:lpstr>PROCEDIMENTOS METODOLÓGICOS</vt:lpstr>
      <vt:lpstr>PROCEDIMENTOS METODOLÓGICOS</vt:lpstr>
      <vt:lpstr>PROCEDIMENTOS METODOLÓGICOS</vt:lpstr>
      <vt:lpstr>PROCEDIMENTOS METODOLÓGICOS</vt:lpstr>
      <vt:lpstr>PROCEDIMENTOS METODOLÓGICOS</vt:lpstr>
      <vt:lpstr>PROCEDIMENTOS METODOLÓGICOS</vt:lpstr>
      <vt:lpstr>Nossos agradecimentos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Acolhimento e Atendimento para adolescentes autores de ato infracional, na execução das medidas sócio educativas, de Liberdade Assistida e Prestação de Serviço à Comunidade.</dc:title>
  <dc:creator>lapsc</dc:creator>
  <cp:lastModifiedBy>LA-1</cp:lastModifiedBy>
  <cp:revision>210</cp:revision>
  <dcterms:created xsi:type="dcterms:W3CDTF">2014-05-15T17:13:08Z</dcterms:created>
  <dcterms:modified xsi:type="dcterms:W3CDTF">2017-06-21T15:52:13Z</dcterms:modified>
</cp:coreProperties>
</file>