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87" r:id="rId4"/>
    <p:sldId id="286" r:id="rId5"/>
    <p:sldId id="266" r:id="rId6"/>
    <p:sldId id="275" r:id="rId7"/>
    <p:sldId id="263" r:id="rId8"/>
    <p:sldId id="270" r:id="rId9"/>
    <p:sldId id="265" r:id="rId10"/>
    <p:sldId id="269" r:id="rId11"/>
    <p:sldId id="262" r:id="rId12"/>
    <p:sldId id="288" r:id="rId13"/>
    <p:sldId id="273" r:id="rId14"/>
    <p:sldId id="278" r:id="rId15"/>
    <p:sldId id="283" r:id="rId16"/>
    <p:sldId id="282" r:id="rId17"/>
    <p:sldId id="290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Apresentou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Plan1!$A$2:$A$3</c:f>
              <c:strCache>
                <c:ptCount val="2"/>
                <c:pt idx="0">
                  <c:v>Objetivos gerais/específicos</c:v>
                </c:pt>
                <c:pt idx="1">
                  <c:v>Diagnóstico Socioterritorial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17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Não Apresentou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Plan1!$A$2:$A$3</c:f>
              <c:strCache>
                <c:ptCount val="2"/>
                <c:pt idx="0">
                  <c:v>Objetivos gerais/específicos</c:v>
                </c:pt>
                <c:pt idx="1">
                  <c:v>Diagnóstico Socioterritorial</c:v>
                </c:pt>
              </c:strCache>
            </c:strRef>
          </c:cat>
          <c:val>
            <c:numRef>
              <c:f>Plan1!$C$2:$C$3</c:f>
              <c:numCache>
                <c:formatCode>General</c:formatCode>
                <c:ptCount val="2"/>
                <c:pt idx="0">
                  <c:v>9</c:v>
                </c:pt>
                <c:pt idx="1">
                  <c:v>14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Parcialemnte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Plan1!$A$2:$A$3</c:f>
              <c:strCache>
                <c:ptCount val="2"/>
                <c:pt idx="0">
                  <c:v>Objetivos gerais/específicos</c:v>
                </c:pt>
                <c:pt idx="1">
                  <c:v>Diagnóstico Socioterritorial</c:v>
                </c:pt>
              </c:strCache>
            </c:strRef>
          </c:cat>
          <c:val>
            <c:numRef>
              <c:f>Plan1!$D$2:$D$3</c:f>
              <c:numCache>
                <c:formatCode>General</c:formatCode>
                <c:ptCount val="2"/>
                <c:pt idx="0">
                  <c:v>2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52256"/>
        <c:axId val="5953792"/>
      </c:barChart>
      <c:catAx>
        <c:axId val="5952256"/>
        <c:scaling>
          <c:orientation val="minMax"/>
        </c:scaling>
        <c:delete val="0"/>
        <c:axPos val="b"/>
        <c:majorTickMark val="out"/>
        <c:minorTickMark val="none"/>
        <c:tickLblPos val="nextTo"/>
        <c:crossAx val="5953792"/>
        <c:crosses val="autoZero"/>
        <c:auto val="1"/>
        <c:lblAlgn val="ctr"/>
        <c:lblOffset val="100"/>
        <c:noMultiLvlLbl val="0"/>
      </c:catAx>
      <c:valAx>
        <c:axId val="595379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5952256"/>
        <c:crosses val="autoZero"/>
        <c:crossBetween val="between"/>
      </c:valAx>
      <c:spPr>
        <a:noFill/>
        <a:ln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Sim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Não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Plan1!$C$2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738752"/>
        <c:axId val="97740288"/>
      </c:barChart>
      <c:catAx>
        <c:axId val="97738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740288"/>
        <c:crosses val="autoZero"/>
        <c:auto val="1"/>
        <c:lblAlgn val="ctr"/>
        <c:lblOffset val="100"/>
        <c:noMultiLvlLbl val="0"/>
      </c:catAx>
      <c:valAx>
        <c:axId val="9774028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97738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1.8518518518518517E-2"/>
          <c:y val="2.3494860499265784E-2"/>
          <c:w val="0.70219075046174784"/>
          <c:h val="0.916289847029033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Assistencia Social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Plan1!$B$2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Saúde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Educação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3"/>
          <c:order val="3"/>
          <c:tx>
            <c:strRef>
              <c:f>Plan1!$E$1</c:f>
              <c:strCache>
                <c:ptCount val="1"/>
                <c:pt idx="0">
                  <c:v>Conselho Tutelar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4"/>
          <c:order val="4"/>
          <c:tx>
            <c:strRef>
              <c:f>Plan1!$F$1</c:f>
              <c:strCache>
                <c:ptCount val="1"/>
                <c:pt idx="0">
                  <c:v>COMDICA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Plan1!$F$2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5"/>
          <c:order val="5"/>
          <c:tx>
            <c:strRef>
              <c:f>Plan1!$G$1</c:f>
              <c:strCache>
                <c:ptCount val="1"/>
                <c:pt idx="0">
                  <c:v>Outros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Plan1!$G$2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6"/>
          <c:order val="6"/>
          <c:tx>
            <c:strRef>
              <c:f>Plan1!$H$1</c:f>
              <c:strCache>
                <c:ptCount val="1"/>
                <c:pt idx="0">
                  <c:v>Cultura/Esporte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Plan1!$H$2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7"/>
          <c:order val="7"/>
          <c:tx>
            <c:strRef>
              <c:f>Plan1!$I$1</c:f>
              <c:strCache>
                <c:ptCount val="1"/>
                <c:pt idx="0">
                  <c:v>Sem Informação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Plan1!$I$2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41664"/>
        <c:axId val="6259840"/>
      </c:barChart>
      <c:catAx>
        <c:axId val="6241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259840"/>
        <c:crosses val="autoZero"/>
        <c:auto val="1"/>
        <c:lblAlgn val="ctr"/>
        <c:lblOffset val="100"/>
        <c:noMultiLvlLbl val="0"/>
      </c:catAx>
      <c:valAx>
        <c:axId val="62598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6241664"/>
        <c:crosses val="autoZero"/>
        <c:crossBetween val="between"/>
      </c:valAx>
      <c:spPr>
        <a:noFill/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Sim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</c:f>
              <c:strCache>
                <c:ptCount val="1"/>
                <c:pt idx="0">
                  <c:v>Sim</c:v>
                </c:pt>
              </c:strCache>
            </c:strRef>
          </c:cat>
          <c:val>
            <c:numRef>
              <c:f>Plan1!$B$2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Não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</c:f>
              <c:strCache>
                <c:ptCount val="1"/>
                <c:pt idx="0">
                  <c:v>Sim</c:v>
                </c:pt>
              </c:strCache>
            </c:strRef>
          </c:cat>
          <c:val>
            <c:numRef>
              <c:f>Plan1!$C$2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Parcialmente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sz="24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</c:f>
              <c:strCache>
                <c:ptCount val="1"/>
                <c:pt idx="0">
                  <c:v>Sim</c:v>
                </c:pt>
              </c:strCache>
            </c:strRef>
          </c:cat>
          <c:val>
            <c:numRef>
              <c:f>Plan1!$D$2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86048"/>
        <c:axId val="6387584"/>
      </c:barChart>
      <c:catAx>
        <c:axId val="6386048"/>
        <c:scaling>
          <c:orientation val="minMax"/>
        </c:scaling>
        <c:delete val="0"/>
        <c:axPos val="b"/>
        <c:majorTickMark val="out"/>
        <c:minorTickMark val="none"/>
        <c:tickLblPos val="nextTo"/>
        <c:crossAx val="6387584"/>
        <c:crosses val="autoZero"/>
        <c:auto val="1"/>
        <c:lblAlgn val="ctr"/>
        <c:lblOffset val="100"/>
        <c:noMultiLvlLbl val="0"/>
      </c:catAx>
      <c:valAx>
        <c:axId val="63875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6386048"/>
        <c:crosses val="autoZero"/>
        <c:crossBetween val="between"/>
      </c:valAx>
      <c:spPr>
        <a:noFill/>
        <a:ln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Informação e Mobilização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Plan1!$B$2</c:f>
              <c:numCache>
                <c:formatCode>General</c:formatCode>
                <c:ptCount val="1"/>
                <c:pt idx="0">
                  <c:v>95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Identificação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Plan1!$C$2</c:f>
              <c:numCache>
                <c:formatCode>General</c:formatCode>
                <c:ptCount val="1"/>
                <c:pt idx="0">
                  <c:v>64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Proteção Social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Plan1!$D$2</c:f>
              <c:numCache>
                <c:formatCode>General</c:formatCode>
                <c:ptCount val="1"/>
                <c:pt idx="0">
                  <c:v>61</c:v>
                </c:pt>
              </c:numCache>
            </c:numRef>
          </c:val>
        </c:ser>
        <c:ser>
          <c:idx val="3"/>
          <c:order val="3"/>
          <c:tx>
            <c:strRef>
              <c:f>Plan1!$E$1</c:f>
              <c:strCache>
                <c:ptCount val="1"/>
                <c:pt idx="0">
                  <c:v>Defesa e Responsabilização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Plan1!$E$2</c:f>
              <c:numCache>
                <c:formatCode>General</c:formatCode>
                <c:ptCount val="1"/>
                <c:pt idx="0">
                  <c:v>48</c:v>
                </c:pt>
              </c:numCache>
            </c:numRef>
          </c:val>
        </c:ser>
        <c:ser>
          <c:idx val="4"/>
          <c:order val="4"/>
          <c:tx>
            <c:strRef>
              <c:f>Plan1!$F$1</c:f>
              <c:strCache>
                <c:ptCount val="1"/>
                <c:pt idx="0">
                  <c:v>Monitoramento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Plan1!$F$2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457280"/>
        <c:axId val="37459072"/>
      </c:barChart>
      <c:catAx>
        <c:axId val="3745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7459072"/>
        <c:crosses val="autoZero"/>
        <c:auto val="1"/>
        <c:lblAlgn val="ctr"/>
        <c:lblOffset val="100"/>
        <c:noMultiLvlLbl val="0"/>
      </c:catAx>
      <c:valAx>
        <c:axId val="374590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745728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0946692427335467"/>
          <c:y val="7.8279578090544921E-2"/>
          <c:w val="0.27973060659084281"/>
          <c:h val="0.92172048978459187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1.5645663026688791E-2"/>
          <c:y val="2.8250541249632461E-2"/>
          <c:w val="0.78259718454221938"/>
          <c:h val="0.926796922490787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ASS/SAUDE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Plan1!#REF!</c:f>
            </c:numRef>
          </c:cat>
          <c:val>
            <c:numRef>
              <c:f>Plan1!$B$2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Educ.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Plan1!#REF!</c:f>
            </c:numRef>
          </c:cat>
          <c:val>
            <c:numRef>
              <c:f>Plan1!$C$2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Cultura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Plan1!#REF!</c:f>
            </c:numRef>
          </c:cat>
          <c:val>
            <c:numRef>
              <c:f>Plan1!$D$2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3"/>
          <c:order val="3"/>
          <c:tx>
            <c:strRef>
              <c:f>Plan1!$E$1</c:f>
              <c:strCache>
                <c:ptCount val="1"/>
                <c:pt idx="0">
                  <c:v>Esporte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Plan1!#REF!</c:f>
            </c:numRef>
          </c:cat>
          <c:val>
            <c:numRef>
              <c:f>Plan1!$E$2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4"/>
          <c:order val="4"/>
          <c:tx>
            <c:strRef>
              <c:f>Plan1!$F$1</c:f>
              <c:strCache>
                <c:ptCount val="1"/>
                <c:pt idx="0">
                  <c:v>Empre/Renda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Plan1!#REF!</c:f>
            </c:numRef>
          </c:cat>
          <c:val>
            <c:numRef>
              <c:f>Plan1!$F$2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5"/>
          <c:order val="5"/>
          <c:tx>
            <c:strRef>
              <c:f>Plan1!$G$1</c:f>
              <c:strCache>
                <c:ptCount val="1"/>
                <c:pt idx="0">
                  <c:v>Cons/Tut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Plan1!#REF!</c:f>
            </c:numRef>
          </c:cat>
          <c:val>
            <c:numRef>
              <c:f>Plan1!$G$2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</c:ser>
        <c:ser>
          <c:idx val="6"/>
          <c:order val="6"/>
          <c:tx>
            <c:strRef>
              <c:f>Plan1!$H$1</c:f>
              <c:strCache>
                <c:ptCount val="1"/>
                <c:pt idx="0">
                  <c:v>COMDICA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Plan1!#REF!</c:f>
            </c:numRef>
          </c:cat>
          <c:val>
            <c:numRef>
              <c:f>Plan1!$H$2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8"/>
          <c:order val="7"/>
          <c:tx>
            <c:strRef>
              <c:f>Plan1!$K$1</c:f>
              <c:strCache>
                <c:ptCount val="1"/>
                <c:pt idx="0">
                  <c:v>Outros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Plan1!#REF!</c:f>
            </c:numRef>
          </c:cat>
          <c:val>
            <c:numRef>
              <c:f>Plan1!$K$2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4"/>
        <c:axId val="37384576"/>
        <c:axId val="37387264"/>
      </c:barChart>
      <c:catAx>
        <c:axId val="37384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7387264"/>
        <c:crosses val="autoZero"/>
        <c:auto val="1"/>
        <c:lblAlgn val="ctr"/>
        <c:lblOffset val="100"/>
        <c:noMultiLvlLbl val="0"/>
      </c:catAx>
      <c:valAx>
        <c:axId val="3738726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73845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846993255229711"/>
          <c:y val="0.16103152291246295"/>
          <c:w val="0.11299606943314543"/>
          <c:h val="0.77039327099205313"/>
        </c:manualLayout>
      </c:layout>
      <c:overlay val="0"/>
      <c:txPr>
        <a:bodyPr/>
        <a:lstStyle/>
        <a:p>
          <a:pPr>
            <a:defRPr sz="1000"/>
          </a:pPr>
          <a:endParaRPr lang="pt-B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ângu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ângu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ângu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ângu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ângulo de cantos arredondado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ângulo de cantos arredondado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tângu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Retângu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Retângulo de cantos arredondado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Retângulo de cantos arredondado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7B4C7C2-7265-4512-A685-E59F295D0124}" type="slidenum">
              <a:rPr lang="pt-BR" smtClean="0">
                <a:solidFill>
                  <a:prstClr val="white"/>
                </a:solidFill>
              </a:rPr>
              <a:pPr/>
              <a:t>‹nº›</a:t>
            </a:fld>
            <a:endParaRPr lang="pt-B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87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8837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0451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5281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60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2459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410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368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6057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715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37902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26941-7BB0-4098-A11D-876F94271ED1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B3F95-18FC-4A43-AA60-A9C62B2F9A15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1038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E1998-8A25-4E21-ABD2-F3B5DC73F356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6E16F-5CB8-466A-B587-89DAF460EDF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891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E0325-EDE2-4A30-AADD-156F2A078F8B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332F1-2562-4132-AAE0-3DE7A917FFF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32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6452A-72A1-4F25-B329-A8AB0157332F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B0169-3A31-427E-8300-C9F73E8E6650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9328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C8580-EBAF-461C-9B5E-801D3EAC085D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C1A97-50DE-4BB1-92AD-436EFF504A5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404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D5D48-15B7-4888-83DB-91DAA9BFB1C9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4001C-4A72-4170-BC75-B43916CD9A73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1502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9300E-E61E-4124-B8E9-137268EACC31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B50F5-73BF-460C-B2BE-2820587D3DB4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47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25A2E-E944-4FC6-A1C0-8D79983FCC60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BD672-4C3C-4BC3-BDA3-35B9F47EEC1C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407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773FF-5EF7-435D-8EC4-3BF8E4B0E584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DA8FB-2E5B-47D7-B399-C1E8D74369A7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35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D211C-4501-4235-8F81-641C9C255F90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2C6AC-19E4-4256-A264-30DB4C5517D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1311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370EA-ECFA-4776-9F93-0998C1380675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02E05-FFE1-4C50-B921-372E0D55A611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29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ângu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ângu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ângu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ângu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ângulo de cantos arredondado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ângulo de cantos arredondado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ângu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ângu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ângu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ângu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ângu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ângu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CFDB41-2A9A-4E13-8F19-77EA02DC4880}" type="datetimeFigureOut">
              <a:rPr lang="pt-BR" smtClean="0"/>
              <a:t>20/06/2017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7B4C7C2-7265-4512-A685-E59F295D012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tângu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tângu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Retângulo de cantos arredondado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Retângulo de cantos arredondado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etângu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etângu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etângu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tângu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tângu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Retângu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CFDB41-2A9A-4E13-8F19-77EA02DC4880}" type="datetimeFigureOut">
              <a:rPr lang="pt-BR" smtClean="0">
                <a:solidFill>
                  <a:srgbClr val="438086"/>
                </a:solidFill>
              </a:rPr>
              <a:pPr/>
              <a:t>20/06/2017</a:t>
            </a:fld>
            <a:endParaRPr lang="pt-BR">
              <a:solidFill>
                <a:srgbClr val="438086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t-BR">
              <a:solidFill>
                <a:srgbClr val="438086"/>
              </a:solidFill>
            </a:endParaRPr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7B4C7C2-7265-4512-A685-E59F295D01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694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DEB91E-D7F3-4AB2-8E3A-38527CADA6CF}" type="datetime1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20/06/2017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t-BR">
                <a:solidFill>
                  <a:prstClr val="black">
                    <a:tint val="75000"/>
                  </a:prstClr>
                </a:solidFill>
              </a:rPr>
              <a:t>CGMSE/DPSE/SNAS/MDS 31/07/2015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E8453-196C-453F-A469-CD9F7F8CC586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84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ds.gov.br/webarquivos/publicacao/assistencia_social/Cadernos/Orientacoes_Vigilancia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agendapeti@mds.gov.br" TargetMode="External"/><Relationship Id="rId2" Type="http://schemas.openxmlformats.org/officeDocument/2006/relationships/hyperlink" Target="http://blog.mds.gov.br/redesuas/?cat=24" TargetMode="Externa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2332" y="2348880"/>
            <a:ext cx="9144000" cy="2448272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  </a:t>
            </a:r>
            <a:r>
              <a:rPr lang="pt-BR" sz="2800" b="1" dirty="0" smtClean="0">
                <a:solidFill>
                  <a:prstClr val="black"/>
                </a:solidFill>
              </a:rPr>
              <a:t>Encontro Estadual </a:t>
            </a:r>
            <a:r>
              <a:rPr lang="pt-BR" sz="2800" b="1" dirty="0" smtClean="0">
                <a:solidFill>
                  <a:prstClr val="black"/>
                </a:solidFill>
              </a:rPr>
              <a:t>do </a:t>
            </a:r>
            <a:r>
              <a:rPr lang="pt-BR" sz="2800" b="1" dirty="0" smtClean="0">
                <a:solidFill>
                  <a:prstClr val="black"/>
                </a:solidFill>
              </a:rPr>
              <a:t>PETI – Santa Catarina</a:t>
            </a:r>
            <a:endParaRPr lang="pt-BR" sz="3900" dirty="0">
              <a:solidFill>
                <a:prstClr val="black"/>
              </a:solidFill>
            </a:endParaRPr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195736" y="587347"/>
            <a:ext cx="6491064" cy="7017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pt-BR" sz="1800" b="1" dirty="0">
                <a:solidFill>
                  <a:prstClr val="black"/>
                </a:solidFill>
              </a:rPr>
              <a:t>Secretaria Nacional de Assistência Social - SNAS</a:t>
            </a:r>
          </a:p>
          <a:p>
            <a:pPr algn="ctr">
              <a:spcBef>
                <a:spcPct val="20000"/>
              </a:spcBef>
            </a:pPr>
            <a:r>
              <a:rPr lang="pt-BR" sz="1800" b="1" dirty="0">
                <a:solidFill>
                  <a:prstClr val="black"/>
                </a:solidFill>
              </a:rPr>
              <a:t>Departamento de Proteção Social Especial - DPSE</a:t>
            </a: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2915816" y="5085184"/>
            <a:ext cx="3602732" cy="93610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Clr>
                <a:srgbClr val="A04DA3"/>
              </a:buClr>
              <a:buFont typeface="Georgia"/>
              <a:buNone/>
            </a:pPr>
            <a:r>
              <a:rPr lang="pt-BR" sz="2400" dirty="0" smtClean="0">
                <a:solidFill>
                  <a:prstClr val="black"/>
                </a:solidFill>
              </a:rPr>
              <a:t>Fortaleza</a:t>
            </a:r>
          </a:p>
          <a:p>
            <a:pPr marL="109728" indent="0" algn="ctr">
              <a:buClr>
                <a:srgbClr val="A04DA3"/>
              </a:buClr>
              <a:buFont typeface="Georgia"/>
              <a:buNone/>
            </a:pPr>
            <a:endParaRPr lang="pt-BR" sz="1000" dirty="0" smtClean="0">
              <a:solidFill>
                <a:prstClr val="black"/>
              </a:solidFill>
              <a:latin typeface="Trebuchet MS"/>
            </a:endParaRPr>
          </a:p>
          <a:p>
            <a:pPr marL="109728" indent="0" algn="ctr">
              <a:buClr>
                <a:srgbClr val="A04DA3"/>
              </a:buClr>
              <a:buFont typeface="Georgia"/>
              <a:buNone/>
            </a:pPr>
            <a:r>
              <a:rPr lang="pt-BR" sz="1800" dirty="0" smtClean="0">
                <a:solidFill>
                  <a:prstClr val="black"/>
                </a:solidFill>
                <a:latin typeface="Trebuchet MS"/>
              </a:rPr>
              <a:t>29 de novembro de 2016</a:t>
            </a:r>
            <a:endParaRPr lang="pt-BR" sz="1800" dirty="0">
              <a:solidFill>
                <a:prstClr val="black"/>
              </a:solidFill>
              <a:latin typeface="Trebuchet MS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8" y="332656"/>
            <a:ext cx="20882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6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pt-BR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Aspectos </a:t>
            </a:r>
            <a:r>
              <a:rPr lang="pt-B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observados</a:t>
            </a:r>
            <a:br>
              <a:rPr lang="pt-B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pt-BR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pt-BR" sz="3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25112"/>
          </a:xfrm>
        </p:spPr>
        <p:txBody>
          <a:bodyPr>
            <a:normAutofit fontScale="85000" lnSpcReduction="20000"/>
          </a:bodyPr>
          <a:lstStyle/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endParaRPr lang="pt-BR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Baixa presença de diagnósticos e objetivos;</a:t>
            </a: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endParaRPr lang="pt-BR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Foco </a:t>
            </a: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nas ações de informação e mobilização</a:t>
            </a:r>
            <a:r>
              <a:rPr lang="pt-B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endParaRPr lang="pt-BR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Expressiva participação intersetorial;</a:t>
            </a: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</a:pP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 </a:t>
            </a: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realizaram “parcialmente”, em regra, deixaram de desenvolver ações de Defesa e Responsabilização e Monitoramento (eixo IV e V);</a:t>
            </a:r>
          </a:p>
          <a:p>
            <a:pPr lvl="0" algn="just">
              <a:buClr>
                <a:srgbClr val="A04DA3"/>
              </a:buClr>
            </a:pP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Foi </a:t>
            </a: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observado um constante equívoco acerca das ações de cada eixo. Atividades típicas de identificação caracterizadas como de Proteção Social, por exemplo.</a:t>
            </a:r>
          </a:p>
          <a:p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100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7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665816"/>
          </a:xfrm>
        </p:spPr>
        <p:txBody>
          <a:bodyPr>
            <a:normAutofit fontScale="85000" lnSpcReduction="20000"/>
          </a:bodyPr>
          <a:lstStyle/>
          <a:p>
            <a:pPr marL="109728" indent="0" algn="just">
              <a:buNone/>
            </a:pPr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  <a:ea typeface="+mj-ea"/>
                <a:cs typeface="+mj-cs"/>
              </a:rPr>
              <a:t>			</a:t>
            </a: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Necessidade </a:t>
            </a: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cursos de capacitação para os gestores aprimorarem as leituras do município e da região;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Encontros regionais/estaduais para o monitoramento da capacidade municipal de realizar diagnósticos;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Incentivo à criação da Vigilância Socioassistencial nos municípios;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Participação da comunidade no levantamento dos dados qualitativos;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Ampliar a noção cultural de “Territorialidade”;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Utilizar recursos AEPETI para a contratação de consultoria para produzir o diagnóstico ou para capacitar a equipe do PETI para fazê-lo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 algn="just">
              <a:buNone/>
            </a:pP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109728" lvl="0" algn="just">
              <a:spcBef>
                <a:spcPts val="300"/>
              </a:spcBef>
              <a:buClr>
                <a:srgbClr val="A04DA3"/>
              </a:buClr>
            </a:pPr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</a:rPr>
              <a:t>			  Sugestões</a:t>
            </a:r>
            <a:endParaRPr lang="pt-BR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9592" cy="92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28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92D050"/>
          </a:solidFill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			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  <a:r>
              <a:rPr lang="pt-BR" sz="50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Sugestões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ações estratégicas devem trabalhar em conjunto, sem perder suas especificidades, a partir do que foi constatado no diagnóstico (</a:t>
            </a:r>
            <a:r>
              <a:rPr lang="pt-BR" sz="26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 foco na identificação</a:t>
            </a:r>
            <a:r>
              <a:rPr lang="pt-BR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 algn="just">
              <a:buClr>
                <a:srgbClr val="A04DA3"/>
              </a:buClr>
            </a:pPr>
            <a:endParaRPr lang="pt-BR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Existência de comitês municipais em que as políticas setoriais entendam o Trabalho Infantil como responsabilidade de todos;  </a:t>
            </a:r>
          </a:p>
          <a:p>
            <a:pPr lvl="0" algn="just">
              <a:buClr>
                <a:srgbClr val="A04DA3"/>
              </a:buClr>
            </a:pPr>
            <a:endParaRPr lang="pt-BR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Maior aproximação com os órgãos de defesa em responsabilização (como o MP), por meio de audiências públicas ou outras formas de </a:t>
            </a:r>
            <a:r>
              <a:rPr lang="pt-BR" sz="2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pactuação</a:t>
            </a:r>
            <a:r>
              <a:rPr lang="pt-BR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buClr>
                <a:srgbClr val="A04DA3"/>
              </a:buClr>
            </a:pPr>
            <a:endParaRPr lang="pt-BR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</a:pPr>
            <a:endParaRPr lang="pt-BR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</a:pPr>
            <a:endParaRPr lang="pt-BR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1197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09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2073"/>
            <a:ext cx="9144000" cy="1040663"/>
          </a:xfrm>
          <a:solidFill>
            <a:srgbClr val="92D050"/>
          </a:solidFill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		</a:t>
            </a:r>
            <a:r>
              <a:rPr lang="pt-BR" dirty="0">
                <a:solidFill>
                  <a:schemeClr val="tx1"/>
                </a:solidFill>
              </a:rPr>
              <a:t> </a:t>
            </a:r>
            <a:r>
              <a:rPr lang="pt-BR" dirty="0" smtClean="0">
                <a:solidFill>
                  <a:schemeClr val="tx1"/>
                </a:solidFill>
              </a:rPr>
              <a:t>   </a:t>
            </a:r>
            <a:r>
              <a:rPr lang="pt-BR" dirty="0" smtClean="0">
                <a:solidFill>
                  <a:schemeClr val="tx1"/>
                </a:solidFill>
              </a:rPr>
              <a:t>    </a:t>
            </a:r>
            <a:r>
              <a:rPr lang="pt-BR" sz="50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Sugestões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pPr lvl="0" algn="just">
              <a:buClr>
                <a:srgbClr val="A04DA3"/>
              </a:buClr>
            </a:pPr>
            <a:endParaRPr lang="pt-BR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Quantidade não significa maior qualidade: Sabemos que não é a quantidade de ações por eixo que define a melhor execução do programa, todavia é sintomática a presença maciça de ações de Informação e Mobilização em detrimento das demais;</a:t>
            </a: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endParaRPr lang="pt-BR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  <a:buFont typeface="Wingdings" panose="05000000000000000000" pitchFamily="2" charset="2"/>
              <a:buChar char="v"/>
            </a:pP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ações devem ser mais específicas ao que for encontrado no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diagnóstico (Trabalho doméstico, rural ou exploração sexual, por exemplo)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estratégias genéricas oferecem poucos resultados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mensuráveis;</a:t>
            </a:r>
            <a:endParaRPr lang="pt-BR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</a:pPr>
            <a:endParaRPr lang="pt-BR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A04DA3"/>
              </a:buClr>
            </a:pPr>
            <a:endParaRPr lang="pt-BR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608" cy="10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6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/>
          <a:lstStyle/>
          <a:p>
            <a:pPr marL="411480" lvl="1" indent="0">
              <a:buNone/>
            </a:pPr>
            <a:r>
              <a:rPr lang="pt-BR" dirty="0" smtClean="0"/>
              <a:t> 		</a:t>
            </a:r>
            <a:endParaRPr lang="pt-BR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480" lvl="1" indent="0" algn="just">
              <a:buNone/>
            </a:pPr>
            <a:r>
              <a:rPr lang="pt-B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Brasil. Orientações Técnicas da Vigilância Socioassistencial. Secretaria Nacional de Assistência Social, Ministério do Desenvolvimento Social. Brasília, 2014</a:t>
            </a:r>
            <a:r>
              <a:rPr lang="pt-B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Disponível em:</a:t>
            </a:r>
          </a:p>
          <a:p>
            <a:pPr marL="411480" lvl="1" indent="0" algn="just">
              <a:buNone/>
            </a:pPr>
            <a:endParaRPr lang="pt-BR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480" lvl="1" indent="0" algn="just">
              <a:buNone/>
            </a:pPr>
            <a:r>
              <a:rPr lang="pt-BR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pt-BR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www.mds.gov.br/webarquivos/publicacao/assistencia_social/Cadernos/Orientacoes_Vigilancia.pdf</a:t>
            </a:r>
            <a:endParaRPr lang="pt-BR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480" lvl="1" indent="0" algn="just">
              <a:buNone/>
            </a:pPr>
            <a:endParaRPr lang="pt-BR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480" lvl="1" indent="0" algn="just">
              <a:buNone/>
            </a:pPr>
            <a:endParaRPr lang="pt-BR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pt-BR" sz="2600" dirty="0">
                <a:solidFill>
                  <a:srgbClr val="438086"/>
                </a:solidFill>
              </a:rPr>
              <a:t> </a:t>
            </a:r>
            <a:r>
              <a:rPr lang="pt-BR" sz="2600" dirty="0" smtClean="0">
                <a:solidFill>
                  <a:srgbClr val="438086"/>
                </a:solidFill>
              </a:rPr>
              <a:t>      			 </a:t>
            </a:r>
            <a:r>
              <a:rPr lang="pt-BR" sz="50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</a:rPr>
              <a:t>Referências</a:t>
            </a: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9592" cy="92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78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19"/>
          </a:xfrm>
          <a:solidFill>
            <a:srgbClr val="0054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pt-BR" sz="3200" dirty="0">
                <a:solidFill>
                  <a:prstClr val="black"/>
                </a:solidFill>
              </a:rPr>
              <a:t/>
            </a:r>
            <a:br>
              <a:rPr lang="pt-BR" sz="3200" dirty="0">
                <a:solidFill>
                  <a:prstClr val="black"/>
                </a:solidFill>
              </a:rPr>
            </a:b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46085" name="Retângulo 5"/>
          <p:cNvSpPr>
            <a:spLocks noChangeArrowheads="1"/>
          </p:cNvSpPr>
          <p:nvPr/>
        </p:nvSpPr>
        <p:spPr bwMode="auto">
          <a:xfrm>
            <a:off x="218967" y="1268760"/>
            <a:ext cx="856895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4800" dirty="0" smtClean="0">
                <a:solidFill>
                  <a:srgbClr val="000000"/>
                </a:solidFill>
                <a:cs typeface="Arial" charset="0"/>
              </a:rPr>
              <a:t>Obrigado!</a:t>
            </a:r>
            <a:endParaRPr lang="pt-BR" sz="4800" dirty="0" smtClean="0">
              <a:solidFill>
                <a:srgbClr val="000000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sz="2400" dirty="0">
              <a:solidFill>
                <a:srgbClr val="000000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2800" dirty="0" smtClean="0">
                <a:solidFill>
                  <a:srgbClr val="000000"/>
                </a:solidFill>
                <a:cs typeface="Arial" charset="0"/>
              </a:rPr>
              <a:t>Informações </a:t>
            </a:r>
            <a:r>
              <a:rPr lang="pt-BR" sz="2800" dirty="0">
                <a:solidFill>
                  <a:srgbClr val="000000"/>
                </a:solidFill>
                <a:cs typeface="Arial" charset="0"/>
              </a:rPr>
              <a:t>sobre a Agenda Intersetorial do </a:t>
            </a:r>
            <a:r>
              <a:rPr lang="pt-BR" sz="2800" dirty="0" smtClean="0">
                <a:solidFill>
                  <a:srgbClr val="000000"/>
                </a:solidFill>
                <a:cs typeface="Arial" charset="0"/>
              </a:rPr>
              <a:t>PETI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2800" dirty="0">
                <a:solidFill>
                  <a:srgbClr val="000000"/>
                </a:solidFill>
                <a:cs typeface="Arial" charset="0"/>
                <a:hlinkClick r:id="rId2"/>
              </a:rPr>
              <a:t>http://blog.mds.gov.br/redesuas/?</a:t>
            </a:r>
            <a:r>
              <a:rPr lang="pt-BR" sz="2800" dirty="0" smtClean="0">
                <a:solidFill>
                  <a:srgbClr val="000000"/>
                </a:solidFill>
                <a:cs typeface="Arial" charset="0"/>
                <a:hlinkClick r:id="rId2"/>
              </a:rPr>
              <a:t>cat=24</a:t>
            </a:r>
            <a:endParaRPr lang="pt-BR" sz="2800" dirty="0" smtClean="0">
              <a:solidFill>
                <a:srgbClr val="000000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pt-BR" sz="2800" dirty="0" smtClean="0">
              <a:solidFill>
                <a:srgbClr val="000000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2800" dirty="0" smtClean="0">
                <a:solidFill>
                  <a:prstClr val="black"/>
                </a:solidFill>
              </a:rPr>
              <a:t>Contato:</a:t>
            </a:r>
            <a:br>
              <a:rPr lang="pt-BR" sz="2800" dirty="0" smtClean="0">
                <a:solidFill>
                  <a:prstClr val="black"/>
                </a:solidFill>
              </a:rPr>
            </a:br>
            <a:r>
              <a:rPr lang="pt-BR" sz="2800" dirty="0" smtClean="0">
                <a:solidFill>
                  <a:prstClr val="black"/>
                </a:solidFill>
                <a:hlinkClick r:id="rId3"/>
              </a:rPr>
              <a:t>agendapeti@mds.gov.br</a:t>
            </a:r>
            <a:endParaRPr lang="pt-BR" sz="2800" dirty="0">
              <a:solidFill>
                <a:srgbClr val="000000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2800" dirty="0" smtClean="0">
                <a:solidFill>
                  <a:srgbClr val="000000"/>
                </a:solidFill>
                <a:cs typeface="Arial" charset="0"/>
              </a:rPr>
              <a:t>(</a:t>
            </a:r>
            <a:r>
              <a:rPr lang="pt-BR" sz="2800" dirty="0">
                <a:solidFill>
                  <a:srgbClr val="000000"/>
                </a:solidFill>
                <a:cs typeface="Arial" charset="0"/>
              </a:rPr>
              <a:t>61)2030-3185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" y="61397"/>
            <a:ext cx="1187624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03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24136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pt-BR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Planos </a:t>
            </a:r>
            <a:r>
              <a:rPr lang="pt-BR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Trabalho das Ações </a:t>
            </a:r>
            <a:r>
              <a:rPr lang="pt-BR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Estratégicas </a:t>
            </a:r>
            <a:r>
              <a:rPr lang="pt-BR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 </a:t>
            </a:r>
            <a:r>
              <a:rPr lang="pt-BR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PETI/SC</a:t>
            </a:r>
            <a:endParaRPr lang="pt-BR" sz="2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pPr marL="2057400" lvl="8" indent="0">
              <a:buNone/>
            </a:pPr>
            <a:endParaRPr lang="pt-BR" dirty="0" smtClean="0"/>
          </a:p>
          <a:p>
            <a:pPr marL="2057400" lvl="8" indent="0">
              <a:buNone/>
            </a:pPr>
            <a:r>
              <a:rPr lang="pt-BR" dirty="0" smtClean="0"/>
              <a:t>	</a:t>
            </a:r>
          </a:p>
          <a:p>
            <a:pPr algn="just"/>
            <a:endParaRPr lang="pt-B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pt-B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Universo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 municípios cofinanciados: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pt-B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Planos encaminhados: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endParaRPr lang="pt-B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4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rgbClr val="92D050"/>
          </a:solidFill>
        </p:spPr>
        <p:txBody>
          <a:bodyPr anchor="ctr">
            <a:normAutofit fontScale="90000"/>
          </a:bodyPr>
          <a:lstStyle/>
          <a:p>
            <a:pPr algn="ctr"/>
            <a:r>
              <a:rPr lang="pt-BR" sz="5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pt-BR" sz="5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pt-BR" sz="5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pt-BR" sz="5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pt-BR" sz="5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Objetivos e Diagnóstico</a:t>
            </a:r>
            <a:r>
              <a:rPr lang="pt-BR" sz="5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pt-BR" sz="5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pt-BR" sz="5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pt-BR" sz="5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pt-BR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Objetivos</a:t>
            </a:r>
            <a:r>
              <a:rPr lang="pt-BR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/Diagnóstico</a:t>
            </a:r>
            <a:endParaRPr lang="pt-BR" sz="3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21145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608" cy="10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3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92D050"/>
          </a:solidFill>
        </p:spPr>
        <p:txBody>
          <a:bodyPr/>
          <a:lstStyle/>
          <a:p>
            <a:r>
              <a:rPr lang="pt-B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</a:t>
            </a:r>
            <a:r>
              <a:rPr lang="pt-B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Diagnóstico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556792"/>
            <a:ext cx="8363272" cy="480172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acordo com o Caderno de Orientações Técnicas da Vigilância Socioassistencial, podemos entender Diagnóstico Socioterritorial como:  </a:t>
            </a:r>
          </a:p>
          <a:p>
            <a:pPr algn="just"/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indent="-457200" algn="just">
              <a:buClrTx/>
              <a:buFont typeface="Wingdings" pitchFamily="2" charset="2"/>
              <a:buChar char="v"/>
            </a:pP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Análise interpretativa que possibilita a leitura de uma 	determinada realidade social para que o município 	conheça melhor as necessidades e demandas dos 	cidadãos; </a:t>
            </a:r>
          </a:p>
          <a:p>
            <a:pPr marL="1244600" indent="0" algn="just">
              <a:buNone/>
            </a:pPr>
            <a:endParaRPr lang="pt-B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indent="-457200" algn="just">
              <a:buClrTx/>
              <a:buFont typeface="Wingdings" pitchFamily="2" charset="2"/>
              <a:buChar char="v"/>
            </a:pP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 conter o levantamento da rede de proteção social no território, verificando a quantidade de famílias que demandam os serviços  para que os profissionais da assistência social formulem estratégias com vistas à proteção social e a melhoria da qualidade de vida da população.</a:t>
            </a:r>
          </a:p>
          <a:p>
            <a:pPr algn="just"/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dirty="0"/>
          </a:p>
          <a:p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100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2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just"/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/>
            </a:r>
            <a:b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</a:br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Intersetorialidade</a:t>
            </a:r>
            <a:r>
              <a:rPr lang="pt-B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O </a:t>
            </a:r>
            <a:r>
              <a:rPr lang="pt-B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Plano foi elaborado por grupo/comissão/comitê intersetorial?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107808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100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64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just"/>
            <a:r>
              <a:rPr lang="pt-B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Intersetorialidade</a:t>
            </a:r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/>
            </a:r>
            <a:b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</a:br>
            <a:r>
              <a:rPr lang="pt-B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Quais </a:t>
            </a:r>
            <a:r>
              <a:rPr lang="pt-B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políticas/instituições participaram da elaboração </a:t>
            </a:r>
            <a:r>
              <a:rPr lang="pt-B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 Planos elaborados por comissões?</a:t>
            </a:r>
            <a:endParaRPr lang="pt-BR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9970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100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09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pt-BR" sz="3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t-BR" sz="3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t-BR" sz="3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</a:t>
            </a:r>
            <a:r>
              <a:rPr lang="pt-BR" sz="3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t-BR" sz="3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pt-BR" sz="3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</a:t>
            </a:r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Estrutura </a:t>
            </a:r>
            <a:r>
              <a:rPr lang="pt-BR" sz="5400" b="1" dirty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dos Planos</a:t>
            </a:r>
            <a:br>
              <a:rPr lang="pt-BR" sz="5400" b="1" dirty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</a:br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pt-BR" sz="3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O </a:t>
            </a:r>
            <a:r>
              <a:rPr lang="pt-BR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Plano contempla os 05 eixos das </a:t>
            </a:r>
            <a:r>
              <a:rPr lang="pt-BR" sz="3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AEPETI</a:t>
            </a:r>
            <a:r>
              <a:rPr lang="pt-BR" sz="3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?</a:t>
            </a:r>
            <a:endParaRPr lang="pt-BR" sz="3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39065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100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31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Estrutura </a:t>
            </a:r>
            <a:r>
              <a:rPr lang="pt-BR" sz="5400" b="1" dirty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dos </a:t>
            </a:r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>Planos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pt-BR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Número </a:t>
            </a:r>
            <a:r>
              <a:rPr lang="pt-BR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ações por eixo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67491"/>
              </p:ext>
            </p:extLst>
          </p:nvPr>
        </p:nvGraphicFramePr>
        <p:xfrm>
          <a:off x="457200" y="1844824"/>
          <a:ext cx="8229600" cy="4729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1336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58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lvl="0"/>
            <a:r>
              <a:rPr lang="pt-BR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sz="5400" b="1" dirty="0" smtClean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Estrutura </a:t>
            </a:r>
            <a:r>
              <a:rPr lang="pt-BR" sz="5400" b="1" dirty="0">
                <a:ln w="1905"/>
                <a:gradFill>
                  <a:gsLst>
                    <a:gs pos="0">
                      <a:srgbClr val="5C92B5">
                        <a:shade val="20000"/>
                        <a:satMod val="200000"/>
                      </a:srgbClr>
                    </a:gs>
                    <a:gs pos="78000">
                      <a:srgbClr val="5C92B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5C92B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dos Planos</a:t>
            </a:r>
            <a: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b="1" dirty="0" smtClean="0">
                <a:solidFill>
                  <a:schemeClr val="tx1"/>
                </a:solidFill>
              </a:rPr>
              <a:t>            </a:t>
            </a:r>
            <a:r>
              <a:rPr lang="pt-BR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Participação </a:t>
            </a:r>
            <a:r>
              <a:rPr lang="pt-BR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intersetorial nas Ações Estratégicas</a:t>
            </a:r>
            <a:endParaRPr lang="pt-BR" sz="22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2188571"/>
              </p:ext>
            </p:extLst>
          </p:nvPr>
        </p:nvGraphicFramePr>
        <p:xfrm>
          <a:off x="107504" y="1628800"/>
          <a:ext cx="8928992" cy="4945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608" cy="107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89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ncontro de Monitoramento - Oficina PETI V. ppt 97-2003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1041</TotalTime>
  <Words>296</Words>
  <Application>Microsoft Office PowerPoint</Application>
  <PresentationFormat>Apresentação na tela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slides</vt:lpstr>
      </vt:variant>
      <vt:variant>
        <vt:i4>15</vt:i4>
      </vt:variant>
    </vt:vector>
  </HeadingPairs>
  <TitlesOfParts>
    <vt:vector size="18" baseType="lpstr">
      <vt:lpstr>Urbano</vt:lpstr>
      <vt:lpstr>1_Urbano</vt:lpstr>
      <vt:lpstr>Encontro de Monitoramento - Oficina PETI V. ppt 97-2003</vt:lpstr>
      <vt:lpstr>Secretaria Nacional de Assistência Social - SNAS Departamento de Proteção Social Especial - DPSE</vt:lpstr>
      <vt:lpstr>       Planos de Trabalho das Ações Estratégicas do PETI/SC</vt:lpstr>
      <vt:lpstr>  Objetivos e Diagnóstico  Objetivos/Diagnóstico</vt:lpstr>
      <vt:lpstr>                     Diagnóstico</vt:lpstr>
      <vt:lpstr> Intersetorialidade              O Plano foi elaborado por grupo/comissão/comitê intersetorial?</vt:lpstr>
      <vt:lpstr>   Intersetorialidade  Quais políticas/instituições participaram da elaboração dos Planos elaborados por comissões?</vt:lpstr>
      <vt:lpstr>                              Estrutura dos Planos          O Plano contempla os 05 eixos das AEPETI?</vt:lpstr>
      <vt:lpstr>                                   Estrutura dos Planos                                          Número de ações por eixo</vt:lpstr>
      <vt:lpstr>                               Estrutura dos Planos              Participação intersetorial nas Ações Estratégicas</vt:lpstr>
      <vt:lpstr>            Aspectos observados         </vt:lpstr>
      <vt:lpstr>Apresentação do PowerPoint</vt:lpstr>
      <vt:lpstr>    Sugestões</vt:lpstr>
      <vt:lpstr>          Sugestões</vt:lpstr>
      <vt:lpstr>Apresentação do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Objetivo e Objetivos Específicos</dc:title>
  <dc:creator>Francisco Coullanges Xavier</dc:creator>
  <cp:lastModifiedBy>Francisco Coullanges Xavier</cp:lastModifiedBy>
  <cp:revision>102</cp:revision>
  <dcterms:created xsi:type="dcterms:W3CDTF">2016-10-11T23:40:06Z</dcterms:created>
  <dcterms:modified xsi:type="dcterms:W3CDTF">2017-06-20T19:19:01Z</dcterms:modified>
</cp:coreProperties>
</file>