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82" r:id="rId2"/>
    <p:sldMasterId id="2147483794" r:id="rId3"/>
  </p:sldMasterIdLst>
  <p:notesMasterIdLst>
    <p:notesMasterId r:id="rId18"/>
  </p:notesMasterIdLst>
  <p:handoutMasterIdLst>
    <p:handoutMasterId r:id="rId19"/>
  </p:handoutMasterIdLst>
  <p:sldIdLst>
    <p:sldId id="256" r:id="rId4"/>
    <p:sldId id="376" r:id="rId5"/>
    <p:sldId id="402" r:id="rId6"/>
    <p:sldId id="377" r:id="rId7"/>
    <p:sldId id="407" r:id="rId8"/>
    <p:sldId id="408" r:id="rId9"/>
    <p:sldId id="379" r:id="rId10"/>
    <p:sldId id="380" r:id="rId11"/>
    <p:sldId id="403" r:id="rId12"/>
    <p:sldId id="404" r:id="rId13"/>
    <p:sldId id="405" r:id="rId14"/>
    <p:sldId id="406" r:id="rId15"/>
    <p:sldId id="409" r:id="rId16"/>
    <p:sldId id="390" r:id="rId17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84ABC6"/>
    <a:srgbClr val="FFFF00"/>
    <a:srgbClr val="487D9E"/>
    <a:srgbClr val="9B3937"/>
    <a:srgbClr val="427394"/>
    <a:srgbClr val="000000"/>
    <a:srgbClr val="71DAFF"/>
    <a:srgbClr val="411817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35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804E60-96BF-4C85-9739-AAA71C0BB7B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5641A64-EDC8-4A17-9227-F69F6D97D72A}">
      <dgm:prSet phldrT="[Texto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Aumentar </a:t>
          </a:r>
          <a:r>
            <a:rPr lang="pt-BR" b="1" dirty="0" smtClean="0">
              <a:solidFill>
                <a:schemeClr val="tx1"/>
              </a:solidFill>
            </a:rPr>
            <a:t>a identificação </a:t>
          </a:r>
          <a:r>
            <a:rPr lang="pt-BR" dirty="0" smtClean="0">
              <a:solidFill>
                <a:schemeClr val="tx1"/>
              </a:solidFill>
            </a:rPr>
            <a:t>do trabalho infantil;</a:t>
          </a:r>
          <a:endParaRPr lang="pt-BR" dirty="0">
            <a:solidFill>
              <a:schemeClr val="tx1"/>
            </a:solidFill>
          </a:endParaRPr>
        </a:p>
      </dgm:t>
    </dgm:pt>
    <dgm:pt modelId="{9B5E9172-2EE1-4C7A-8365-25EB9C9E1397}" type="parTrans" cxnId="{75B5B33A-A4A7-46B9-BC29-80A01C5B8245}">
      <dgm:prSet/>
      <dgm:spPr/>
      <dgm:t>
        <a:bodyPr/>
        <a:lstStyle/>
        <a:p>
          <a:endParaRPr lang="pt-BR"/>
        </a:p>
      </dgm:t>
    </dgm:pt>
    <dgm:pt modelId="{0C96E8D4-2A80-4279-82FD-5D919D596A9B}" type="sibTrans" cxnId="{75B5B33A-A4A7-46B9-BC29-80A01C5B8245}">
      <dgm:prSet/>
      <dgm:spPr/>
      <dgm:t>
        <a:bodyPr/>
        <a:lstStyle/>
        <a:p>
          <a:endParaRPr lang="pt-BR"/>
        </a:p>
      </dgm:t>
    </dgm:pt>
    <dgm:pt modelId="{8B19AB8A-D78D-4AC3-AC21-39E7379BF3E4}">
      <dgm:prSet phldrT="[Texto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r>
            <a:rPr lang="pt-BR" dirty="0" smtClean="0">
              <a:solidFill>
                <a:schemeClr val="tx1"/>
              </a:solidFill>
            </a:rPr>
            <a:t>Intensificar </a:t>
          </a:r>
          <a:r>
            <a:rPr lang="pt-BR" b="1" dirty="0" smtClean="0">
              <a:solidFill>
                <a:schemeClr val="tx1"/>
              </a:solidFill>
            </a:rPr>
            <a:t>as ações de fiscalização </a:t>
          </a:r>
          <a:r>
            <a:rPr lang="pt-BR" dirty="0" smtClean="0">
              <a:solidFill>
                <a:schemeClr val="tx1"/>
              </a:solidFill>
            </a:rPr>
            <a:t>do trabalho;</a:t>
          </a:r>
          <a:endParaRPr lang="pt-BR" dirty="0">
            <a:solidFill>
              <a:schemeClr val="tx1"/>
            </a:solidFill>
          </a:endParaRPr>
        </a:p>
      </dgm:t>
    </dgm:pt>
    <dgm:pt modelId="{3F995F83-9C80-4086-B96E-8CFC2D02B920}" type="parTrans" cxnId="{767C95FF-0C2E-4E88-A242-83B999BACE23}">
      <dgm:prSet/>
      <dgm:spPr/>
      <dgm:t>
        <a:bodyPr/>
        <a:lstStyle/>
        <a:p>
          <a:endParaRPr lang="pt-BR"/>
        </a:p>
      </dgm:t>
    </dgm:pt>
    <dgm:pt modelId="{E5BEF902-C400-49F6-8A01-33C1F9754CC4}" type="sibTrans" cxnId="{767C95FF-0C2E-4E88-A242-83B999BACE23}">
      <dgm:prSet/>
      <dgm:spPr/>
      <dgm:t>
        <a:bodyPr/>
        <a:lstStyle/>
        <a:p>
          <a:endParaRPr lang="pt-BR"/>
        </a:p>
      </dgm:t>
    </dgm:pt>
    <dgm:pt modelId="{94FD0D86-45F8-48D4-816B-E9EDB3173581}">
      <dgm:prSet phldrT="[Texto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b="0" dirty="0" smtClean="0">
              <a:solidFill>
                <a:schemeClr val="tx1"/>
              </a:solidFill>
            </a:rPr>
            <a:t>Ampliar as </a:t>
          </a:r>
          <a:r>
            <a:rPr lang="pt-BR" b="1" dirty="0" smtClean="0">
              <a:solidFill>
                <a:schemeClr val="tx1"/>
              </a:solidFill>
            </a:rPr>
            <a:t>redes de assistência social</a:t>
          </a:r>
          <a:r>
            <a:rPr lang="pt-BR" b="1" smtClean="0">
              <a:solidFill>
                <a:schemeClr val="tx1"/>
              </a:solidFill>
            </a:rPr>
            <a:t>, educação e saúde;</a:t>
          </a:r>
          <a:endParaRPr lang="pt-BR" dirty="0">
            <a:solidFill>
              <a:schemeClr val="tx1"/>
            </a:solidFill>
          </a:endParaRPr>
        </a:p>
      </dgm:t>
    </dgm:pt>
    <dgm:pt modelId="{2B83455C-71CB-4094-AE18-F8CC1D076F33}" type="sibTrans" cxnId="{033884EB-2A2B-40F7-9D3C-083CC23A533D}">
      <dgm:prSet/>
      <dgm:spPr/>
      <dgm:t>
        <a:bodyPr/>
        <a:lstStyle/>
        <a:p>
          <a:endParaRPr lang="pt-BR"/>
        </a:p>
      </dgm:t>
    </dgm:pt>
    <dgm:pt modelId="{04CB161A-4053-456B-9690-44D150656F9F}" type="parTrans" cxnId="{033884EB-2A2B-40F7-9D3C-083CC23A533D}">
      <dgm:prSet/>
      <dgm:spPr/>
      <dgm:t>
        <a:bodyPr/>
        <a:lstStyle/>
        <a:p>
          <a:endParaRPr lang="pt-BR"/>
        </a:p>
      </dgm:t>
    </dgm:pt>
    <dgm:pt modelId="{63372A5A-4AFC-4163-9BAB-4942F1580049}">
      <dgm:prSet/>
      <dgm:spPr/>
      <dgm:t>
        <a:bodyPr/>
        <a:lstStyle/>
        <a:p>
          <a:r>
            <a:rPr lang="pt-BR" b="1" dirty="0" smtClean="0">
              <a:solidFill>
                <a:schemeClr val="tx1"/>
              </a:solidFill>
            </a:rPr>
            <a:t>Fortalecer a educação integral</a:t>
          </a:r>
          <a:r>
            <a:rPr lang="pt-BR" dirty="0" smtClean="0">
              <a:solidFill>
                <a:schemeClr val="tx1"/>
              </a:solidFill>
            </a:rPr>
            <a:t>, o ensino técnico e a </a:t>
          </a:r>
          <a:r>
            <a:rPr lang="pt-BR" b="1" dirty="0" smtClean="0">
              <a:solidFill>
                <a:schemeClr val="tx1"/>
              </a:solidFill>
            </a:rPr>
            <a:t>formação para o mundo do trabalho para adolescentes.</a:t>
          </a:r>
          <a:endParaRPr lang="pt-BR" b="1" dirty="0">
            <a:solidFill>
              <a:schemeClr val="tx1"/>
            </a:solidFill>
          </a:endParaRPr>
        </a:p>
      </dgm:t>
    </dgm:pt>
    <dgm:pt modelId="{A8239406-071A-4247-BDF8-3186F21FA578}" type="parTrans" cxnId="{ED9499F7-FFCF-440E-9902-23B617BC2E28}">
      <dgm:prSet/>
      <dgm:spPr/>
      <dgm:t>
        <a:bodyPr/>
        <a:lstStyle/>
        <a:p>
          <a:endParaRPr lang="pt-BR"/>
        </a:p>
      </dgm:t>
    </dgm:pt>
    <dgm:pt modelId="{8314AD6C-835D-460C-A13B-E90C59675118}" type="sibTrans" cxnId="{ED9499F7-FFCF-440E-9902-23B617BC2E28}">
      <dgm:prSet/>
      <dgm:spPr/>
      <dgm:t>
        <a:bodyPr/>
        <a:lstStyle/>
        <a:p>
          <a:endParaRPr lang="pt-BR"/>
        </a:p>
      </dgm:t>
    </dgm:pt>
    <dgm:pt modelId="{2E9ACA2F-220D-4124-8EDB-5E3D6D3A4D65}" type="pres">
      <dgm:prSet presAssocID="{68804E60-96BF-4C85-9739-AAA71C0BB7B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pt-BR"/>
        </a:p>
      </dgm:t>
    </dgm:pt>
    <dgm:pt modelId="{39718D61-ABBF-4FB2-BBA8-801AFAC02CF4}" type="pres">
      <dgm:prSet presAssocID="{68804E60-96BF-4C85-9739-AAA71C0BB7BB}" presName="Name1" presStyleCnt="0"/>
      <dgm:spPr/>
    </dgm:pt>
    <dgm:pt modelId="{A09A7FCB-2DA4-4A89-8DB1-753EBE827392}" type="pres">
      <dgm:prSet presAssocID="{68804E60-96BF-4C85-9739-AAA71C0BB7BB}" presName="cycle" presStyleCnt="0"/>
      <dgm:spPr/>
    </dgm:pt>
    <dgm:pt modelId="{19A18225-2712-45F8-B524-F41A78B5135D}" type="pres">
      <dgm:prSet presAssocID="{68804E60-96BF-4C85-9739-AAA71C0BB7BB}" presName="srcNode" presStyleLbl="node1" presStyleIdx="0" presStyleCnt="4"/>
      <dgm:spPr/>
    </dgm:pt>
    <dgm:pt modelId="{20706757-AAE7-465D-AD05-60404860856F}" type="pres">
      <dgm:prSet presAssocID="{68804E60-96BF-4C85-9739-AAA71C0BB7BB}" presName="conn" presStyleLbl="parChTrans1D2" presStyleIdx="0" presStyleCnt="1"/>
      <dgm:spPr/>
      <dgm:t>
        <a:bodyPr/>
        <a:lstStyle/>
        <a:p>
          <a:endParaRPr lang="pt-BR"/>
        </a:p>
      </dgm:t>
    </dgm:pt>
    <dgm:pt modelId="{A4DD9802-40B2-4386-A7A7-E02F10D330BD}" type="pres">
      <dgm:prSet presAssocID="{68804E60-96BF-4C85-9739-AAA71C0BB7BB}" presName="extraNode" presStyleLbl="node1" presStyleIdx="0" presStyleCnt="4"/>
      <dgm:spPr/>
    </dgm:pt>
    <dgm:pt modelId="{7E82A15A-37AF-4289-9BC3-9158E248C832}" type="pres">
      <dgm:prSet presAssocID="{68804E60-96BF-4C85-9739-AAA71C0BB7BB}" presName="dstNode" presStyleLbl="node1" presStyleIdx="0" presStyleCnt="4"/>
      <dgm:spPr/>
    </dgm:pt>
    <dgm:pt modelId="{63663663-6B2B-4A57-A0E4-7642546C04E8}" type="pres">
      <dgm:prSet presAssocID="{55641A64-EDC8-4A17-9227-F69F6D97D72A}" presName="text_1" presStyleLbl="node1" presStyleIdx="0" presStyleCnt="4" custScaleX="78985" custScaleY="84091" custLinFactNeighborX="-4825" custLinFactNeighborY="2891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3DB31A-06B6-4F8F-9897-8C2F34738C79}" type="pres">
      <dgm:prSet presAssocID="{55641A64-EDC8-4A17-9227-F69F6D97D72A}" presName="accent_1" presStyleCnt="0"/>
      <dgm:spPr/>
    </dgm:pt>
    <dgm:pt modelId="{9D368E3E-E6B3-46B7-8699-F95D286286F1}" type="pres">
      <dgm:prSet presAssocID="{55641A64-EDC8-4A17-9227-F69F6D97D72A}" presName="accentRepeatNode" presStyleLbl="solidFgAcc1" presStyleIdx="0" presStyleCnt="4" custScaleX="87338" custScaleY="78577" custLinFactNeighborX="35739" custLinFactNeighborY="28784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pt-BR"/>
        </a:p>
      </dgm:t>
    </dgm:pt>
    <dgm:pt modelId="{290125F2-C2C6-4752-8731-C8E18D70619A}" type="pres">
      <dgm:prSet presAssocID="{8B19AB8A-D78D-4AC3-AC21-39E7379BF3E4}" presName="text_2" presStyleLbl="node1" presStyleIdx="1" presStyleCnt="4" custScaleX="82689" custScaleY="95695" custLinFactNeighborX="-7169" custLinFactNeighborY="879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F45CABA-F27B-4DDA-973E-41F6A95AECD5}" type="pres">
      <dgm:prSet presAssocID="{8B19AB8A-D78D-4AC3-AC21-39E7379BF3E4}" presName="accent_2" presStyleCnt="0"/>
      <dgm:spPr/>
    </dgm:pt>
    <dgm:pt modelId="{CFB4EA39-20C8-4DF0-8162-B13541C452E5}" type="pres">
      <dgm:prSet presAssocID="{8B19AB8A-D78D-4AC3-AC21-39E7379BF3E4}" presName="accentRepeatNode" presStyleLbl="solidFgAcc1" presStyleIdx="1" presStyleCnt="4" custFlipVert="0" custFlipHor="1" custScaleX="90106" custScaleY="82699" custLinFactNeighborX="-469" custLinFactNeighborY="10106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pt-BR"/>
        </a:p>
      </dgm:t>
    </dgm:pt>
    <dgm:pt modelId="{CC345BD9-2E19-4351-8EDE-FC26138707E5}" type="pres">
      <dgm:prSet presAssocID="{94FD0D86-45F8-48D4-816B-E9EDB3173581}" presName="text_3" presStyleLbl="node1" presStyleIdx="2" presStyleCnt="4" custScaleX="84280" custScaleY="95695" custLinFactNeighborX="-7327" custLinFactNeighborY="-1713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6E4F595-70F1-4220-964E-73E5B0CB70AF}" type="pres">
      <dgm:prSet presAssocID="{94FD0D86-45F8-48D4-816B-E9EDB3173581}" presName="accent_3" presStyleCnt="0"/>
      <dgm:spPr/>
    </dgm:pt>
    <dgm:pt modelId="{7A55904F-19A7-42A5-B171-6A5DCEAC8601}" type="pres">
      <dgm:prSet presAssocID="{94FD0D86-45F8-48D4-816B-E9EDB3173581}" presName="accentRepeatNode" presStyleLbl="solidFgAcc1" presStyleIdx="2" presStyleCnt="4" custFlipVert="0" custFlipHor="0" custScaleX="90152" custScaleY="83289" custLinFactNeighborX="-7863" custLinFactNeighborY="-1089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pt-BR"/>
        </a:p>
      </dgm:t>
    </dgm:pt>
    <dgm:pt modelId="{828A9C1D-FE21-4F1C-9F5C-64D3FA0DA0FE}" type="pres">
      <dgm:prSet presAssocID="{63372A5A-4AFC-4163-9BAB-4942F1580049}" presName="text_4" presStyleLbl="node1" presStyleIdx="3" presStyleCnt="4" custScaleX="82742" custScaleY="100000" custLinFactNeighborX="-7612" custLinFactNeighborY="-2021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C555187-737A-4831-A33E-36925FAC8F6A}" type="pres">
      <dgm:prSet presAssocID="{63372A5A-4AFC-4163-9BAB-4942F1580049}" presName="accent_4" presStyleCnt="0"/>
      <dgm:spPr/>
    </dgm:pt>
    <dgm:pt modelId="{523DEBCC-A778-47CD-8B68-206B77C0B369}" type="pres">
      <dgm:prSet presAssocID="{63372A5A-4AFC-4163-9BAB-4942F1580049}" presName="accentRepeatNode" presStyleLbl="solidFgAcc1" presStyleIdx="3" presStyleCnt="4" custScaleX="84077" custScaleY="86218" custLinFactNeighborX="8274" custLinFactNeighborY="-16547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pt-BR"/>
        </a:p>
      </dgm:t>
    </dgm:pt>
  </dgm:ptLst>
  <dgm:cxnLst>
    <dgm:cxn modelId="{7BC02F5F-3ED1-44A0-8998-D19A098B3423}" type="presOf" srcId="{94FD0D86-45F8-48D4-816B-E9EDB3173581}" destId="{CC345BD9-2E19-4351-8EDE-FC26138707E5}" srcOrd="0" destOrd="0" presId="urn:microsoft.com/office/officeart/2008/layout/VerticalCurvedList"/>
    <dgm:cxn modelId="{4E385C1D-6964-41B8-A7F9-FAB306714588}" type="presOf" srcId="{63372A5A-4AFC-4163-9BAB-4942F1580049}" destId="{828A9C1D-FE21-4F1C-9F5C-64D3FA0DA0FE}" srcOrd="0" destOrd="0" presId="urn:microsoft.com/office/officeart/2008/layout/VerticalCurvedList"/>
    <dgm:cxn modelId="{75B5B33A-A4A7-46B9-BC29-80A01C5B8245}" srcId="{68804E60-96BF-4C85-9739-AAA71C0BB7BB}" destId="{55641A64-EDC8-4A17-9227-F69F6D97D72A}" srcOrd="0" destOrd="0" parTransId="{9B5E9172-2EE1-4C7A-8365-25EB9C9E1397}" sibTransId="{0C96E8D4-2A80-4279-82FD-5D919D596A9B}"/>
    <dgm:cxn modelId="{68B3BC43-179E-465D-A203-47A8F6214588}" type="presOf" srcId="{0C96E8D4-2A80-4279-82FD-5D919D596A9B}" destId="{20706757-AAE7-465D-AD05-60404860856F}" srcOrd="0" destOrd="0" presId="urn:microsoft.com/office/officeart/2008/layout/VerticalCurvedList"/>
    <dgm:cxn modelId="{ED9499F7-FFCF-440E-9902-23B617BC2E28}" srcId="{68804E60-96BF-4C85-9739-AAA71C0BB7BB}" destId="{63372A5A-4AFC-4163-9BAB-4942F1580049}" srcOrd="3" destOrd="0" parTransId="{A8239406-071A-4247-BDF8-3186F21FA578}" sibTransId="{8314AD6C-835D-460C-A13B-E90C59675118}"/>
    <dgm:cxn modelId="{767C95FF-0C2E-4E88-A242-83B999BACE23}" srcId="{68804E60-96BF-4C85-9739-AAA71C0BB7BB}" destId="{8B19AB8A-D78D-4AC3-AC21-39E7379BF3E4}" srcOrd="1" destOrd="0" parTransId="{3F995F83-9C80-4086-B96E-8CFC2D02B920}" sibTransId="{E5BEF902-C400-49F6-8A01-33C1F9754CC4}"/>
    <dgm:cxn modelId="{67149177-9128-4B2D-AB68-78AD719B3C09}" type="presOf" srcId="{55641A64-EDC8-4A17-9227-F69F6D97D72A}" destId="{63663663-6B2B-4A57-A0E4-7642546C04E8}" srcOrd="0" destOrd="0" presId="urn:microsoft.com/office/officeart/2008/layout/VerticalCurvedList"/>
    <dgm:cxn modelId="{00D83FCB-2773-4AA2-A977-BC04C36429A8}" type="presOf" srcId="{8B19AB8A-D78D-4AC3-AC21-39E7379BF3E4}" destId="{290125F2-C2C6-4752-8731-C8E18D70619A}" srcOrd="0" destOrd="0" presId="urn:microsoft.com/office/officeart/2008/layout/VerticalCurvedList"/>
    <dgm:cxn modelId="{147C4D74-21C8-4E85-B998-3F609AE6A964}" type="presOf" srcId="{68804E60-96BF-4C85-9739-AAA71C0BB7BB}" destId="{2E9ACA2F-220D-4124-8EDB-5E3D6D3A4D65}" srcOrd="0" destOrd="0" presId="urn:microsoft.com/office/officeart/2008/layout/VerticalCurvedList"/>
    <dgm:cxn modelId="{033884EB-2A2B-40F7-9D3C-083CC23A533D}" srcId="{68804E60-96BF-4C85-9739-AAA71C0BB7BB}" destId="{94FD0D86-45F8-48D4-816B-E9EDB3173581}" srcOrd="2" destOrd="0" parTransId="{04CB161A-4053-456B-9690-44D150656F9F}" sibTransId="{2B83455C-71CB-4094-AE18-F8CC1D076F33}"/>
    <dgm:cxn modelId="{8DB2B756-6E39-4D8F-B3B1-52C0C841E6C3}" type="presParOf" srcId="{2E9ACA2F-220D-4124-8EDB-5E3D6D3A4D65}" destId="{39718D61-ABBF-4FB2-BBA8-801AFAC02CF4}" srcOrd="0" destOrd="0" presId="urn:microsoft.com/office/officeart/2008/layout/VerticalCurvedList"/>
    <dgm:cxn modelId="{7821295F-C85F-4651-9AA2-B769BFCC4E93}" type="presParOf" srcId="{39718D61-ABBF-4FB2-BBA8-801AFAC02CF4}" destId="{A09A7FCB-2DA4-4A89-8DB1-753EBE827392}" srcOrd="0" destOrd="0" presId="urn:microsoft.com/office/officeart/2008/layout/VerticalCurvedList"/>
    <dgm:cxn modelId="{8E565653-F378-4E73-BB0F-3BDE22CBA1D6}" type="presParOf" srcId="{A09A7FCB-2DA4-4A89-8DB1-753EBE827392}" destId="{19A18225-2712-45F8-B524-F41A78B5135D}" srcOrd="0" destOrd="0" presId="urn:microsoft.com/office/officeart/2008/layout/VerticalCurvedList"/>
    <dgm:cxn modelId="{B763DCB5-0798-4846-95C0-5EC4C69EC8E9}" type="presParOf" srcId="{A09A7FCB-2DA4-4A89-8DB1-753EBE827392}" destId="{20706757-AAE7-465D-AD05-60404860856F}" srcOrd="1" destOrd="0" presId="urn:microsoft.com/office/officeart/2008/layout/VerticalCurvedList"/>
    <dgm:cxn modelId="{6E05EAEE-E43B-401F-9FD7-D378631FC088}" type="presParOf" srcId="{A09A7FCB-2DA4-4A89-8DB1-753EBE827392}" destId="{A4DD9802-40B2-4386-A7A7-E02F10D330BD}" srcOrd="2" destOrd="0" presId="urn:microsoft.com/office/officeart/2008/layout/VerticalCurvedList"/>
    <dgm:cxn modelId="{6A1E98D3-C6CD-46A8-8270-7F8F8F11A951}" type="presParOf" srcId="{A09A7FCB-2DA4-4A89-8DB1-753EBE827392}" destId="{7E82A15A-37AF-4289-9BC3-9158E248C832}" srcOrd="3" destOrd="0" presId="urn:microsoft.com/office/officeart/2008/layout/VerticalCurvedList"/>
    <dgm:cxn modelId="{C8D4D4F2-0802-49E8-B78C-4AFAA1D834E0}" type="presParOf" srcId="{39718D61-ABBF-4FB2-BBA8-801AFAC02CF4}" destId="{63663663-6B2B-4A57-A0E4-7642546C04E8}" srcOrd="1" destOrd="0" presId="urn:microsoft.com/office/officeart/2008/layout/VerticalCurvedList"/>
    <dgm:cxn modelId="{53D74C25-6346-43C0-A04C-4B5713B7E40D}" type="presParOf" srcId="{39718D61-ABBF-4FB2-BBA8-801AFAC02CF4}" destId="{353DB31A-06B6-4F8F-9897-8C2F34738C79}" srcOrd="2" destOrd="0" presId="urn:microsoft.com/office/officeart/2008/layout/VerticalCurvedList"/>
    <dgm:cxn modelId="{679626D6-7635-4DC7-AA2F-782912DCE0D9}" type="presParOf" srcId="{353DB31A-06B6-4F8F-9897-8C2F34738C79}" destId="{9D368E3E-E6B3-46B7-8699-F95D286286F1}" srcOrd="0" destOrd="0" presId="urn:microsoft.com/office/officeart/2008/layout/VerticalCurvedList"/>
    <dgm:cxn modelId="{15437D67-B91A-416F-A624-7F6586418213}" type="presParOf" srcId="{39718D61-ABBF-4FB2-BBA8-801AFAC02CF4}" destId="{290125F2-C2C6-4752-8731-C8E18D70619A}" srcOrd="3" destOrd="0" presId="urn:microsoft.com/office/officeart/2008/layout/VerticalCurvedList"/>
    <dgm:cxn modelId="{BDA1C212-C3B0-4DD9-BB5E-EC71D2F11223}" type="presParOf" srcId="{39718D61-ABBF-4FB2-BBA8-801AFAC02CF4}" destId="{DF45CABA-F27B-4DDA-973E-41F6A95AECD5}" srcOrd="4" destOrd="0" presId="urn:microsoft.com/office/officeart/2008/layout/VerticalCurvedList"/>
    <dgm:cxn modelId="{CC076ABA-01B4-4CA6-B1D8-ED29982AEC58}" type="presParOf" srcId="{DF45CABA-F27B-4DDA-973E-41F6A95AECD5}" destId="{CFB4EA39-20C8-4DF0-8162-B13541C452E5}" srcOrd="0" destOrd="0" presId="urn:microsoft.com/office/officeart/2008/layout/VerticalCurvedList"/>
    <dgm:cxn modelId="{B8579BD1-79E7-4464-BBB1-E9F2AD253B83}" type="presParOf" srcId="{39718D61-ABBF-4FB2-BBA8-801AFAC02CF4}" destId="{CC345BD9-2E19-4351-8EDE-FC26138707E5}" srcOrd="5" destOrd="0" presId="urn:microsoft.com/office/officeart/2008/layout/VerticalCurvedList"/>
    <dgm:cxn modelId="{D0C6B43E-378E-45ED-B3E3-D0D96E3E4E5D}" type="presParOf" srcId="{39718D61-ABBF-4FB2-BBA8-801AFAC02CF4}" destId="{B6E4F595-70F1-4220-964E-73E5B0CB70AF}" srcOrd="6" destOrd="0" presId="urn:microsoft.com/office/officeart/2008/layout/VerticalCurvedList"/>
    <dgm:cxn modelId="{B9ED60D4-9420-4468-8757-91C376BB6AAE}" type="presParOf" srcId="{B6E4F595-70F1-4220-964E-73E5B0CB70AF}" destId="{7A55904F-19A7-42A5-B171-6A5DCEAC8601}" srcOrd="0" destOrd="0" presId="urn:microsoft.com/office/officeart/2008/layout/VerticalCurvedList"/>
    <dgm:cxn modelId="{EB07461C-AE3C-4750-A66B-D7CC9D93CA4C}" type="presParOf" srcId="{39718D61-ABBF-4FB2-BBA8-801AFAC02CF4}" destId="{828A9C1D-FE21-4F1C-9F5C-64D3FA0DA0FE}" srcOrd="7" destOrd="0" presId="urn:microsoft.com/office/officeart/2008/layout/VerticalCurvedList"/>
    <dgm:cxn modelId="{524A852B-7E17-4971-9306-B1B424FC5A26}" type="presParOf" srcId="{39718D61-ABBF-4FB2-BBA8-801AFAC02CF4}" destId="{8C555187-737A-4831-A33E-36925FAC8F6A}" srcOrd="8" destOrd="0" presId="urn:microsoft.com/office/officeart/2008/layout/VerticalCurvedList"/>
    <dgm:cxn modelId="{9536C2BA-CAB5-457B-80E0-401E166F566A}" type="presParOf" srcId="{8C555187-737A-4831-A33E-36925FAC8F6A}" destId="{523DEBCC-A778-47CD-8B68-206B77C0B36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1CF0BE-305D-41CB-98AE-D53DD1788CE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A3FBAFF-0433-4BBF-8F8C-C3000C9FAB16}">
      <dgm:prSet phldrT="[Texto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7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Aprimora a gestão </a:t>
          </a:r>
          <a:endParaRPr lang="pt-BR" sz="1700" dirty="0">
            <a:solidFill>
              <a:schemeClr val="tx1"/>
            </a:solidFill>
          </a:endParaRPr>
        </a:p>
      </dgm:t>
    </dgm:pt>
    <dgm:pt modelId="{F5C1E29D-1684-4CCA-BA58-40D98536AA34}" type="parTrans" cxnId="{C2DD78B0-CA64-4177-8FD9-28EF2DD1A604}">
      <dgm:prSet/>
      <dgm:spPr/>
      <dgm:t>
        <a:bodyPr/>
        <a:lstStyle/>
        <a:p>
          <a:endParaRPr lang="pt-BR" sz="1700"/>
        </a:p>
      </dgm:t>
    </dgm:pt>
    <dgm:pt modelId="{9B65B188-BA7D-45FE-BE23-CB473344DFA3}" type="sibTrans" cxnId="{C2DD78B0-CA64-4177-8FD9-28EF2DD1A604}">
      <dgm:prSet/>
      <dgm:spPr/>
      <dgm:t>
        <a:bodyPr/>
        <a:lstStyle/>
        <a:p>
          <a:endParaRPr lang="pt-BR" sz="1700"/>
        </a:p>
      </dgm:t>
    </dgm:pt>
    <dgm:pt modelId="{3CFB7F2E-E2A8-4FB5-8D48-2D702D70ED89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7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Avança no financiamento</a:t>
          </a:r>
          <a:r>
            <a:rPr lang="pt-BR" sz="1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: </a:t>
          </a:r>
          <a:endParaRPr lang="pt-BR" sz="1700" dirty="0">
            <a:solidFill>
              <a:schemeClr val="tx1"/>
            </a:solidFill>
          </a:endParaRPr>
        </a:p>
      </dgm:t>
    </dgm:pt>
    <dgm:pt modelId="{77C1C3C6-F759-4092-915E-8044DE0F92A7}" type="parTrans" cxnId="{BF784518-96A1-41E6-9F9F-36474F42ABB4}">
      <dgm:prSet/>
      <dgm:spPr/>
      <dgm:t>
        <a:bodyPr/>
        <a:lstStyle/>
        <a:p>
          <a:endParaRPr lang="pt-BR" sz="1700"/>
        </a:p>
      </dgm:t>
    </dgm:pt>
    <dgm:pt modelId="{EF3EE0F2-F9A9-4388-8E55-EFE05F9585E8}" type="sibTrans" cxnId="{BF784518-96A1-41E6-9F9F-36474F42ABB4}">
      <dgm:prSet/>
      <dgm:spPr/>
      <dgm:t>
        <a:bodyPr/>
        <a:lstStyle/>
        <a:p>
          <a:endParaRPr lang="pt-BR" sz="1700"/>
        </a:p>
      </dgm:t>
    </dgm:pt>
    <dgm:pt modelId="{109D2001-2C38-4225-B04A-D4BC9664FBB6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pt-BR" sz="1700" dirty="0" smtClean="0">
              <a:latin typeface="Arial" pitchFamily="34" charset="0"/>
              <a:cs typeface="Arial" pitchFamily="34" charset="0"/>
            </a:rPr>
            <a:t>Maior estruturação das Secretarias com equipe/técnico de referência</a:t>
          </a:r>
          <a:endParaRPr lang="pt-BR" sz="1700" dirty="0">
            <a:latin typeface="Arial" pitchFamily="34" charset="0"/>
            <a:cs typeface="Arial" pitchFamily="34" charset="0"/>
          </a:endParaRPr>
        </a:p>
      </dgm:t>
    </dgm:pt>
    <dgm:pt modelId="{DB9ED07B-6342-47B1-BE83-662792B64BF7}" type="parTrans" cxnId="{6990FA78-5189-48D1-98BE-A1A66C26EAB4}">
      <dgm:prSet/>
      <dgm:spPr/>
      <dgm:t>
        <a:bodyPr/>
        <a:lstStyle/>
        <a:p>
          <a:endParaRPr lang="pt-BR" sz="1700"/>
        </a:p>
      </dgm:t>
    </dgm:pt>
    <dgm:pt modelId="{0932F449-200F-4FB3-8DC1-55E44E18B2B6}" type="sibTrans" cxnId="{6990FA78-5189-48D1-98BE-A1A66C26EAB4}">
      <dgm:prSet/>
      <dgm:spPr/>
      <dgm:t>
        <a:bodyPr/>
        <a:lstStyle/>
        <a:p>
          <a:endParaRPr lang="pt-BR" sz="1700"/>
        </a:p>
      </dgm:t>
    </dgm:pt>
    <dgm:pt modelId="{80B76963-7E8C-4D05-87EF-B5D7015C85BC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pt-BR" sz="1700" dirty="0" smtClean="0">
              <a:latin typeface="Arial" pitchFamily="34" charset="0"/>
              <a:cs typeface="Arial" pitchFamily="34" charset="0"/>
            </a:rPr>
            <a:t>Fortalece o papel da Vigilância Socioassistencial </a:t>
          </a:r>
        </a:p>
      </dgm:t>
    </dgm:pt>
    <dgm:pt modelId="{257DF837-A273-475D-AE40-93DBBEC9114F}" type="parTrans" cxnId="{40EA6383-0B7E-4465-8ADF-A9DC4181FEA3}">
      <dgm:prSet/>
      <dgm:spPr/>
      <dgm:t>
        <a:bodyPr/>
        <a:lstStyle/>
        <a:p>
          <a:endParaRPr lang="pt-BR" sz="1700"/>
        </a:p>
      </dgm:t>
    </dgm:pt>
    <dgm:pt modelId="{0DCD83BB-B21D-45B7-8902-23F494417B06}" type="sibTrans" cxnId="{40EA6383-0B7E-4465-8ADF-A9DC4181FEA3}">
      <dgm:prSet/>
      <dgm:spPr/>
      <dgm:t>
        <a:bodyPr/>
        <a:lstStyle/>
        <a:p>
          <a:endParaRPr lang="pt-BR" sz="1700"/>
        </a:p>
      </dgm:t>
    </dgm:pt>
    <dgm:pt modelId="{B0A1C6F4-0E82-4894-837A-8351FDDF09C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7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Qualifica serviços, benefícios, programas e projetos</a:t>
          </a:r>
        </a:p>
      </dgm:t>
    </dgm:pt>
    <dgm:pt modelId="{98323CB3-5B77-4330-B0C8-400B3950EF0C}" type="parTrans" cxnId="{C55A8339-48AB-4E8B-92A4-AF6E71233377}">
      <dgm:prSet/>
      <dgm:spPr/>
      <dgm:t>
        <a:bodyPr/>
        <a:lstStyle/>
        <a:p>
          <a:endParaRPr lang="pt-BR" sz="1700"/>
        </a:p>
      </dgm:t>
    </dgm:pt>
    <dgm:pt modelId="{15A5F433-6786-4FCD-9B8D-EFC36507A2B3}" type="sibTrans" cxnId="{C55A8339-48AB-4E8B-92A4-AF6E71233377}">
      <dgm:prSet/>
      <dgm:spPr/>
      <dgm:t>
        <a:bodyPr/>
        <a:lstStyle/>
        <a:p>
          <a:endParaRPr lang="pt-BR" sz="1700"/>
        </a:p>
      </dgm:t>
    </dgm:pt>
    <dgm:pt modelId="{6B243EA9-DE39-4E24-9E00-D0003B1B71D6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pt-BR" sz="1700" dirty="0" smtClean="0">
              <a:latin typeface="Arial" pitchFamily="34" charset="0"/>
              <a:cs typeface="Arial" pitchFamily="34" charset="0"/>
            </a:rPr>
            <a:t>Define crianças, adolescentes  e suas famílias como públicos prioritários no atendimento/acompanhamento das unidades/ serviços a serem ofertados e referenciados, considerando a realidade do território;</a:t>
          </a:r>
          <a:endParaRPr lang="pt-BR" sz="1700" dirty="0">
            <a:latin typeface="Arial" pitchFamily="34" charset="0"/>
            <a:cs typeface="Arial" pitchFamily="34" charset="0"/>
          </a:endParaRPr>
        </a:p>
      </dgm:t>
    </dgm:pt>
    <dgm:pt modelId="{BC63FE03-34DF-4792-B44B-BDA4CECB8B1F}" type="parTrans" cxnId="{58D63D38-F368-493F-904D-239FCC764691}">
      <dgm:prSet/>
      <dgm:spPr/>
      <dgm:t>
        <a:bodyPr/>
        <a:lstStyle/>
        <a:p>
          <a:endParaRPr lang="pt-BR" sz="1700"/>
        </a:p>
      </dgm:t>
    </dgm:pt>
    <dgm:pt modelId="{830FBFCC-841E-4D6B-B0D8-44BC731BCFC6}" type="sibTrans" cxnId="{58D63D38-F368-493F-904D-239FCC764691}">
      <dgm:prSet/>
      <dgm:spPr/>
      <dgm:t>
        <a:bodyPr/>
        <a:lstStyle/>
        <a:p>
          <a:endParaRPr lang="pt-BR" sz="1700"/>
        </a:p>
      </dgm:t>
    </dgm:pt>
    <dgm:pt modelId="{3011C401-074C-41EF-9B15-626F4D3533CA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pt-BR" sz="1700" dirty="0" smtClean="0">
              <a:latin typeface="Arial" pitchFamily="34" charset="0"/>
              <a:cs typeface="Arial" pitchFamily="34" charset="0"/>
            </a:rPr>
            <a:t>Promove a convergência entre vigilância socioassistencial, monitoramento, planejamento e financiamento</a:t>
          </a:r>
          <a:r>
            <a:rPr lang="pt-BR" sz="1700" dirty="0" smtClean="0"/>
            <a:t>.</a:t>
          </a:r>
        </a:p>
      </dgm:t>
    </dgm:pt>
    <dgm:pt modelId="{BD51BA67-9DF1-486C-B904-1EDC1E48D321}" type="parTrans" cxnId="{34B639C7-9142-4C0B-B80F-5907FB538799}">
      <dgm:prSet/>
      <dgm:spPr/>
      <dgm:t>
        <a:bodyPr/>
        <a:lstStyle/>
        <a:p>
          <a:endParaRPr lang="pt-BR" sz="1700"/>
        </a:p>
      </dgm:t>
    </dgm:pt>
    <dgm:pt modelId="{101F3F8A-EE1F-49F1-BD7C-C700623E6757}" type="sibTrans" cxnId="{34B639C7-9142-4C0B-B80F-5907FB538799}">
      <dgm:prSet/>
      <dgm:spPr/>
      <dgm:t>
        <a:bodyPr/>
        <a:lstStyle/>
        <a:p>
          <a:endParaRPr lang="pt-BR" sz="1700"/>
        </a:p>
      </dgm:t>
    </dgm:pt>
    <dgm:pt modelId="{BE436E3D-9ABD-4611-8216-73C4A67AE430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pt-BR" sz="1700" dirty="0" smtClean="0">
              <a:latin typeface="Arial" pitchFamily="34" charset="0"/>
              <a:cs typeface="Arial" pitchFamily="34" charset="0"/>
            </a:rPr>
            <a:t>Convergência entre demandas e ofertas; </a:t>
          </a:r>
          <a:endParaRPr lang="pt-BR" sz="1700" dirty="0">
            <a:latin typeface="Arial" pitchFamily="34" charset="0"/>
            <a:cs typeface="Arial" pitchFamily="34" charset="0"/>
          </a:endParaRPr>
        </a:p>
      </dgm:t>
    </dgm:pt>
    <dgm:pt modelId="{017A4929-3C5A-45C1-986F-343850CFD4D4}" type="parTrans" cxnId="{1730ACB6-3153-4ADF-A266-AB28E5B0DF38}">
      <dgm:prSet/>
      <dgm:spPr/>
      <dgm:t>
        <a:bodyPr/>
        <a:lstStyle/>
        <a:p>
          <a:endParaRPr lang="pt-BR" sz="1700"/>
        </a:p>
      </dgm:t>
    </dgm:pt>
    <dgm:pt modelId="{31CADDD8-4B01-4932-9A13-C81F2D74C507}" type="sibTrans" cxnId="{1730ACB6-3153-4ADF-A266-AB28E5B0DF38}">
      <dgm:prSet/>
      <dgm:spPr/>
      <dgm:t>
        <a:bodyPr/>
        <a:lstStyle/>
        <a:p>
          <a:endParaRPr lang="pt-BR" sz="1700"/>
        </a:p>
      </dgm:t>
    </dgm:pt>
    <dgm:pt modelId="{E0390E9E-987A-4007-B56C-B63CF91D4C58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pt-BR" sz="1700" dirty="0" smtClean="0">
              <a:latin typeface="Arial" pitchFamily="34" charset="0"/>
              <a:cs typeface="Arial" pitchFamily="34" charset="0"/>
            </a:rPr>
            <a:t>Institui o cofinanciamento para os estados – apoio a gestão;</a:t>
          </a:r>
        </a:p>
      </dgm:t>
    </dgm:pt>
    <dgm:pt modelId="{B711ED93-2388-4953-8562-A6682DFFC6AE}" type="parTrans" cxnId="{DDA0434E-6887-4E19-AB55-F10FCE24A65F}">
      <dgm:prSet/>
      <dgm:spPr/>
      <dgm:t>
        <a:bodyPr/>
        <a:lstStyle/>
        <a:p>
          <a:endParaRPr lang="pt-BR" sz="1700"/>
        </a:p>
      </dgm:t>
    </dgm:pt>
    <dgm:pt modelId="{98298A1F-810B-4DF9-BD94-7ADB74822F3C}" type="sibTrans" cxnId="{DDA0434E-6887-4E19-AB55-F10FCE24A65F}">
      <dgm:prSet/>
      <dgm:spPr/>
      <dgm:t>
        <a:bodyPr/>
        <a:lstStyle/>
        <a:p>
          <a:endParaRPr lang="pt-BR" sz="1700"/>
        </a:p>
      </dgm:t>
    </dgm:pt>
    <dgm:pt modelId="{387B3827-C669-4368-89D0-160DB6844787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pt-BR" sz="1700" dirty="0" smtClean="0">
              <a:latin typeface="Arial" pitchFamily="34" charset="0"/>
              <a:cs typeface="Arial" pitchFamily="34" charset="0"/>
            </a:rPr>
            <a:t>participação de todos os entes no cofinanciamento</a:t>
          </a:r>
          <a:endParaRPr lang="pt-BR" sz="1700" dirty="0">
            <a:latin typeface="Arial" pitchFamily="34" charset="0"/>
            <a:cs typeface="Arial" pitchFamily="34" charset="0"/>
          </a:endParaRPr>
        </a:p>
      </dgm:t>
    </dgm:pt>
    <dgm:pt modelId="{7355D8A1-C380-4A61-BE1E-3EA4C422D40D}" type="parTrans" cxnId="{AD8209A2-C60C-470D-960F-5F20F24CB120}">
      <dgm:prSet/>
      <dgm:spPr/>
      <dgm:t>
        <a:bodyPr/>
        <a:lstStyle/>
        <a:p>
          <a:endParaRPr lang="pt-BR" sz="1700"/>
        </a:p>
      </dgm:t>
    </dgm:pt>
    <dgm:pt modelId="{1444C511-3ED6-4CB2-992A-D00508B3E4FC}" type="sibTrans" cxnId="{AD8209A2-C60C-470D-960F-5F20F24CB120}">
      <dgm:prSet/>
      <dgm:spPr/>
      <dgm:t>
        <a:bodyPr/>
        <a:lstStyle/>
        <a:p>
          <a:endParaRPr lang="pt-BR" sz="1700"/>
        </a:p>
      </dgm:t>
    </dgm:pt>
    <dgm:pt modelId="{AD5259FF-9467-48A2-B7F0-E1C7B91F16BA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pt-BR" sz="1700" dirty="0" smtClean="0">
              <a:latin typeface="Arial" pitchFamily="34" charset="0"/>
              <a:cs typeface="Arial" pitchFamily="34" charset="0"/>
            </a:rPr>
            <a:t>Integra segurança de renda e acesso a serviços/programas; </a:t>
          </a:r>
          <a:endParaRPr lang="pt-BR" sz="1700" dirty="0">
            <a:latin typeface="Arial" pitchFamily="34" charset="0"/>
            <a:cs typeface="Arial" pitchFamily="34" charset="0"/>
          </a:endParaRPr>
        </a:p>
      </dgm:t>
    </dgm:pt>
    <dgm:pt modelId="{2D2DD955-2FF8-43E7-963D-2933DD5E165B}" type="parTrans" cxnId="{157811A3-44E3-49E5-A806-4B9B7D2116E7}">
      <dgm:prSet/>
      <dgm:spPr/>
      <dgm:t>
        <a:bodyPr/>
        <a:lstStyle/>
        <a:p>
          <a:endParaRPr lang="pt-BR"/>
        </a:p>
      </dgm:t>
    </dgm:pt>
    <dgm:pt modelId="{B0081B05-9526-48E6-9B9A-7930365C50CC}" type="sibTrans" cxnId="{157811A3-44E3-49E5-A806-4B9B7D2116E7}">
      <dgm:prSet/>
      <dgm:spPr/>
      <dgm:t>
        <a:bodyPr/>
        <a:lstStyle/>
        <a:p>
          <a:endParaRPr lang="pt-BR"/>
        </a:p>
      </dgm:t>
    </dgm:pt>
    <dgm:pt modelId="{3861A6DA-1758-4D01-8C36-778418F5D7F3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endParaRPr lang="pt-BR" sz="1700" dirty="0">
            <a:latin typeface="Arial" pitchFamily="34" charset="0"/>
            <a:cs typeface="Arial" pitchFamily="34" charset="0"/>
          </a:endParaRPr>
        </a:p>
      </dgm:t>
    </dgm:pt>
    <dgm:pt modelId="{23D68412-7801-4792-9411-9A72DE3FDC59}" type="parTrans" cxnId="{D2716291-7CFB-4968-906D-D879D9FA65BB}">
      <dgm:prSet/>
      <dgm:spPr/>
      <dgm:t>
        <a:bodyPr/>
        <a:lstStyle/>
        <a:p>
          <a:endParaRPr lang="pt-BR"/>
        </a:p>
      </dgm:t>
    </dgm:pt>
    <dgm:pt modelId="{95783022-420A-430D-8849-2851BC436054}" type="sibTrans" cxnId="{D2716291-7CFB-4968-906D-D879D9FA65BB}">
      <dgm:prSet/>
      <dgm:spPr/>
      <dgm:t>
        <a:bodyPr/>
        <a:lstStyle/>
        <a:p>
          <a:endParaRPr lang="pt-BR"/>
        </a:p>
      </dgm:t>
    </dgm:pt>
    <dgm:pt modelId="{D5CEE61D-F82B-47CC-ABDA-17665FA54203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endParaRPr lang="pt-BR" sz="1700" dirty="0">
            <a:latin typeface="Arial" pitchFamily="34" charset="0"/>
            <a:cs typeface="Arial" pitchFamily="34" charset="0"/>
          </a:endParaRPr>
        </a:p>
      </dgm:t>
    </dgm:pt>
    <dgm:pt modelId="{EF855F27-3676-45E8-8894-89B090FFB9FD}" type="parTrans" cxnId="{F2EE1FA3-656D-4C51-A87B-19C0BA290C5E}">
      <dgm:prSet/>
      <dgm:spPr/>
      <dgm:t>
        <a:bodyPr/>
        <a:lstStyle/>
        <a:p>
          <a:endParaRPr lang="pt-BR"/>
        </a:p>
      </dgm:t>
    </dgm:pt>
    <dgm:pt modelId="{BDCED1F0-4EFB-465D-B016-669D70274C1A}" type="sibTrans" cxnId="{F2EE1FA3-656D-4C51-A87B-19C0BA290C5E}">
      <dgm:prSet/>
      <dgm:spPr/>
      <dgm:t>
        <a:bodyPr/>
        <a:lstStyle/>
        <a:p>
          <a:endParaRPr lang="pt-BR"/>
        </a:p>
      </dgm:t>
    </dgm:pt>
    <dgm:pt modelId="{35EEA993-0160-447E-B9C3-84C27319290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endParaRPr lang="pt-BR" sz="1700" dirty="0">
            <a:latin typeface="Arial" pitchFamily="34" charset="0"/>
            <a:cs typeface="Arial" pitchFamily="34" charset="0"/>
          </a:endParaRPr>
        </a:p>
      </dgm:t>
    </dgm:pt>
    <dgm:pt modelId="{93B41DB9-8382-4358-8802-4E44C74C1EEC}" type="parTrans" cxnId="{CDEBC027-B14B-4CCB-B120-D9E0F194AC64}">
      <dgm:prSet/>
      <dgm:spPr/>
      <dgm:t>
        <a:bodyPr/>
        <a:lstStyle/>
        <a:p>
          <a:endParaRPr lang="pt-BR"/>
        </a:p>
      </dgm:t>
    </dgm:pt>
    <dgm:pt modelId="{B5F2E9A2-7986-40D9-8103-5AF1CE2CACE4}" type="sibTrans" cxnId="{CDEBC027-B14B-4CCB-B120-D9E0F194AC64}">
      <dgm:prSet/>
      <dgm:spPr/>
      <dgm:t>
        <a:bodyPr/>
        <a:lstStyle/>
        <a:p>
          <a:endParaRPr lang="pt-BR"/>
        </a:p>
      </dgm:t>
    </dgm:pt>
    <dgm:pt modelId="{1C34F240-D439-4E68-A24F-745CB249DA68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noFill/>
        </a:ln>
      </dgm:spPr>
      <dgm:t>
        <a:bodyPr/>
        <a:lstStyle/>
        <a:p>
          <a:endParaRPr lang="pt-BR" sz="1700" dirty="0" smtClean="0">
            <a:latin typeface="Arial" pitchFamily="34" charset="0"/>
            <a:cs typeface="Arial" pitchFamily="34" charset="0"/>
          </a:endParaRPr>
        </a:p>
      </dgm:t>
    </dgm:pt>
    <dgm:pt modelId="{BBB75CA4-403C-40D5-95E0-3B23BDBEBAC1}" type="parTrans" cxnId="{A98F835B-9A61-47D5-B44F-7048DD1DAB7E}">
      <dgm:prSet/>
      <dgm:spPr/>
      <dgm:t>
        <a:bodyPr/>
        <a:lstStyle/>
        <a:p>
          <a:endParaRPr lang="pt-BR"/>
        </a:p>
      </dgm:t>
    </dgm:pt>
    <dgm:pt modelId="{7555DA21-952D-46B9-B43C-75CD49F213D6}" type="sibTrans" cxnId="{A98F835B-9A61-47D5-B44F-7048DD1DAB7E}">
      <dgm:prSet/>
      <dgm:spPr/>
      <dgm:t>
        <a:bodyPr/>
        <a:lstStyle/>
        <a:p>
          <a:endParaRPr lang="pt-BR"/>
        </a:p>
      </dgm:t>
    </dgm:pt>
    <dgm:pt modelId="{ED8435EF-FEF6-441A-BDD9-A5603F88D2EA}" type="pres">
      <dgm:prSet presAssocID="{F51CF0BE-305D-41CB-98AE-D53DD1788CE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4944707-E309-4715-B3FC-83B9EE80649F}" type="pres">
      <dgm:prSet presAssocID="{AA3FBAFF-0433-4BBF-8F8C-C3000C9FAB16}" presName="parentLin" presStyleCnt="0"/>
      <dgm:spPr/>
    </dgm:pt>
    <dgm:pt modelId="{C340BED0-7735-49CC-B1B6-FC67A10E508C}" type="pres">
      <dgm:prSet presAssocID="{AA3FBAFF-0433-4BBF-8F8C-C3000C9FAB16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43A95933-C411-4FF4-8DCF-E2EC4A479FB4}" type="pres">
      <dgm:prSet presAssocID="{AA3FBAFF-0433-4BBF-8F8C-C3000C9FAB1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4D74C1-FFB6-434E-AA7D-4C6DD8A086A3}" type="pres">
      <dgm:prSet presAssocID="{AA3FBAFF-0433-4BBF-8F8C-C3000C9FAB16}" presName="negativeSpace" presStyleCnt="0"/>
      <dgm:spPr/>
    </dgm:pt>
    <dgm:pt modelId="{CE3D292D-8499-4F91-B413-3942ABD215C2}" type="pres">
      <dgm:prSet presAssocID="{AA3FBAFF-0433-4BBF-8F8C-C3000C9FAB16}" presName="childText" presStyleLbl="conFgAcc1" presStyleIdx="0" presStyleCnt="3" custLinFactNeighborX="-879" custLinFactNeighborY="-2089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6F0FDB-64E1-42ED-B4B2-3A65CBCD6D3A}" type="pres">
      <dgm:prSet presAssocID="{9B65B188-BA7D-45FE-BE23-CB473344DFA3}" presName="spaceBetweenRectangles" presStyleCnt="0"/>
      <dgm:spPr/>
    </dgm:pt>
    <dgm:pt modelId="{645974CF-1489-4407-819A-CD5909579A38}" type="pres">
      <dgm:prSet presAssocID="{B0A1C6F4-0E82-4894-837A-8351FDDF09C1}" presName="parentLin" presStyleCnt="0"/>
      <dgm:spPr/>
    </dgm:pt>
    <dgm:pt modelId="{35953544-CF08-4812-9207-880F4CFD07B3}" type="pres">
      <dgm:prSet presAssocID="{B0A1C6F4-0E82-4894-837A-8351FDDF09C1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2F756BF7-D151-45B3-B60E-4633FFDBB74C}" type="pres">
      <dgm:prSet presAssocID="{B0A1C6F4-0E82-4894-837A-8351FDDF09C1}" presName="parentText" presStyleLbl="node1" presStyleIdx="1" presStyleCnt="3" custScaleX="12941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B0269A9-F356-4043-91D8-F298EDAE0D79}" type="pres">
      <dgm:prSet presAssocID="{B0A1C6F4-0E82-4894-837A-8351FDDF09C1}" presName="negativeSpace" presStyleCnt="0"/>
      <dgm:spPr/>
    </dgm:pt>
    <dgm:pt modelId="{0676C774-0743-4606-ADB2-CCA7C22E956F}" type="pres">
      <dgm:prSet presAssocID="{B0A1C6F4-0E82-4894-837A-8351FDDF09C1}" presName="childText" presStyleLbl="conFgAcc1" presStyleIdx="1" presStyleCnt="3" custLinFactNeighborX="-87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F09A018-8C7A-4619-9A24-257011553DB9}" type="pres">
      <dgm:prSet presAssocID="{15A5F433-6786-4FCD-9B8D-EFC36507A2B3}" presName="spaceBetweenRectangles" presStyleCnt="0"/>
      <dgm:spPr/>
    </dgm:pt>
    <dgm:pt modelId="{7709F069-0B54-4BDD-9025-B69B31CDC201}" type="pres">
      <dgm:prSet presAssocID="{3CFB7F2E-E2A8-4FB5-8D48-2D702D70ED89}" presName="parentLin" presStyleCnt="0"/>
      <dgm:spPr/>
    </dgm:pt>
    <dgm:pt modelId="{64EC3148-72AE-4484-9C6C-868EBAE48CF7}" type="pres">
      <dgm:prSet presAssocID="{3CFB7F2E-E2A8-4FB5-8D48-2D702D70ED89}" presName="parentLeftMargin" presStyleLbl="node1" presStyleIdx="1" presStyleCnt="3"/>
      <dgm:spPr/>
      <dgm:t>
        <a:bodyPr/>
        <a:lstStyle/>
        <a:p>
          <a:endParaRPr lang="pt-BR"/>
        </a:p>
      </dgm:t>
    </dgm:pt>
    <dgm:pt modelId="{AE422947-8CA4-4F40-903A-703C16567B17}" type="pres">
      <dgm:prSet presAssocID="{3CFB7F2E-E2A8-4FB5-8D48-2D702D70ED89}" presName="parentText" presStyleLbl="node1" presStyleIdx="2" presStyleCnt="3" custLinFactNeighborX="-5083" custLinFactNeighborY="15637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DB79396-FF0E-4EC0-AF11-AED351AA8D85}" type="pres">
      <dgm:prSet presAssocID="{3CFB7F2E-E2A8-4FB5-8D48-2D702D70ED89}" presName="negativeSpace" presStyleCnt="0"/>
      <dgm:spPr/>
    </dgm:pt>
    <dgm:pt modelId="{5C75E9FC-9979-4ADC-BDF4-BC80F5A016F0}" type="pres">
      <dgm:prSet presAssocID="{3CFB7F2E-E2A8-4FB5-8D48-2D702D70ED8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CF95E39-A652-4FA5-B230-CEAD9612FBF0}" type="presOf" srcId="{F51CF0BE-305D-41CB-98AE-D53DD1788CEC}" destId="{ED8435EF-FEF6-441A-BDD9-A5603F88D2EA}" srcOrd="0" destOrd="0" presId="urn:microsoft.com/office/officeart/2005/8/layout/list1"/>
    <dgm:cxn modelId="{EDAE031A-326F-4ABE-83D6-FA34D3BCB9A2}" type="presOf" srcId="{3861A6DA-1758-4D01-8C36-778418F5D7F3}" destId="{0676C774-0743-4606-ADB2-CCA7C22E956F}" srcOrd="0" destOrd="1" presId="urn:microsoft.com/office/officeart/2005/8/layout/list1"/>
    <dgm:cxn modelId="{996D28EF-4B89-4334-90B3-C08A0F1AEEF2}" type="presOf" srcId="{B0A1C6F4-0E82-4894-837A-8351FDDF09C1}" destId="{2F756BF7-D151-45B3-B60E-4633FFDBB74C}" srcOrd="1" destOrd="0" presId="urn:microsoft.com/office/officeart/2005/8/layout/list1"/>
    <dgm:cxn modelId="{BE3AB0D1-7D62-4639-BD11-4CCF3DF09F24}" type="presOf" srcId="{BE436E3D-9ABD-4611-8216-73C4A67AE430}" destId="{5C75E9FC-9979-4ADC-BDF4-BC80F5A016F0}" srcOrd="0" destOrd="0" presId="urn:microsoft.com/office/officeart/2005/8/layout/list1"/>
    <dgm:cxn modelId="{CDEBC027-B14B-4CCB-B120-D9E0F194AC64}" srcId="{3CFB7F2E-E2A8-4FB5-8D48-2D702D70ED89}" destId="{35EEA993-0160-447E-B9C3-84C273192909}" srcOrd="1" destOrd="0" parTransId="{93B41DB9-8382-4358-8802-4E44C74C1EEC}" sibTransId="{B5F2E9A2-7986-40D9-8103-5AF1CE2CACE4}"/>
    <dgm:cxn modelId="{BF784518-96A1-41E6-9F9F-36474F42ABB4}" srcId="{F51CF0BE-305D-41CB-98AE-D53DD1788CEC}" destId="{3CFB7F2E-E2A8-4FB5-8D48-2D702D70ED89}" srcOrd="2" destOrd="0" parTransId="{77C1C3C6-F759-4092-915E-8044DE0F92A7}" sibTransId="{EF3EE0F2-F9A9-4388-8E55-EFE05F9585E8}"/>
    <dgm:cxn modelId="{20A08347-13C4-4437-80EF-FFDA2DAB3F83}" type="presOf" srcId="{3011C401-074C-41EF-9B15-626F4D3533CA}" destId="{0676C774-0743-4606-ADB2-CCA7C22E956F}" srcOrd="0" destOrd="4" presId="urn:microsoft.com/office/officeart/2005/8/layout/list1"/>
    <dgm:cxn modelId="{6621094F-6AA5-4924-8ACD-1549BEFC2D0F}" type="presOf" srcId="{E0390E9E-987A-4007-B56C-B63CF91D4C58}" destId="{5C75E9FC-9979-4ADC-BDF4-BC80F5A016F0}" srcOrd="0" destOrd="2" presId="urn:microsoft.com/office/officeart/2005/8/layout/list1"/>
    <dgm:cxn modelId="{D4EA5E18-1465-45F6-8477-1938F4C4DAC6}" type="presOf" srcId="{3CFB7F2E-E2A8-4FB5-8D48-2D702D70ED89}" destId="{64EC3148-72AE-4484-9C6C-868EBAE48CF7}" srcOrd="0" destOrd="0" presId="urn:microsoft.com/office/officeart/2005/8/layout/list1"/>
    <dgm:cxn modelId="{9682803B-29EB-4A2A-8D58-C108E6F49355}" type="presOf" srcId="{1C34F240-D439-4E68-A24F-745CB249DA68}" destId="{5C75E9FC-9979-4ADC-BDF4-BC80F5A016F0}" srcOrd="0" destOrd="3" presId="urn:microsoft.com/office/officeart/2005/8/layout/list1"/>
    <dgm:cxn modelId="{28278AB6-543D-4EA6-9893-DBF160C1332C}" type="presOf" srcId="{80B76963-7E8C-4D05-87EF-B5D7015C85BC}" destId="{CE3D292D-8499-4F91-B413-3942ABD215C2}" srcOrd="0" destOrd="1" presId="urn:microsoft.com/office/officeart/2005/8/layout/list1"/>
    <dgm:cxn modelId="{1E8C02CA-C909-489A-B8C9-D5EF614844D9}" type="presOf" srcId="{387B3827-C669-4368-89D0-160DB6844787}" destId="{5C75E9FC-9979-4ADC-BDF4-BC80F5A016F0}" srcOrd="0" destOrd="4" presId="urn:microsoft.com/office/officeart/2005/8/layout/list1"/>
    <dgm:cxn modelId="{34B639C7-9142-4C0B-B80F-5907FB538799}" srcId="{B0A1C6F4-0E82-4894-837A-8351FDDF09C1}" destId="{3011C401-074C-41EF-9B15-626F4D3533CA}" srcOrd="4" destOrd="0" parTransId="{BD51BA67-9DF1-486C-B904-1EDC1E48D321}" sibTransId="{101F3F8A-EE1F-49F1-BD7C-C700623E6757}"/>
    <dgm:cxn modelId="{AD8209A2-C60C-470D-960F-5F20F24CB120}" srcId="{3CFB7F2E-E2A8-4FB5-8D48-2D702D70ED89}" destId="{387B3827-C669-4368-89D0-160DB6844787}" srcOrd="4" destOrd="0" parTransId="{7355D8A1-C380-4A61-BE1E-3EA4C422D40D}" sibTransId="{1444C511-3ED6-4CB2-992A-D00508B3E4FC}"/>
    <dgm:cxn modelId="{1730ACB6-3153-4ADF-A266-AB28E5B0DF38}" srcId="{3CFB7F2E-E2A8-4FB5-8D48-2D702D70ED89}" destId="{BE436E3D-9ABD-4611-8216-73C4A67AE430}" srcOrd="0" destOrd="0" parTransId="{017A4929-3C5A-45C1-986F-343850CFD4D4}" sibTransId="{31CADDD8-4B01-4932-9A13-C81F2D74C507}"/>
    <dgm:cxn modelId="{95DEFA4E-301D-44E7-AB7B-15BA09D2ED07}" type="presOf" srcId="{109D2001-2C38-4225-B04A-D4BC9664FBB6}" destId="{CE3D292D-8499-4F91-B413-3942ABD215C2}" srcOrd="0" destOrd="0" presId="urn:microsoft.com/office/officeart/2005/8/layout/list1"/>
    <dgm:cxn modelId="{A43FFD7C-B55F-49F9-839E-FA575C7B4F99}" type="presOf" srcId="{3CFB7F2E-E2A8-4FB5-8D48-2D702D70ED89}" destId="{AE422947-8CA4-4F40-903A-703C16567B17}" srcOrd="1" destOrd="0" presId="urn:microsoft.com/office/officeart/2005/8/layout/list1"/>
    <dgm:cxn modelId="{58D63D38-F368-493F-904D-239FCC764691}" srcId="{B0A1C6F4-0E82-4894-837A-8351FDDF09C1}" destId="{6B243EA9-DE39-4E24-9E00-D0003B1B71D6}" srcOrd="0" destOrd="0" parTransId="{BC63FE03-34DF-4792-B44B-BDA4CECB8B1F}" sibTransId="{830FBFCC-841E-4D6B-B0D8-44BC731BCFC6}"/>
    <dgm:cxn modelId="{12DF1A81-7D4A-4B1C-9E43-380A31DB1507}" type="presOf" srcId="{6B243EA9-DE39-4E24-9E00-D0003B1B71D6}" destId="{0676C774-0743-4606-ADB2-CCA7C22E956F}" srcOrd="0" destOrd="0" presId="urn:microsoft.com/office/officeart/2005/8/layout/list1"/>
    <dgm:cxn modelId="{D2716291-7CFB-4968-906D-D879D9FA65BB}" srcId="{B0A1C6F4-0E82-4894-837A-8351FDDF09C1}" destId="{3861A6DA-1758-4D01-8C36-778418F5D7F3}" srcOrd="1" destOrd="0" parTransId="{23D68412-7801-4792-9411-9A72DE3FDC59}" sibTransId="{95783022-420A-430D-8849-2851BC436054}"/>
    <dgm:cxn modelId="{A98F835B-9A61-47D5-B44F-7048DD1DAB7E}" srcId="{3CFB7F2E-E2A8-4FB5-8D48-2D702D70ED89}" destId="{1C34F240-D439-4E68-A24F-745CB249DA68}" srcOrd="3" destOrd="0" parTransId="{BBB75CA4-403C-40D5-95E0-3B23BDBEBAC1}" sibTransId="{7555DA21-952D-46B9-B43C-75CD49F213D6}"/>
    <dgm:cxn modelId="{3DFE2CFC-D2E1-438D-85FB-1EA5341BCF8F}" type="presOf" srcId="{35EEA993-0160-447E-B9C3-84C273192909}" destId="{5C75E9FC-9979-4ADC-BDF4-BC80F5A016F0}" srcOrd="0" destOrd="1" presId="urn:microsoft.com/office/officeart/2005/8/layout/list1"/>
    <dgm:cxn modelId="{157811A3-44E3-49E5-A806-4B9B7D2116E7}" srcId="{B0A1C6F4-0E82-4894-837A-8351FDDF09C1}" destId="{AD5259FF-9467-48A2-B7F0-E1C7B91F16BA}" srcOrd="2" destOrd="0" parTransId="{2D2DD955-2FF8-43E7-963D-2933DD5E165B}" sibTransId="{B0081B05-9526-48E6-9B9A-7930365C50CC}"/>
    <dgm:cxn modelId="{F2EE1FA3-656D-4C51-A87B-19C0BA290C5E}" srcId="{B0A1C6F4-0E82-4894-837A-8351FDDF09C1}" destId="{D5CEE61D-F82B-47CC-ABDA-17665FA54203}" srcOrd="3" destOrd="0" parTransId="{EF855F27-3676-45E8-8894-89B090FFB9FD}" sibTransId="{BDCED1F0-4EFB-465D-B016-669D70274C1A}"/>
    <dgm:cxn modelId="{A865B4EC-9F5B-4FD4-AD5B-C66BC6862F2B}" type="presOf" srcId="{B0A1C6F4-0E82-4894-837A-8351FDDF09C1}" destId="{35953544-CF08-4812-9207-880F4CFD07B3}" srcOrd="0" destOrd="0" presId="urn:microsoft.com/office/officeart/2005/8/layout/list1"/>
    <dgm:cxn modelId="{C55A8339-48AB-4E8B-92A4-AF6E71233377}" srcId="{F51CF0BE-305D-41CB-98AE-D53DD1788CEC}" destId="{B0A1C6F4-0E82-4894-837A-8351FDDF09C1}" srcOrd="1" destOrd="0" parTransId="{98323CB3-5B77-4330-B0C8-400B3950EF0C}" sibTransId="{15A5F433-6786-4FCD-9B8D-EFC36507A2B3}"/>
    <dgm:cxn modelId="{D72F904B-30BD-4A66-A528-96C33D2C89DA}" type="presOf" srcId="{D5CEE61D-F82B-47CC-ABDA-17665FA54203}" destId="{0676C774-0743-4606-ADB2-CCA7C22E956F}" srcOrd="0" destOrd="3" presId="urn:microsoft.com/office/officeart/2005/8/layout/list1"/>
    <dgm:cxn modelId="{DBC07BAB-28E7-4604-A969-040A3A2C8DAA}" type="presOf" srcId="{AD5259FF-9467-48A2-B7F0-E1C7B91F16BA}" destId="{0676C774-0743-4606-ADB2-CCA7C22E956F}" srcOrd="0" destOrd="2" presId="urn:microsoft.com/office/officeart/2005/8/layout/list1"/>
    <dgm:cxn modelId="{6990FA78-5189-48D1-98BE-A1A66C26EAB4}" srcId="{AA3FBAFF-0433-4BBF-8F8C-C3000C9FAB16}" destId="{109D2001-2C38-4225-B04A-D4BC9664FBB6}" srcOrd="0" destOrd="0" parTransId="{DB9ED07B-6342-47B1-BE83-662792B64BF7}" sibTransId="{0932F449-200F-4FB3-8DC1-55E44E18B2B6}"/>
    <dgm:cxn modelId="{C2DD78B0-CA64-4177-8FD9-28EF2DD1A604}" srcId="{F51CF0BE-305D-41CB-98AE-D53DD1788CEC}" destId="{AA3FBAFF-0433-4BBF-8F8C-C3000C9FAB16}" srcOrd="0" destOrd="0" parTransId="{F5C1E29D-1684-4CCA-BA58-40D98536AA34}" sibTransId="{9B65B188-BA7D-45FE-BE23-CB473344DFA3}"/>
    <dgm:cxn modelId="{DDA0434E-6887-4E19-AB55-F10FCE24A65F}" srcId="{3CFB7F2E-E2A8-4FB5-8D48-2D702D70ED89}" destId="{E0390E9E-987A-4007-B56C-B63CF91D4C58}" srcOrd="2" destOrd="0" parTransId="{B711ED93-2388-4953-8562-A6682DFFC6AE}" sibTransId="{98298A1F-810B-4DF9-BD94-7ADB74822F3C}"/>
    <dgm:cxn modelId="{40EA6383-0B7E-4465-8ADF-A9DC4181FEA3}" srcId="{AA3FBAFF-0433-4BBF-8F8C-C3000C9FAB16}" destId="{80B76963-7E8C-4D05-87EF-B5D7015C85BC}" srcOrd="1" destOrd="0" parTransId="{257DF837-A273-475D-AE40-93DBBEC9114F}" sibTransId="{0DCD83BB-B21D-45B7-8902-23F494417B06}"/>
    <dgm:cxn modelId="{9D2FD3D2-8BC9-4BFE-990B-914A4BA1EEB8}" type="presOf" srcId="{AA3FBAFF-0433-4BBF-8F8C-C3000C9FAB16}" destId="{43A95933-C411-4FF4-8DCF-E2EC4A479FB4}" srcOrd="1" destOrd="0" presId="urn:microsoft.com/office/officeart/2005/8/layout/list1"/>
    <dgm:cxn modelId="{279B1E1D-8799-425A-A570-10603EF8CC86}" type="presOf" srcId="{AA3FBAFF-0433-4BBF-8F8C-C3000C9FAB16}" destId="{C340BED0-7735-49CC-B1B6-FC67A10E508C}" srcOrd="0" destOrd="0" presId="urn:microsoft.com/office/officeart/2005/8/layout/list1"/>
    <dgm:cxn modelId="{422078BF-06A0-49FF-9587-4607084677EF}" type="presParOf" srcId="{ED8435EF-FEF6-441A-BDD9-A5603F88D2EA}" destId="{24944707-E309-4715-B3FC-83B9EE80649F}" srcOrd="0" destOrd="0" presId="urn:microsoft.com/office/officeart/2005/8/layout/list1"/>
    <dgm:cxn modelId="{742A0401-E851-4218-BCEF-58B6D9275176}" type="presParOf" srcId="{24944707-E309-4715-B3FC-83B9EE80649F}" destId="{C340BED0-7735-49CC-B1B6-FC67A10E508C}" srcOrd="0" destOrd="0" presId="urn:microsoft.com/office/officeart/2005/8/layout/list1"/>
    <dgm:cxn modelId="{CD3ED8D1-B1CB-4705-8467-234B86DDAD40}" type="presParOf" srcId="{24944707-E309-4715-B3FC-83B9EE80649F}" destId="{43A95933-C411-4FF4-8DCF-E2EC4A479FB4}" srcOrd="1" destOrd="0" presId="urn:microsoft.com/office/officeart/2005/8/layout/list1"/>
    <dgm:cxn modelId="{3A88120D-E394-4BB4-8B30-F3B6CCB710CA}" type="presParOf" srcId="{ED8435EF-FEF6-441A-BDD9-A5603F88D2EA}" destId="{704D74C1-FFB6-434E-AA7D-4C6DD8A086A3}" srcOrd="1" destOrd="0" presId="urn:microsoft.com/office/officeart/2005/8/layout/list1"/>
    <dgm:cxn modelId="{63CAD985-F3F2-42B4-88C2-69367FFA509A}" type="presParOf" srcId="{ED8435EF-FEF6-441A-BDD9-A5603F88D2EA}" destId="{CE3D292D-8499-4F91-B413-3942ABD215C2}" srcOrd="2" destOrd="0" presId="urn:microsoft.com/office/officeart/2005/8/layout/list1"/>
    <dgm:cxn modelId="{A255EDE8-FEFE-474A-A23F-2A3528EB2F42}" type="presParOf" srcId="{ED8435EF-FEF6-441A-BDD9-A5603F88D2EA}" destId="{866F0FDB-64E1-42ED-B4B2-3A65CBCD6D3A}" srcOrd="3" destOrd="0" presId="urn:microsoft.com/office/officeart/2005/8/layout/list1"/>
    <dgm:cxn modelId="{A52FB06A-187C-43AF-BD78-4C102B47146A}" type="presParOf" srcId="{ED8435EF-FEF6-441A-BDD9-A5603F88D2EA}" destId="{645974CF-1489-4407-819A-CD5909579A38}" srcOrd="4" destOrd="0" presId="urn:microsoft.com/office/officeart/2005/8/layout/list1"/>
    <dgm:cxn modelId="{B2B5C897-EF5B-4837-AC79-4A9CBFD0624F}" type="presParOf" srcId="{645974CF-1489-4407-819A-CD5909579A38}" destId="{35953544-CF08-4812-9207-880F4CFD07B3}" srcOrd="0" destOrd="0" presId="urn:microsoft.com/office/officeart/2005/8/layout/list1"/>
    <dgm:cxn modelId="{82B31691-1D6F-4BC8-9AB7-C65AC9F81E3B}" type="presParOf" srcId="{645974CF-1489-4407-819A-CD5909579A38}" destId="{2F756BF7-D151-45B3-B60E-4633FFDBB74C}" srcOrd="1" destOrd="0" presId="urn:microsoft.com/office/officeart/2005/8/layout/list1"/>
    <dgm:cxn modelId="{208FA72A-38F0-41F4-936E-8654E525BB62}" type="presParOf" srcId="{ED8435EF-FEF6-441A-BDD9-A5603F88D2EA}" destId="{BB0269A9-F356-4043-91D8-F298EDAE0D79}" srcOrd="5" destOrd="0" presId="urn:microsoft.com/office/officeart/2005/8/layout/list1"/>
    <dgm:cxn modelId="{2F880223-05D0-4607-98B1-E34967AEE4C9}" type="presParOf" srcId="{ED8435EF-FEF6-441A-BDD9-A5603F88D2EA}" destId="{0676C774-0743-4606-ADB2-CCA7C22E956F}" srcOrd="6" destOrd="0" presId="urn:microsoft.com/office/officeart/2005/8/layout/list1"/>
    <dgm:cxn modelId="{8A411EAE-AFB2-4AFC-984E-898340E52F60}" type="presParOf" srcId="{ED8435EF-FEF6-441A-BDD9-A5603F88D2EA}" destId="{5F09A018-8C7A-4619-9A24-257011553DB9}" srcOrd="7" destOrd="0" presId="urn:microsoft.com/office/officeart/2005/8/layout/list1"/>
    <dgm:cxn modelId="{E73A068E-0D83-49AB-8752-7D87FA6D54BA}" type="presParOf" srcId="{ED8435EF-FEF6-441A-BDD9-A5603F88D2EA}" destId="{7709F069-0B54-4BDD-9025-B69B31CDC201}" srcOrd="8" destOrd="0" presId="urn:microsoft.com/office/officeart/2005/8/layout/list1"/>
    <dgm:cxn modelId="{A0CF5F61-7BD6-4D4B-836C-1865D2C47B3C}" type="presParOf" srcId="{7709F069-0B54-4BDD-9025-B69B31CDC201}" destId="{64EC3148-72AE-4484-9C6C-868EBAE48CF7}" srcOrd="0" destOrd="0" presId="urn:microsoft.com/office/officeart/2005/8/layout/list1"/>
    <dgm:cxn modelId="{15D15F81-3A84-4AA6-AF9C-6CAA6FF5A4C4}" type="presParOf" srcId="{7709F069-0B54-4BDD-9025-B69B31CDC201}" destId="{AE422947-8CA4-4F40-903A-703C16567B17}" srcOrd="1" destOrd="0" presId="urn:microsoft.com/office/officeart/2005/8/layout/list1"/>
    <dgm:cxn modelId="{C6B122E5-81CB-4C3B-9FB5-C86459BEAE2F}" type="presParOf" srcId="{ED8435EF-FEF6-441A-BDD9-A5603F88D2EA}" destId="{1DB79396-FF0E-4EC0-AF11-AED351AA8D85}" srcOrd="9" destOrd="0" presId="urn:microsoft.com/office/officeart/2005/8/layout/list1"/>
    <dgm:cxn modelId="{AE01C2A1-A6D9-45D0-A6B7-F971DA9BD397}" type="presParOf" srcId="{ED8435EF-FEF6-441A-BDD9-A5603F88D2EA}" destId="{5C75E9FC-9979-4ADC-BDF4-BC80F5A016F0}" srcOrd="10" destOrd="0" presId="urn:microsoft.com/office/officeart/2005/8/layout/list1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06757-AAE7-465D-AD05-60404860856F}">
      <dsp:nvSpPr>
        <dsp:cNvPr id="0" name=""/>
        <dsp:cNvSpPr/>
      </dsp:nvSpPr>
      <dsp:spPr>
        <a:xfrm>
          <a:off x="-4831811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663663-6B2B-4A57-A0E4-7642546C04E8}">
      <dsp:nvSpPr>
        <dsp:cNvPr id="0" name=""/>
        <dsp:cNvSpPr/>
      </dsp:nvSpPr>
      <dsp:spPr>
        <a:xfrm>
          <a:off x="1231626" y="604661"/>
          <a:ext cx="6046860" cy="585503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>
              <a:solidFill>
                <a:schemeClr val="tx1"/>
              </a:solidFill>
            </a:rPr>
            <a:t>Aumentar </a:t>
          </a:r>
          <a:r>
            <a:rPr lang="pt-BR" sz="1900" b="1" kern="1200" dirty="0" smtClean="0">
              <a:solidFill>
                <a:schemeClr val="tx1"/>
              </a:solidFill>
            </a:rPr>
            <a:t>a identificação </a:t>
          </a:r>
          <a:r>
            <a:rPr lang="pt-BR" sz="1900" kern="1200" dirty="0" smtClean="0">
              <a:solidFill>
                <a:schemeClr val="tx1"/>
              </a:solidFill>
            </a:rPr>
            <a:t>do trabalho infantil;</a:t>
          </a:r>
          <a:endParaRPr lang="pt-BR" sz="1900" kern="1200" dirty="0">
            <a:solidFill>
              <a:schemeClr val="tx1"/>
            </a:solidFill>
          </a:endParaRPr>
        </a:p>
      </dsp:txBody>
      <dsp:txXfrm>
        <a:off x="1231626" y="604661"/>
        <a:ext cx="6046860" cy="585503"/>
      </dsp:txXfrm>
    </dsp:sp>
    <dsp:sp modelId="{9D368E3E-E6B3-46B7-8699-F95D286286F1}">
      <dsp:nvSpPr>
        <dsp:cNvPr id="0" name=""/>
        <dsp:cNvSpPr/>
      </dsp:nvSpPr>
      <dsp:spPr>
        <a:xfrm>
          <a:off x="727572" y="604667"/>
          <a:ext cx="760139" cy="683889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290125F2-C2C6-4752-8731-C8E18D70619A}">
      <dsp:nvSpPr>
        <dsp:cNvPr id="0" name=""/>
        <dsp:cNvSpPr/>
      </dsp:nvSpPr>
      <dsp:spPr>
        <a:xfrm>
          <a:off x="1303648" y="1468758"/>
          <a:ext cx="6000342" cy="666299"/>
        </a:xfrm>
        <a:prstGeom prst="rect">
          <a:avLst/>
        </a:prstGeom>
        <a:solidFill>
          <a:schemeClr val="accent6"/>
        </a:solidFill>
        <a:ln w="25400" cap="flat" cmpd="sng" algn="ctr">
          <a:noFill/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>
              <a:solidFill>
                <a:schemeClr val="tx1"/>
              </a:solidFill>
            </a:rPr>
            <a:t>Intensificar </a:t>
          </a:r>
          <a:r>
            <a:rPr lang="pt-BR" sz="1900" b="1" kern="1200" dirty="0" smtClean="0">
              <a:solidFill>
                <a:schemeClr val="tx1"/>
              </a:solidFill>
            </a:rPr>
            <a:t>as ações de fiscalização </a:t>
          </a:r>
          <a:r>
            <a:rPr lang="pt-BR" sz="1900" kern="1200" dirty="0" smtClean="0">
              <a:solidFill>
                <a:schemeClr val="tx1"/>
              </a:solidFill>
            </a:rPr>
            <a:t>do trabalho;</a:t>
          </a:r>
          <a:endParaRPr lang="pt-BR" sz="1900" kern="1200" dirty="0">
            <a:solidFill>
              <a:schemeClr val="tx1"/>
            </a:solidFill>
          </a:endParaRPr>
        </a:p>
      </dsp:txBody>
      <dsp:txXfrm>
        <a:off x="1303648" y="1468758"/>
        <a:ext cx="6000342" cy="666299"/>
      </dsp:txXfrm>
    </dsp:sp>
    <dsp:sp modelId="{CFB4EA39-20C8-4DF0-8162-B13541C452E5}">
      <dsp:nvSpPr>
        <dsp:cNvPr id="0" name=""/>
        <dsp:cNvSpPr/>
      </dsp:nvSpPr>
      <dsp:spPr>
        <a:xfrm flipH="1">
          <a:off x="799583" y="1468759"/>
          <a:ext cx="784230" cy="719764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CC345BD9-2E19-4351-8EDE-FC26138707E5}">
      <dsp:nvSpPr>
        <dsp:cNvPr id="0" name=""/>
        <dsp:cNvSpPr/>
      </dsp:nvSpPr>
      <dsp:spPr>
        <a:xfrm>
          <a:off x="1234457" y="2332856"/>
          <a:ext cx="6115793" cy="666299"/>
        </a:xfrm>
        <a:prstGeom prst="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0" kern="1200" dirty="0" smtClean="0">
              <a:solidFill>
                <a:schemeClr val="tx1"/>
              </a:solidFill>
            </a:rPr>
            <a:t>Ampliar as </a:t>
          </a:r>
          <a:r>
            <a:rPr lang="pt-BR" sz="1900" b="1" kern="1200" dirty="0" smtClean="0">
              <a:solidFill>
                <a:schemeClr val="tx1"/>
              </a:solidFill>
            </a:rPr>
            <a:t>redes de assistência social</a:t>
          </a:r>
          <a:r>
            <a:rPr lang="pt-BR" sz="1900" b="1" kern="1200" smtClean="0">
              <a:solidFill>
                <a:schemeClr val="tx1"/>
              </a:solidFill>
            </a:rPr>
            <a:t>, educação e saúde;</a:t>
          </a:r>
          <a:endParaRPr lang="pt-BR" sz="1900" kern="1200" dirty="0">
            <a:solidFill>
              <a:schemeClr val="tx1"/>
            </a:solidFill>
          </a:endParaRPr>
        </a:p>
      </dsp:txBody>
      <dsp:txXfrm>
        <a:off x="1234457" y="2332856"/>
        <a:ext cx="6115793" cy="666299"/>
      </dsp:txXfrm>
    </dsp:sp>
    <dsp:sp modelId="{7A55904F-19A7-42A5-B171-6A5DCEAC8601}">
      <dsp:nvSpPr>
        <dsp:cNvPr id="0" name=""/>
        <dsp:cNvSpPr/>
      </dsp:nvSpPr>
      <dsp:spPr>
        <a:xfrm>
          <a:off x="735029" y="2328038"/>
          <a:ext cx="784631" cy="724899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828A9C1D-FE21-4F1C-9F5C-64D3FA0DA0FE}">
      <dsp:nvSpPr>
        <dsp:cNvPr id="0" name=""/>
        <dsp:cNvSpPr/>
      </dsp:nvSpPr>
      <dsp:spPr>
        <a:xfrm>
          <a:off x="874449" y="3340967"/>
          <a:ext cx="6334485" cy="696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>
              <a:solidFill>
                <a:schemeClr val="tx1"/>
              </a:solidFill>
            </a:rPr>
            <a:t>Fortalecer a educação integral</a:t>
          </a:r>
          <a:r>
            <a:rPr lang="pt-BR" sz="1900" kern="1200" dirty="0" smtClean="0">
              <a:solidFill>
                <a:schemeClr val="tx1"/>
              </a:solidFill>
            </a:rPr>
            <a:t>, o ensino técnico e a </a:t>
          </a:r>
          <a:r>
            <a:rPr lang="pt-BR" sz="1900" b="1" kern="1200" dirty="0" smtClean="0">
              <a:solidFill>
                <a:schemeClr val="tx1"/>
              </a:solidFill>
            </a:rPr>
            <a:t>formação para o mundo do trabalho para adolescentes.</a:t>
          </a:r>
          <a:endParaRPr lang="pt-BR" sz="1900" b="1" kern="1200" dirty="0">
            <a:solidFill>
              <a:schemeClr val="tx1"/>
            </a:solidFill>
          </a:endParaRPr>
        </a:p>
      </dsp:txBody>
      <dsp:txXfrm>
        <a:off x="874449" y="3340967"/>
        <a:ext cx="6334485" cy="696274"/>
      </dsp:txXfrm>
    </dsp:sp>
    <dsp:sp modelId="{523DEBCC-A778-47CD-8B68-206B77C0B369}">
      <dsp:nvSpPr>
        <dsp:cNvPr id="0" name=""/>
        <dsp:cNvSpPr/>
      </dsp:nvSpPr>
      <dsp:spPr>
        <a:xfrm>
          <a:off x="502723" y="3310658"/>
          <a:ext cx="731758" cy="750392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D292D-8499-4F91-B413-3942ABD215C2}">
      <dsp:nvSpPr>
        <dsp:cNvPr id="0" name=""/>
        <dsp:cNvSpPr/>
      </dsp:nvSpPr>
      <dsp:spPr>
        <a:xfrm>
          <a:off x="0" y="231618"/>
          <a:ext cx="9033146" cy="957600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01072" tIns="333248" rIns="701072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>
              <a:latin typeface="Arial" pitchFamily="34" charset="0"/>
              <a:cs typeface="Arial" pitchFamily="34" charset="0"/>
            </a:rPr>
            <a:t>Maior estruturação das Secretarias com equipe/técnico de referência</a:t>
          </a:r>
          <a:endParaRPr lang="pt-BR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>
              <a:latin typeface="Arial" pitchFamily="34" charset="0"/>
              <a:cs typeface="Arial" pitchFamily="34" charset="0"/>
            </a:rPr>
            <a:t>Fortalece o papel da Vigilância Socioassistencial </a:t>
          </a:r>
        </a:p>
      </dsp:txBody>
      <dsp:txXfrm>
        <a:off x="0" y="231618"/>
        <a:ext cx="9033146" cy="957600"/>
      </dsp:txXfrm>
    </dsp:sp>
    <dsp:sp modelId="{43A95933-C411-4FF4-8DCF-E2EC4A479FB4}">
      <dsp:nvSpPr>
        <dsp:cNvPr id="0" name=""/>
        <dsp:cNvSpPr/>
      </dsp:nvSpPr>
      <dsp:spPr>
        <a:xfrm>
          <a:off x="451657" y="13507"/>
          <a:ext cx="6323202" cy="472320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39002" tIns="0" rIns="239002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Aprimora a gestão </a:t>
          </a:r>
          <a:endParaRPr lang="pt-BR" sz="1700" kern="1200" dirty="0">
            <a:solidFill>
              <a:schemeClr val="tx1"/>
            </a:solidFill>
          </a:endParaRPr>
        </a:p>
      </dsp:txBody>
      <dsp:txXfrm>
        <a:off x="474714" y="36564"/>
        <a:ext cx="6277088" cy="426206"/>
      </dsp:txXfrm>
    </dsp:sp>
    <dsp:sp modelId="{0676C774-0743-4606-ADB2-CCA7C22E956F}">
      <dsp:nvSpPr>
        <dsp:cNvPr id="0" name=""/>
        <dsp:cNvSpPr/>
      </dsp:nvSpPr>
      <dsp:spPr>
        <a:xfrm>
          <a:off x="0" y="1529826"/>
          <a:ext cx="9033146" cy="2419200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01072" tIns="333248" rIns="701072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>
              <a:latin typeface="Arial" pitchFamily="34" charset="0"/>
              <a:cs typeface="Arial" pitchFamily="34" charset="0"/>
            </a:rPr>
            <a:t>Define crianças, adolescentes  e suas famílias como públicos prioritários no atendimento/acompanhamento das unidades/ serviços a serem ofertados e referenciados, considerando a realidade do território;</a:t>
          </a:r>
          <a:endParaRPr lang="pt-BR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>
              <a:latin typeface="Arial" pitchFamily="34" charset="0"/>
              <a:cs typeface="Arial" pitchFamily="34" charset="0"/>
            </a:rPr>
            <a:t>Integra segurança de renda e acesso a serviços/programas; </a:t>
          </a:r>
          <a:endParaRPr lang="pt-BR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>
              <a:latin typeface="Arial" pitchFamily="34" charset="0"/>
              <a:cs typeface="Arial" pitchFamily="34" charset="0"/>
            </a:rPr>
            <a:t>Promove a convergência entre vigilância socioassistencial, monitoramento, planejamento e financiamento</a:t>
          </a:r>
          <a:r>
            <a:rPr lang="pt-BR" sz="1700" kern="1200" dirty="0" smtClean="0"/>
            <a:t>.</a:t>
          </a:r>
        </a:p>
      </dsp:txBody>
      <dsp:txXfrm>
        <a:off x="0" y="1529826"/>
        <a:ext cx="9033146" cy="2419200"/>
      </dsp:txXfrm>
    </dsp:sp>
    <dsp:sp modelId="{2F756BF7-D151-45B3-B60E-4633FFDBB74C}">
      <dsp:nvSpPr>
        <dsp:cNvPr id="0" name=""/>
        <dsp:cNvSpPr/>
      </dsp:nvSpPr>
      <dsp:spPr>
        <a:xfrm>
          <a:off x="451657" y="1293666"/>
          <a:ext cx="8182982" cy="472320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39002" tIns="0" rIns="239002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Qualifica serviços, benefícios, programas e projetos</a:t>
          </a:r>
        </a:p>
      </dsp:txBody>
      <dsp:txXfrm>
        <a:off x="474714" y="1316723"/>
        <a:ext cx="8136868" cy="426206"/>
      </dsp:txXfrm>
    </dsp:sp>
    <dsp:sp modelId="{5C75E9FC-9979-4ADC-BDF4-BC80F5A016F0}">
      <dsp:nvSpPr>
        <dsp:cNvPr id="0" name=""/>
        <dsp:cNvSpPr/>
      </dsp:nvSpPr>
      <dsp:spPr>
        <a:xfrm>
          <a:off x="0" y="4271587"/>
          <a:ext cx="9033146" cy="1764000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01072" tIns="333248" rIns="701072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>
              <a:latin typeface="Arial" pitchFamily="34" charset="0"/>
              <a:cs typeface="Arial" pitchFamily="34" charset="0"/>
            </a:rPr>
            <a:t>Convergência entre demandas e ofertas; </a:t>
          </a:r>
          <a:endParaRPr lang="pt-BR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17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>
              <a:latin typeface="Arial" pitchFamily="34" charset="0"/>
              <a:cs typeface="Arial" pitchFamily="34" charset="0"/>
            </a:rPr>
            <a:t>Institui o cofinanciamento para os estados – apoio a gestão;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1700" kern="1200" dirty="0" smtClean="0">
            <a:latin typeface="Arial" pitchFamily="34" charset="0"/>
            <a:cs typeface="Arial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>
              <a:latin typeface="Arial" pitchFamily="34" charset="0"/>
              <a:cs typeface="Arial" pitchFamily="34" charset="0"/>
            </a:rPr>
            <a:t>participação de todos os entes no cofinanciamento</a:t>
          </a:r>
          <a:endParaRPr lang="pt-BR" sz="1700" kern="1200" dirty="0">
            <a:latin typeface="Arial" pitchFamily="34" charset="0"/>
            <a:cs typeface="Arial" pitchFamily="34" charset="0"/>
          </a:endParaRPr>
        </a:p>
      </dsp:txBody>
      <dsp:txXfrm>
        <a:off x="0" y="4271587"/>
        <a:ext cx="9033146" cy="1764000"/>
      </dsp:txXfrm>
    </dsp:sp>
    <dsp:sp modelId="{AE422947-8CA4-4F40-903A-703C16567B17}">
      <dsp:nvSpPr>
        <dsp:cNvPr id="0" name=""/>
        <dsp:cNvSpPr/>
      </dsp:nvSpPr>
      <dsp:spPr>
        <a:xfrm>
          <a:off x="428699" y="4109283"/>
          <a:ext cx="6323202" cy="47232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39002" tIns="0" rIns="239002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Avança no financiamento</a:t>
          </a:r>
          <a:r>
            <a:rPr lang="pt-BR" sz="17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: </a:t>
          </a:r>
          <a:endParaRPr lang="pt-BR" sz="1700" kern="1200" dirty="0">
            <a:solidFill>
              <a:schemeClr val="tx1"/>
            </a:solidFill>
          </a:endParaRPr>
        </a:p>
      </dsp:txBody>
      <dsp:txXfrm>
        <a:off x="451756" y="4132340"/>
        <a:ext cx="6277088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F63B3-3276-4E50-8F14-261568CC8799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609F3-5124-47B4-A916-605EACDE29AD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42345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611F1-0AAB-4EDD-8F58-FB1AECECC514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CD8A6-2944-4930-BCE7-187511D51653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4425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CD8A6-2944-4930-BCE7-187511D51653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7289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CD8A6-2944-4930-BCE7-187511D51653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4988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CD8A6-2944-4930-BCE7-187511D51653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4988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CD8A6-2944-4930-BCE7-187511D51653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4988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CD8A6-2944-4930-BCE7-187511D51653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4988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CD8A6-2944-4930-BCE7-187511D51653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4988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CD8A6-2944-4930-BCE7-187511D51653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4988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31989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93264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32621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361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620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620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096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548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515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2513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43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332744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050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0419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3122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875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450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931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445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323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9077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05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72734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22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6398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5458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966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03808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89811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752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92772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8803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665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73AAE-145A-415F-B5FC-9FC03FC51380}" type="datetimeFigureOut">
              <a:rPr lang="pt-BR" smtClean="0"/>
              <a:t>19/06/2017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C16D9-CEEB-410E-8912-FFDBCA6B13D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1785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0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73AAE-145A-415F-B5FC-9FC03FC51380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19/06/2017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C16D9-CEEB-410E-8912-FFDBCA6B13DB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87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agendapeti@mds.gov.br" TargetMode="Externa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6007" y="2348880"/>
            <a:ext cx="9036496" cy="24482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sz="3600" b="1" dirty="0" smtClean="0">
                <a:latin typeface="Garamond" panose="02020404030301010803" pitchFamily="18" charset="0"/>
              </a:rPr>
              <a:t>Encontro Estadual - Ações Estratégicas do PETI</a:t>
            </a:r>
            <a:r>
              <a:rPr lang="pt-BR" sz="3600" b="1" dirty="0">
                <a:latin typeface="Garamond" panose="02020404030301010803" pitchFamily="18" charset="0"/>
              </a:rPr>
              <a:t/>
            </a:r>
            <a:br>
              <a:rPr lang="pt-BR" sz="3600" b="1" dirty="0">
                <a:latin typeface="Garamond" panose="02020404030301010803" pitchFamily="18" charset="0"/>
              </a:rPr>
            </a:br>
            <a:r>
              <a:rPr lang="pt-BR" sz="3600" b="1" dirty="0" smtClean="0">
                <a:latin typeface="Garamond" panose="02020404030301010803" pitchFamily="18" charset="0"/>
              </a:rPr>
              <a:t> </a:t>
            </a:r>
            <a:br>
              <a:rPr lang="pt-BR" sz="3600" b="1" dirty="0" smtClean="0">
                <a:latin typeface="Garamond" panose="02020404030301010803" pitchFamily="18" charset="0"/>
              </a:rPr>
            </a:br>
            <a:r>
              <a:rPr lang="pt-BR" sz="3600" b="1" dirty="0" smtClean="0">
                <a:latin typeface="Garamond" panose="02020404030301010803" pitchFamily="18" charset="0"/>
              </a:rPr>
              <a:t>Estado do </a:t>
            </a:r>
            <a:r>
              <a:rPr lang="pt-BR" sz="3600" b="1" dirty="0" smtClean="0">
                <a:latin typeface="Garamond" panose="02020404030301010803" pitchFamily="18" charset="0"/>
              </a:rPr>
              <a:t>Santa Catarina</a:t>
            </a:r>
            <a:endParaRPr lang="pt-BR" sz="3600" b="1" dirty="0">
              <a:latin typeface="Garamond" panose="02020404030301010803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4797152"/>
            <a:ext cx="7920880" cy="1224136"/>
          </a:xfrm>
        </p:spPr>
        <p:txBody>
          <a:bodyPr>
            <a:normAutofit/>
          </a:bodyPr>
          <a:lstStyle/>
          <a:p>
            <a:endParaRPr lang="pt-BR" sz="2400" dirty="0" smtClean="0">
              <a:solidFill>
                <a:schemeClr val="tx1"/>
              </a:solidFill>
            </a:endParaRPr>
          </a:p>
          <a:p>
            <a:endParaRPr lang="pt-BR" sz="18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pt-BR" sz="1800" b="1" dirty="0" smtClean="0">
                <a:solidFill>
                  <a:schemeClr val="tx1"/>
                </a:solidFill>
                <a:latin typeface="Garamond" panose="02020404030301010803" pitchFamily="18" charset="0"/>
                <a:ea typeface="+mj-ea"/>
                <a:cs typeface="+mj-cs"/>
              </a:rPr>
              <a:t>Florianópolis, Junho </a:t>
            </a:r>
            <a:r>
              <a:rPr lang="pt-BR" sz="1800" b="1" dirty="0">
                <a:solidFill>
                  <a:schemeClr val="tx1"/>
                </a:solidFill>
                <a:latin typeface="Garamond" panose="02020404030301010803" pitchFamily="18" charset="0"/>
                <a:ea typeface="+mj-ea"/>
                <a:cs typeface="+mj-cs"/>
              </a:rPr>
              <a:t>de </a:t>
            </a:r>
            <a:r>
              <a:rPr lang="pt-BR" sz="1800" b="1" dirty="0" smtClean="0">
                <a:solidFill>
                  <a:schemeClr val="tx1"/>
                </a:solidFill>
                <a:latin typeface="Garamond" panose="02020404030301010803" pitchFamily="18" charset="0"/>
                <a:ea typeface="+mj-ea"/>
                <a:cs typeface="+mj-cs"/>
              </a:rPr>
              <a:t>2017.</a:t>
            </a:r>
            <a:endParaRPr lang="pt-BR" sz="1800" b="1" dirty="0">
              <a:solidFill>
                <a:schemeClr val="tx1"/>
              </a:solidFill>
              <a:latin typeface="Garamond" panose="02020404030301010803" pitchFamily="18" charset="0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0882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2915816" y="260648"/>
            <a:ext cx="5256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t-BR" sz="2000" dirty="0">
                <a:latin typeface="Garamond" panose="02020404030301010803" pitchFamily="18" charset="0"/>
                <a:ea typeface="+mj-ea"/>
                <a:cs typeface="+mj-cs"/>
              </a:rPr>
              <a:t>Secretaria Nacional de Assistência Social - SNAS</a:t>
            </a:r>
          </a:p>
          <a:p>
            <a:pPr lvl="0" algn="ctr">
              <a:spcBef>
                <a:spcPct val="0"/>
              </a:spcBef>
            </a:pPr>
            <a:r>
              <a:rPr lang="pt-BR" sz="2000" dirty="0">
                <a:latin typeface="Garamond" panose="02020404030301010803" pitchFamily="18" charset="0"/>
                <a:ea typeface="+mj-ea"/>
                <a:cs typeface="+mj-cs"/>
              </a:rPr>
              <a:t>Departamento de Proteção Social Especial - DPSE</a:t>
            </a:r>
          </a:p>
        </p:txBody>
      </p:sp>
    </p:spTree>
    <p:extLst>
      <p:ext uri="{BB962C8B-B14F-4D97-AF65-F5344CB8AC3E}">
        <p14:creationId xmlns:p14="http://schemas.microsoft.com/office/powerpoint/2010/main" val="283253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upo 3"/>
          <p:cNvGrpSpPr>
            <a:grpSpLocks/>
          </p:cNvGrpSpPr>
          <p:nvPr/>
        </p:nvGrpSpPr>
        <p:grpSpPr bwMode="auto">
          <a:xfrm>
            <a:off x="179513" y="980730"/>
            <a:ext cx="8820978" cy="5832646"/>
            <a:chOff x="2010503" y="2421839"/>
            <a:chExt cx="1482078" cy="3383373"/>
          </a:xfrm>
        </p:grpSpPr>
        <p:sp>
          <p:nvSpPr>
            <p:cNvPr id="11" name="Forma livre 10"/>
            <p:cNvSpPr/>
            <p:nvPr/>
          </p:nvSpPr>
          <p:spPr>
            <a:xfrm>
              <a:off x="2010503" y="3215469"/>
              <a:ext cx="1482078" cy="2589743"/>
            </a:xfrm>
            <a:custGeom>
              <a:avLst/>
              <a:gdLst>
                <a:gd name="connsiteX0" fmla="*/ 0 w 1798330"/>
                <a:gd name="connsiteY0" fmla="*/ 179833 h 2504788"/>
                <a:gd name="connsiteX1" fmla="*/ 179833 w 1798330"/>
                <a:gd name="connsiteY1" fmla="*/ 0 h 2504788"/>
                <a:gd name="connsiteX2" fmla="*/ 1618497 w 1798330"/>
                <a:gd name="connsiteY2" fmla="*/ 0 h 2504788"/>
                <a:gd name="connsiteX3" fmla="*/ 1798330 w 1798330"/>
                <a:gd name="connsiteY3" fmla="*/ 179833 h 2504788"/>
                <a:gd name="connsiteX4" fmla="*/ 1798330 w 1798330"/>
                <a:gd name="connsiteY4" fmla="*/ 2324955 h 2504788"/>
                <a:gd name="connsiteX5" fmla="*/ 1618497 w 1798330"/>
                <a:gd name="connsiteY5" fmla="*/ 2504788 h 2504788"/>
                <a:gd name="connsiteX6" fmla="*/ 179833 w 1798330"/>
                <a:gd name="connsiteY6" fmla="*/ 2504788 h 2504788"/>
                <a:gd name="connsiteX7" fmla="*/ 0 w 1798330"/>
                <a:gd name="connsiteY7" fmla="*/ 2324955 h 2504788"/>
                <a:gd name="connsiteX8" fmla="*/ 0 w 1798330"/>
                <a:gd name="connsiteY8" fmla="*/ 179833 h 250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330" h="2504788">
                  <a:moveTo>
                    <a:pt x="0" y="179833"/>
                  </a:moveTo>
                  <a:cubicBezTo>
                    <a:pt x="0" y="80514"/>
                    <a:pt x="80514" y="0"/>
                    <a:pt x="179833" y="0"/>
                  </a:cubicBezTo>
                  <a:lnTo>
                    <a:pt x="1618497" y="0"/>
                  </a:lnTo>
                  <a:cubicBezTo>
                    <a:pt x="1717816" y="0"/>
                    <a:pt x="1798330" y="80514"/>
                    <a:pt x="1798330" y="179833"/>
                  </a:cubicBezTo>
                  <a:lnTo>
                    <a:pt x="1798330" y="2324955"/>
                  </a:lnTo>
                  <a:cubicBezTo>
                    <a:pt x="1798330" y="2424274"/>
                    <a:pt x="1717816" y="2504788"/>
                    <a:pt x="1618497" y="2504788"/>
                  </a:cubicBezTo>
                  <a:lnTo>
                    <a:pt x="179833" y="2504788"/>
                  </a:lnTo>
                  <a:cubicBezTo>
                    <a:pt x="80514" y="2504788"/>
                    <a:pt x="0" y="2424274"/>
                    <a:pt x="0" y="2324955"/>
                  </a:cubicBezTo>
                  <a:lnTo>
                    <a:pt x="0" y="179833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86961" tIns="623702" rIns="86961" bIns="86961" spcCol="1270"/>
            <a:lstStyle/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ea typeface="Calibri"/>
                  <a:cs typeface="Arial" panose="020B0604020202020204" pitchFamily="34" charset="0"/>
                </a:rPr>
                <a:t>Qualificação </a:t>
              </a:r>
              <a:r>
                <a:rPr lang="pt-BR" sz="2400" dirty="0">
                  <a:ea typeface="Calibri"/>
                  <a:cs typeface="Arial" panose="020B0604020202020204" pitchFamily="34" charset="0"/>
                </a:rPr>
                <a:t>para a identificação de trabalho infantil </a:t>
              </a:r>
              <a:r>
                <a:rPr lang="pt-BR" sz="2400" dirty="0" smtClean="0">
                  <a:ea typeface="Calibri"/>
                  <a:cs typeface="Arial" panose="020B0604020202020204" pitchFamily="34" charset="0"/>
                </a:rPr>
                <a:t>;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ea typeface="Calibri"/>
                <a:cs typeface="Arial" panose="020B0604020202020204" pitchFamily="34" charset="0"/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ea typeface="Calibri"/>
                  <a:cs typeface="Times New Roman"/>
                </a:rPr>
                <a:t>Qualificação de </a:t>
              </a:r>
              <a:r>
                <a:rPr lang="pt-BR" sz="2400" dirty="0">
                  <a:ea typeface="Calibri"/>
                  <a:cs typeface="Times New Roman"/>
                </a:rPr>
                <a:t>equipes para a aplicação da Notificação Integrada</a:t>
              </a:r>
              <a:r>
                <a:rPr lang="pt-BR" sz="2400" dirty="0">
                  <a:solidFill>
                    <a:prstClr val="black"/>
                  </a:solidFill>
                </a:rPr>
                <a:t>;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  <a:cs typeface="Arial" panose="020B0604020202020204" pitchFamily="34" charset="0"/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Elaboração de diagnósticos territoriais para identificação dos focos de trabalho infantil;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 smtClean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ea typeface="Calibri"/>
                  <a:cs typeface="Times New Roman"/>
                </a:rPr>
                <a:t>Realização de </a:t>
              </a:r>
              <a:r>
                <a:rPr lang="pt-BR" sz="2400" dirty="0">
                  <a:ea typeface="Calibri"/>
                  <a:cs typeface="Times New Roman"/>
                </a:rPr>
                <a:t>busca ativa e identificação de situações de </a:t>
              </a:r>
              <a:r>
                <a:rPr lang="pt-BR" sz="2400" dirty="0" smtClean="0">
                  <a:ea typeface="Calibri"/>
                  <a:cs typeface="Times New Roman"/>
                </a:rPr>
                <a:t>trabalho infantil </a:t>
              </a:r>
              <a:r>
                <a:rPr lang="pt-BR" sz="2400" dirty="0">
                  <a:ea typeface="Calibri"/>
                  <a:cs typeface="Times New Roman"/>
                </a:rPr>
                <a:t>pelas equipes técnicas do SUAS (Abordagem/Equipe Volante</a:t>
              </a:r>
              <a:r>
                <a:rPr lang="pt-BR" sz="2400" dirty="0" smtClean="0">
                  <a:ea typeface="Calibri"/>
                  <a:cs typeface="Times New Roman"/>
                </a:rPr>
                <a:t>).</a:t>
              </a:r>
              <a:endParaRPr lang="pt-BR" sz="2400" dirty="0">
                <a:ea typeface="Calibri"/>
                <a:cs typeface="Times New Roman"/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 smtClean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 smtClean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3" name="Forma livre 12"/>
            <p:cNvSpPr/>
            <p:nvPr/>
          </p:nvSpPr>
          <p:spPr>
            <a:xfrm>
              <a:off x="2010503" y="2421839"/>
              <a:ext cx="1482078" cy="626551"/>
            </a:xfrm>
            <a:custGeom>
              <a:avLst/>
              <a:gdLst>
                <a:gd name="connsiteX0" fmla="*/ 0 w 1598516"/>
                <a:gd name="connsiteY0" fmla="*/ 63568 h 635677"/>
                <a:gd name="connsiteX1" fmla="*/ 63568 w 1598516"/>
                <a:gd name="connsiteY1" fmla="*/ 0 h 635677"/>
                <a:gd name="connsiteX2" fmla="*/ 1534948 w 1598516"/>
                <a:gd name="connsiteY2" fmla="*/ 0 h 635677"/>
                <a:gd name="connsiteX3" fmla="*/ 1598516 w 1598516"/>
                <a:gd name="connsiteY3" fmla="*/ 63568 h 635677"/>
                <a:gd name="connsiteX4" fmla="*/ 1598516 w 1598516"/>
                <a:gd name="connsiteY4" fmla="*/ 572109 h 635677"/>
                <a:gd name="connsiteX5" fmla="*/ 1534948 w 1598516"/>
                <a:gd name="connsiteY5" fmla="*/ 635677 h 635677"/>
                <a:gd name="connsiteX6" fmla="*/ 63568 w 1598516"/>
                <a:gd name="connsiteY6" fmla="*/ 635677 h 635677"/>
                <a:gd name="connsiteX7" fmla="*/ 0 w 1598516"/>
                <a:gd name="connsiteY7" fmla="*/ 572109 h 635677"/>
                <a:gd name="connsiteX8" fmla="*/ 0 w 1598516"/>
                <a:gd name="connsiteY8" fmla="*/ 63568 h 63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516" h="635677">
                  <a:moveTo>
                    <a:pt x="0" y="63568"/>
                  </a:moveTo>
                  <a:cubicBezTo>
                    <a:pt x="0" y="28460"/>
                    <a:pt x="28460" y="0"/>
                    <a:pt x="63568" y="0"/>
                  </a:cubicBezTo>
                  <a:lnTo>
                    <a:pt x="1534948" y="0"/>
                  </a:lnTo>
                  <a:cubicBezTo>
                    <a:pt x="1570056" y="0"/>
                    <a:pt x="1598516" y="28460"/>
                    <a:pt x="1598516" y="63568"/>
                  </a:cubicBezTo>
                  <a:lnTo>
                    <a:pt x="1598516" y="572109"/>
                  </a:lnTo>
                  <a:cubicBezTo>
                    <a:pt x="1598516" y="607217"/>
                    <a:pt x="1570056" y="635677"/>
                    <a:pt x="1534948" y="635677"/>
                  </a:cubicBezTo>
                  <a:lnTo>
                    <a:pt x="63568" y="635677"/>
                  </a:lnTo>
                  <a:cubicBezTo>
                    <a:pt x="28460" y="635677"/>
                    <a:pt x="0" y="607217"/>
                    <a:pt x="0" y="572109"/>
                  </a:cubicBezTo>
                  <a:lnTo>
                    <a:pt x="0" y="63568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pt-BR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II - Identificação</a:t>
              </a:r>
            </a:p>
          </p:txBody>
        </p:sp>
      </p:grpSp>
      <p:sp>
        <p:nvSpPr>
          <p:cNvPr id="17" name="CaixaDeTexto 16"/>
          <p:cNvSpPr txBox="1"/>
          <p:nvPr/>
        </p:nvSpPr>
        <p:spPr>
          <a:xfrm>
            <a:off x="0" y="44624"/>
            <a:ext cx="9144000" cy="5693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AÇÕES ESTRATÉGICAS DO PETI</a:t>
            </a:r>
            <a:endParaRPr lang="pt-BR" sz="31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150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upo 3"/>
          <p:cNvGrpSpPr>
            <a:grpSpLocks/>
          </p:cNvGrpSpPr>
          <p:nvPr/>
        </p:nvGrpSpPr>
        <p:grpSpPr bwMode="auto">
          <a:xfrm>
            <a:off x="107506" y="908720"/>
            <a:ext cx="8928989" cy="5832648"/>
            <a:chOff x="3626792" y="2538720"/>
            <a:chExt cx="1716438" cy="5202637"/>
          </a:xfrm>
        </p:grpSpPr>
        <p:sp>
          <p:nvSpPr>
            <p:cNvPr id="14" name="Forma livre 13"/>
            <p:cNvSpPr/>
            <p:nvPr/>
          </p:nvSpPr>
          <p:spPr>
            <a:xfrm>
              <a:off x="3626792" y="3644395"/>
              <a:ext cx="1716438" cy="4096962"/>
            </a:xfrm>
            <a:custGeom>
              <a:avLst/>
              <a:gdLst>
                <a:gd name="connsiteX0" fmla="*/ 0 w 1798330"/>
                <a:gd name="connsiteY0" fmla="*/ 179833 h 2676711"/>
                <a:gd name="connsiteX1" fmla="*/ 179833 w 1798330"/>
                <a:gd name="connsiteY1" fmla="*/ 0 h 2676711"/>
                <a:gd name="connsiteX2" fmla="*/ 1618497 w 1798330"/>
                <a:gd name="connsiteY2" fmla="*/ 0 h 2676711"/>
                <a:gd name="connsiteX3" fmla="*/ 1798330 w 1798330"/>
                <a:gd name="connsiteY3" fmla="*/ 179833 h 2676711"/>
                <a:gd name="connsiteX4" fmla="*/ 1798330 w 1798330"/>
                <a:gd name="connsiteY4" fmla="*/ 2496878 h 2676711"/>
                <a:gd name="connsiteX5" fmla="*/ 1618497 w 1798330"/>
                <a:gd name="connsiteY5" fmla="*/ 2676711 h 2676711"/>
                <a:gd name="connsiteX6" fmla="*/ 179833 w 1798330"/>
                <a:gd name="connsiteY6" fmla="*/ 2676711 h 2676711"/>
                <a:gd name="connsiteX7" fmla="*/ 0 w 1798330"/>
                <a:gd name="connsiteY7" fmla="*/ 2496878 h 2676711"/>
                <a:gd name="connsiteX8" fmla="*/ 0 w 1798330"/>
                <a:gd name="connsiteY8" fmla="*/ 179833 h 2676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330" h="2676711">
                  <a:moveTo>
                    <a:pt x="0" y="179833"/>
                  </a:moveTo>
                  <a:cubicBezTo>
                    <a:pt x="0" y="80514"/>
                    <a:pt x="80514" y="0"/>
                    <a:pt x="179833" y="0"/>
                  </a:cubicBezTo>
                  <a:lnTo>
                    <a:pt x="1618497" y="0"/>
                  </a:lnTo>
                  <a:cubicBezTo>
                    <a:pt x="1717816" y="0"/>
                    <a:pt x="1798330" y="80514"/>
                    <a:pt x="1798330" y="179833"/>
                  </a:cubicBezTo>
                  <a:lnTo>
                    <a:pt x="1798330" y="2496878"/>
                  </a:lnTo>
                  <a:cubicBezTo>
                    <a:pt x="1798330" y="2596197"/>
                    <a:pt x="1717816" y="2676711"/>
                    <a:pt x="1618497" y="2676711"/>
                  </a:cubicBezTo>
                  <a:lnTo>
                    <a:pt x="179833" y="2676711"/>
                  </a:lnTo>
                  <a:cubicBezTo>
                    <a:pt x="80514" y="2676711"/>
                    <a:pt x="0" y="2596197"/>
                    <a:pt x="0" y="2496878"/>
                  </a:cubicBezTo>
                  <a:lnTo>
                    <a:pt x="0" y="179833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86961" tIns="86961" rIns="86961" bIns="660542" spcCol="1270"/>
            <a:lstStyle/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Priorização das famílias com situação de trabalho infantil no Programa Bolsa Família;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Atendimento das famílias pelo </a:t>
              </a:r>
              <a:r>
                <a:rPr lang="pt-BR" sz="2400" dirty="0"/>
                <a:t>Serviço de Proteção e Atendimento Integral à Família – </a:t>
              </a:r>
              <a:r>
                <a:rPr lang="pt-BR" sz="2400" dirty="0" smtClean="0"/>
                <a:t>PAIF nos Centros de Referência da Assistência Social - CRAS</a:t>
              </a:r>
              <a:r>
                <a:rPr lang="pt-BR" sz="2400" dirty="0" smtClean="0">
                  <a:solidFill>
                    <a:prstClr val="black"/>
                  </a:solidFill>
                </a:rPr>
                <a:t>;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>
                  <a:solidFill>
                    <a:prstClr val="black"/>
                  </a:solidFill>
                </a:rPr>
                <a:t>Atendimento das famílias </a:t>
              </a:r>
              <a:r>
                <a:rPr lang="pt-BR" sz="2400" dirty="0" smtClean="0">
                  <a:solidFill>
                    <a:prstClr val="black"/>
                  </a:solidFill>
                </a:rPr>
                <a:t>pelo Serviço </a:t>
              </a:r>
              <a:r>
                <a:rPr lang="pt-BR" sz="2400" dirty="0">
                  <a:solidFill>
                    <a:prstClr val="black"/>
                  </a:solidFill>
                </a:rPr>
                <a:t>de Proteção e Atendimento Especializado a Famílias e Indivíduos </a:t>
              </a:r>
              <a:r>
                <a:rPr lang="pt-BR" sz="2400" dirty="0" smtClean="0">
                  <a:solidFill>
                    <a:prstClr val="black"/>
                  </a:solidFill>
                </a:rPr>
                <a:t>nos </a:t>
              </a:r>
              <a:r>
                <a:rPr lang="pt-BR" sz="2400" dirty="0"/>
                <a:t>Centros de Referência </a:t>
              </a:r>
              <a:r>
                <a:rPr lang="pt-BR" sz="2400" dirty="0" smtClean="0"/>
                <a:t>Especializado da </a:t>
              </a:r>
              <a:r>
                <a:rPr lang="pt-BR" sz="2400" dirty="0"/>
                <a:t>Assistência </a:t>
              </a:r>
              <a:r>
                <a:rPr lang="pt-BR" sz="2400" dirty="0" smtClean="0"/>
                <a:t>Social - CREAS</a:t>
              </a:r>
              <a:r>
                <a:rPr lang="pt-BR" sz="2400" dirty="0" smtClean="0">
                  <a:solidFill>
                    <a:prstClr val="black"/>
                  </a:solidFill>
                </a:rPr>
                <a:t>;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ea typeface="Calibri"/>
                  <a:cs typeface="Times New Roman"/>
                </a:rPr>
                <a:t>Encaminhamento de adolescentes  (14 </a:t>
              </a:r>
              <a:r>
                <a:rPr lang="pt-BR" sz="2400" dirty="0">
                  <a:ea typeface="Calibri"/>
                  <a:cs typeface="Times New Roman"/>
                </a:rPr>
                <a:t>a 16 </a:t>
              </a:r>
              <a:r>
                <a:rPr lang="pt-BR" sz="2400" dirty="0" smtClean="0">
                  <a:ea typeface="Calibri"/>
                  <a:cs typeface="Times New Roman"/>
                </a:rPr>
                <a:t>anos) à Aprendizagem. </a:t>
              </a:r>
              <a:endParaRPr lang="pt-BR" sz="2400" dirty="0" smtClean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</p:txBody>
        </p:sp>
        <p:sp>
          <p:nvSpPr>
            <p:cNvPr id="16" name="Forma livre 15"/>
            <p:cNvSpPr/>
            <p:nvPr/>
          </p:nvSpPr>
          <p:spPr>
            <a:xfrm>
              <a:off x="3640977" y="2538720"/>
              <a:ext cx="1702253" cy="862635"/>
            </a:xfrm>
            <a:custGeom>
              <a:avLst/>
              <a:gdLst>
                <a:gd name="connsiteX0" fmla="*/ 0 w 1598516"/>
                <a:gd name="connsiteY0" fmla="*/ 63568 h 635677"/>
                <a:gd name="connsiteX1" fmla="*/ 63568 w 1598516"/>
                <a:gd name="connsiteY1" fmla="*/ 0 h 635677"/>
                <a:gd name="connsiteX2" fmla="*/ 1534948 w 1598516"/>
                <a:gd name="connsiteY2" fmla="*/ 0 h 635677"/>
                <a:gd name="connsiteX3" fmla="*/ 1598516 w 1598516"/>
                <a:gd name="connsiteY3" fmla="*/ 63568 h 635677"/>
                <a:gd name="connsiteX4" fmla="*/ 1598516 w 1598516"/>
                <a:gd name="connsiteY4" fmla="*/ 572109 h 635677"/>
                <a:gd name="connsiteX5" fmla="*/ 1534948 w 1598516"/>
                <a:gd name="connsiteY5" fmla="*/ 635677 h 635677"/>
                <a:gd name="connsiteX6" fmla="*/ 63568 w 1598516"/>
                <a:gd name="connsiteY6" fmla="*/ 635677 h 635677"/>
                <a:gd name="connsiteX7" fmla="*/ 0 w 1598516"/>
                <a:gd name="connsiteY7" fmla="*/ 572109 h 635677"/>
                <a:gd name="connsiteX8" fmla="*/ 0 w 1598516"/>
                <a:gd name="connsiteY8" fmla="*/ 63568 h 63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516" h="635677">
                  <a:moveTo>
                    <a:pt x="0" y="63568"/>
                  </a:moveTo>
                  <a:cubicBezTo>
                    <a:pt x="0" y="28460"/>
                    <a:pt x="28460" y="0"/>
                    <a:pt x="63568" y="0"/>
                  </a:cubicBezTo>
                  <a:lnTo>
                    <a:pt x="1534948" y="0"/>
                  </a:lnTo>
                  <a:cubicBezTo>
                    <a:pt x="1570056" y="0"/>
                    <a:pt x="1598516" y="28460"/>
                    <a:pt x="1598516" y="63568"/>
                  </a:cubicBezTo>
                  <a:lnTo>
                    <a:pt x="1598516" y="572109"/>
                  </a:lnTo>
                  <a:cubicBezTo>
                    <a:pt x="1598516" y="607217"/>
                    <a:pt x="1570056" y="635677"/>
                    <a:pt x="1534948" y="635677"/>
                  </a:cubicBezTo>
                  <a:lnTo>
                    <a:pt x="63568" y="635677"/>
                  </a:lnTo>
                  <a:cubicBezTo>
                    <a:pt x="28460" y="635677"/>
                    <a:pt x="0" y="607217"/>
                    <a:pt x="0" y="572109"/>
                  </a:cubicBezTo>
                  <a:lnTo>
                    <a:pt x="0" y="63568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pt-BR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III - Proteção </a:t>
              </a:r>
            </a:p>
          </p:txBody>
        </p:sp>
      </p:grpSp>
      <p:sp>
        <p:nvSpPr>
          <p:cNvPr id="17" name="CaixaDeTexto 16"/>
          <p:cNvSpPr txBox="1"/>
          <p:nvPr/>
        </p:nvSpPr>
        <p:spPr>
          <a:xfrm>
            <a:off x="0" y="44624"/>
            <a:ext cx="9144000" cy="5693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AÇÕES ESTRATÉGICAS DO PETI</a:t>
            </a:r>
            <a:endParaRPr lang="pt-BR" sz="31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588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rma livre 20"/>
          <p:cNvSpPr/>
          <p:nvPr/>
        </p:nvSpPr>
        <p:spPr>
          <a:xfrm>
            <a:off x="114999" y="1988840"/>
            <a:ext cx="8928992" cy="4752528"/>
          </a:xfrm>
          <a:custGeom>
            <a:avLst/>
            <a:gdLst>
              <a:gd name="connsiteX0" fmla="*/ 0 w 1798330"/>
              <a:gd name="connsiteY0" fmla="*/ 179833 h 3204391"/>
              <a:gd name="connsiteX1" fmla="*/ 179833 w 1798330"/>
              <a:gd name="connsiteY1" fmla="*/ 0 h 3204391"/>
              <a:gd name="connsiteX2" fmla="*/ 1618497 w 1798330"/>
              <a:gd name="connsiteY2" fmla="*/ 0 h 3204391"/>
              <a:gd name="connsiteX3" fmla="*/ 1798330 w 1798330"/>
              <a:gd name="connsiteY3" fmla="*/ 179833 h 3204391"/>
              <a:gd name="connsiteX4" fmla="*/ 1798330 w 1798330"/>
              <a:gd name="connsiteY4" fmla="*/ 3024558 h 3204391"/>
              <a:gd name="connsiteX5" fmla="*/ 1618497 w 1798330"/>
              <a:gd name="connsiteY5" fmla="*/ 3204391 h 3204391"/>
              <a:gd name="connsiteX6" fmla="*/ 179833 w 1798330"/>
              <a:gd name="connsiteY6" fmla="*/ 3204391 h 3204391"/>
              <a:gd name="connsiteX7" fmla="*/ 0 w 1798330"/>
              <a:gd name="connsiteY7" fmla="*/ 3024558 h 3204391"/>
              <a:gd name="connsiteX8" fmla="*/ 0 w 1798330"/>
              <a:gd name="connsiteY8" fmla="*/ 179833 h 3204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8330" h="3204391">
                <a:moveTo>
                  <a:pt x="0" y="179833"/>
                </a:moveTo>
                <a:cubicBezTo>
                  <a:pt x="0" y="80514"/>
                  <a:pt x="80514" y="0"/>
                  <a:pt x="179833" y="0"/>
                </a:cubicBezTo>
                <a:lnTo>
                  <a:pt x="1618497" y="0"/>
                </a:lnTo>
                <a:cubicBezTo>
                  <a:pt x="1717816" y="0"/>
                  <a:pt x="1798330" y="80514"/>
                  <a:pt x="1798330" y="179833"/>
                </a:cubicBezTo>
                <a:lnTo>
                  <a:pt x="1798330" y="3024558"/>
                </a:lnTo>
                <a:cubicBezTo>
                  <a:pt x="1798330" y="3123877"/>
                  <a:pt x="1717816" y="3204391"/>
                  <a:pt x="1618497" y="3204391"/>
                </a:cubicBezTo>
                <a:lnTo>
                  <a:pt x="179833" y="3204391"/>
                </a:lnTo>
                <a:cubicBezTo>
                  <a:pt x="80514" y="3204391"/>
                  <a:pt x="0" y="3123877"/>
                  <a:pt x="0" y="3024558"/>
                </a:cubicBezTo>
                <a:lnTo>
                  <a:pt x="0" y="179833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86961" tIns="86961" rIns="86961" bIns="773616" spcCol="1270"/>
          <a:lstStyle/>
          <a:p>
            <a:pPr marL="171450" lvl="1" indent="-171450" defTabSz="7112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endParaRPr lang="pt-BR" sz="1600" dirty="0" smtClean="0">
              <a:solidFill>
                <a:prstClr val="black"/>
              </a:solidFill>
            </a:endParaRPr>
          </a:p>
          <a:p>
            <a:pPr marL="171450" lvl="1" indent="-171450" defTabSz="7112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r>
              <a:rPr lang="pt-BR" sz="2400" dirty="0" smtClean="0">
                <a:solidFill>
                  <a:prstClr val="black"/>
                </a:solidFill>
              </a:rPr>
              <a:t>Articulação com conselhos tutelares para garantir a </a:t>
            </a:r>
            <a:r>
              <a:rPr lang="pt-BR" sz="2400" dirty="0">
                <a:ea typeface="Calibri"/>
                <a:cs typeface="Times New Roman"/>
              </a:rPr>
              <a:t>aplicação de medida de proteção para a criança e o adolescente em situação de trabalho </a:t>
            </a:r>
            <a:r>
              <a:rPr lang="pt-BR" sz="2400" dirty="0" smtClean="0">
                <a:ea typeface="Calibri"/>
                <a:cs typeface="Times New Roman"/>
              </a:rPr>
              <a:t>infantil;</a:t>
            </a:r>
          </a:p>
          <a:p>
            <a:pPr marL="171450" lvl="1" indent="-171450" defTabSz="7112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endParaRPr lang="pt-BR" sz="2400" dirty="0">
              <a:solidFill>
                <a:prstClr val="black"/>
              </a:solidFill>
            </a:endParaRPr>
          </a:p>
          <a:p>
            <a:pPr marL="171450" lvl="1" indent="-171450" defTabSz="7112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r>
              <a:rPr lang="pt-BR" sz="2400" dirty="0" smtClean="0">
                <a:solidFill>
                  <a:prstClr val="black"/>
                </a:solidFill>
              </a:rPr>
              <a:t>Articulação </a:t>
            </a:r>
            <a:r>
              <a:rPr lang="pt-BR" sz="2400" dirty="0">
                <a:solidFill>
                  <a:prstClr val="black"/>
                </a:solidFill>
              </a:rPr>
              <a:t>com as Superintendências, Gerências e Agências Regionais do Trabalho e Emprego para fomento das ações de fiscalização</a:t>
            </a:r>
            <a:r>
              <a:rPr lang="pt-BR" sz="2400" dirty="0" smtClean="0">
                <a:solidFill>
                  <a:prstClr val="black"/>
                </a:solidFill>
              </a:rPr>
              <a:t>;</a:t>
            </a:r>
          </a:p>
          <a:p>
            <a:pPr marL="171450" lvl="1" indent="-171450" defTabSz="7112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endParaRPr lang="pt-BR" sz="2400" dirty="0">
              <a:solidFill>
                <a:prstClr val="black"/>
              </a:solidFill>
            </a:endParaRPr>
          </a:p>
          <a:p>
            <a:pPr marL="171450" lvl="1" indent="-171450" defTabSz="7112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r>
              <a:rPr lang="pt-BR" sz="2400" dirty="0" smtClean="0">
                <a:solidFill>
                  <a:prstClr val="black"/>
                </a:solidFill>
              </a:rPr>
              <a:t>Acompanhamento </a:t>
            </a:r>
            <a:r>
              <a:rPr lang="pt-BR" sz="2400" dirty="0">
                <a:solidFill>
                  <a:prstClr val="black"/>
                </a:solidFill>
              </a:rPr>
              <a:t>das famílias com aplicação de medidas protetivas;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endParaRPr lang="pt-BR" sz="2400" dirty="0">
              <a:ea typeface="Calibri"/>
              <a:cs typeface="Times New Roman"/>
            </a:endParaRPr>
          </a:p>
        </p:txBody>
      </p:sp>
      <p:sp>
        <p:nvSpPr>
          <p:cNvPr id="23" name="Forma livre 22"/>
          <p:cNvSpPr/>
          <p:nvPr/>
        </p:nvSpPr>
        <p:spPr>
          <a:xfrm>
            <a:off x="35496" y="744481"/>
            <a:ext cx="9008495" cy="1008111"/>
          </a:xfrm>
          <a:custGeom>
            <a:avLst/>
            <a:gdLst>
              <a:gd name="connsiteX0" fmla="*/ 0 w 1598516"/>
              <a:gd name="connsiteY0" fmla="*/ 63568 h 635677"/>
              <a:gd name="connsiteX1" fmla="*/ 63568 w 1598516"/>
              <a:gd name="connsiteY1" fmla="*/ 0 h 635677"/>
              <a:gd name="connsiteX2" fmla="*/ 1534948 w 1598516"/>
              <a:gd name="connsiteY2" fmla="*/ 0 h 635677"/>
              <a:gd name="connsiteX3" fmla="*/ 1598516 w 1598516"/>
              <a:gd name="connsiteY3" fmla="*/ 63568 h 635677"/>
              <a:gd name="connsiteX4" fmla="*/ 1598516 w 1598516"/>
              <a:gd name="connsiteY4" fmla="*/ 572109 h 635677"/>
              <a:gd name="connsiteX5" fmla="*/ 1534948 w 1598516"/>
              <a:gd name="connsiteY5" fmla="*/ 635677 h 635677"/>
              <a:gd name="connsiteX6" fmla="*/ 63568 w 1598516"/>
              <a:gd name="connsiteY6" fmla="*/ 635677 h 635677"/>
              <a:gd name="connsiteX7" fmla="*/ 0 w 1598516"/>
              <a:gd name="connsiteY7" fmla="*/ 572109 h 635677"/>
              <a:gd name="connsiteX8" fmla="*/ 0 w 1598516"/>
              <a:gd name="connsiteY8" fmla="*/ 63568 h 635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8516" h="635677">
                <a:moveTo>
                  <a:pt x="0" y="63568"/>
                </a:moveTo>
                <a:cubicBezTo>
                  <a:pt x="0" y="28460"/>
                  <a:pt x="28460" y="0"/>
                  <a:pt x="63568" y="0"/>
                </a:cubicBezTo>
                <a:lnTo>
                  <a:pt x="1534948" y="0"/>
                </a:lnTo>
                <a:cubicBezTo>
                  <a:pt x="1570056" y="0"/>
                  <a:pt x="1598516" y="28460"/>
                  <a:pt x="1598516" y="63568"/>
                </a:cubicBezTo>
                <a:lnTo>
                  <a:pt x="1598516" y="572109"/>
                </a:lnTo>
                <a:cubicBezTo>
                  <a:pt x="1598516" y="607217"/>
                  <a:pt x="1570056" y="635677"/>
                  <a:pt x="1534948" y="635677"/>
                </a:cubicBezTo>
                <a:lnTo>
                  <a:pt x="63568" y="635677"/>
                </a:lnTo>
                <a:cubicBezTo>
                  <a:pt x="28460" y="635677"/>
                  <a:pt x="0" y="607217"/>
                  <a:pt x="0" y="572109"/>
                </a:cubicBezTo>
                <a:lnTo>
                  <a:pt x="0" y="63568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 - Defesa </a:t>
            </a:r>
            <a:r>
              <a:rPr lang="pt-B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Responsabilização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0" y="44624"/>
            <a:ext cx="9144000" cy="5693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AÇÕES ESTRATÉGICAS DO PETI</a:t>
            </a:r>
            <a:endParaRPr lang="pt-BR" sz="31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04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upo 3"/>
          <p:cNvGrpSpPr>
            <a:grpSpLocks/>
          </p:cNvGrpSpPr>
          <p:nvPr/>
        </p:nvGrpSpPr>
        <p:grpSpPr bwMode="auto">
          <a:xfrm>
            <a:off x="107504" y="614011"/>
            <a:ext cx="8928993" cy="6099971"/>
            <a:chOff x="1749458" y="2177390"/>
            <a:chExt cx="7619843" cy="5700822"/>
          </a:xfrm>
        </p:grpSpPr>
        <p:sp>
          <p:nvSpPr>
            <p:cNvPr id="19" name="Forma livre 18"/>
            <p:cNvSpPr/>
            <p:nvPr/>
          </p:nvSpPr>
          <p:spPr>
            <a:xfrm>
              <a:off x="1749459" y="3131848"/>
              <a:ext cx="7619842" cy="4746364"/>
            </a:xfrm>
            <a:custGeom>
              <a:avLst/>
              <a:gdLst>
                <a:gd name="connsiteX0" fmla="*/ 0 w 1798330"/>
                <a:gd name="connsiteY0" fmla="*/ 179833 h 3204391"/>
                <a:gd name="connsiteX1" fmla="*/ 179833 w 1798330"/>
                <a:gd name="connsiteY1" fmla="*/ 0 h 3204391"/>
                <a:gd name="connsiteX2" fmla="*/ 1618497 w 1798330"/>
                <a:gd name="connsiteY2" fmla="*/ 0 h 3204391"/>
                <a:gd name="connsiteX3" fmla="*/ 1798330 w 1798330"/>
                <a:gd name="connsiteY3" fmla="*/ 179833 h 3204391"/>
                <a:gd name="connsiteX4" fmla="*/ 1798330 w 1798330"/>
                <a:gd name="connsiteY4" fmla="*/ 3024558 h 3204391"/>
                <a:gd name="connsiteX5" fmla="*/ 1618497 w 1798330"/>
                <a:gd name="connsiteY5" fmla="*/ 3204391 h 3204391"/>
                <a:gd name="connsiteX6" fmla="*/ 179833 w 1798330"/>
                <a:gd name="connsiteY6" fmla="*/ 3204391 h 3204391"/>
                <a:gd name="connsiteX7" fmla="*/ 0 w 1798330"/>
                <a:gd name="connsiteY7" fmla="*/ 3024558 h 3204391"/>
                <a:gd name="connsiteX8" fmla="*/ 0 w 1798330"/>
                <a:gd name="connsiteY8" fmla="*/ 179833 h 32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330" h="3204391">
                  <a:moveTo>
                    <a:pt x="0" y="179833"/>
                  </a:moveTo>
                  <a:cubicBezTo>
                    <a:pt x="0" y="80514"/>
                    <a:pt x="80514" y="0"/>
                    <a:pt x="179833" y="0"/>
                  </a:cubicBezTo>
                  <a:lnTo>
                    <a:pt x="1618497" y="0"/>
                  </a:lnTo>
                  <a:cubicBezTo>
                    <a:pt x="1717816" y="0"/>
                    <a:pt x="1798330" y="80514"/>
                    <a:pt x="1798330" y="179833"/>
                  </a:cubicBezTo>
                  <a:lnTo>
                    <a:pt x="1798330" y="3024558"/>
                  </a:lnTo>
                  <a:cubicBezTo>
                    <a:pt x="1798330" y="3123877"/>
                    <a:pt x="1717816" y="3204391"/>
                    <a:pt x="1618497" y="3204391"/>
                  </a:cubicBezTo>
                  <a:lnTo>
                    <a:pt x="179833" y="3204391"/>
                  </a:lnTo>
                  <a:cubicBezTo>
                    <a:pt x="80514" y="3204391"/>
                    <a:pt x="0" y="3123877"/>
                    <a:pt x="0" y="3024558"/>
                  </a:cubicBezTo>
                  <a:lnTo>
                    <a:pt x="0" y="179833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86961" tIns="86961" rIns="86961" bIns="773616" spcCol="1270"/>
            <a:lstStyle/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16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Registro </a:t>
              </a:r>
              <a:r>
                <a:rPr lang="pt-BR" sz="2400" dirty="0">
                  <a:solidFill>
                    <a:prstClr val="black"/>
                  </a:solidFill>
                </a:rPr>
                <a:t>das famílias no </a:t>
              </a:r>
              <a:r>
                <a:rPr lang="pt-BR" sz="2400" dirty="0" err="1">
                  <a:solidFill>
                    <a:prstClr val="black"/>
                  </a:solidFill>
                </a:rPr>
                <a:t>CadÚnico</a:t>
              </a:r>
              <a:r>
                <a:rPr lang="pt-BR" sz="2400" dirty="0" smtClean="0">
                  <a:solidFill>
                    <a:prstClr val="black"/>
                  </a:solidFill>
                </a:rPr>
                <a:t>;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Registro </a:t>
              </a:r>
              <a:r>
                <a:rPr lang="pt-BR" sz="2400" dirty="0">
                  <a:solidFill>
                    <a:prstClr val="black"/>
                  </a:solidFill>
                </a:rPr>
                <a:t>das crianças e adolescentes retirados do trabalho infantil nos sistemas de informação do SUAS e de outras políticas; </a:t>
              </a:r>
            </a:p>
            <a:p>
              <a:pPr algn="just"/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>
                  <a:solidFill>
                    <a:prstClr val="black"/>
                  </a:solidFill>
                </a:rPr>
                <a:t> </a:t>
              </a:r>
              <a:r>
                <a:rPr lang="pt-BR" sz="2400" dirty="0" smtClean="0">
                  <a:solidFill>
                    <a:prstClr val="black"/>
                  </a:solidFill>
                </a:rPr>
                <a:t>Transferências </a:t>
              </a:r>
              <a:r>
                <a:rPr lang="pt-BR" sz="2400" dirty="0">
                  <a:solidFill>
                    <a:prstClr val="black"/>
                  </a:solidFill>
                </a:rPr>
                <a:t>de renda (PBF e Bolsa PETI</a:t>
              </a:r>
              <a:r>
                <a:rPr lang="pt-BR" sz="2400" dirty="0" smtClean="0">
                  <a:solidFill>
                    <a:prstClr val="black"/>
                  </a:solidFill>
                </a:rPr>
                <a:t>);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 smtClean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Atualização </a:t>
              </a:r>
              <a:r>
                <a:rPr lang="pt-BR" sz="2400" dirty="0">
                  <a:solidFill>
                    <a:prstClr val="black"/>
                  </a:solidFill>
                </a:rPr>
                <a:t>das informações sobre as ações realizadas no </a:t>
              </a:r>
              <a:r>
                <a:rPr lang="pt-BR" sz="2400" dirty="0" smtClean="0">
                  <a:solidFill>
                    <a:prstClr val="black"/>
                  </a:solidFill>
                </a:rPr>
                <a:t>SIMPETI;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Elaboração e execução dos Planos de Trabalho.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 smtClean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 smtClean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0" lvl="1" defTabSz="80010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pt-BR" sz="1600" dirty="0" smtClean="0">
                <a:solidFill>
                  <a:prstClr val="black"/>
                </a:solidFill>
              </a:endParaRPr>
            </a:p>
            <a:p>
              <a:pPr marL="0" lvl="1" defTabSz="80010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pt-BR" sz="1600" dirty="0" smtClean="0">
                  <a:solidFill>
                    <a:prstClr val="black"/>
                  </a:solidFill>
                </a:rPr>
                <a:t>  </a:t>
              </a: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1600" dirty="0">
                <a:solidFill>
                  <a:prstClr val="black"/>
                </a:solidFill>
              </a:endParaRPr>
            </a:p>
          </p:txBody>
        </p:sp>
        <p:sp>
          <p:nvSpPr>
            <p:cNvPr id="20" name="Forma livre 19"/>
            <p:cNvSpPr/>
            <p:nvPr/>
          </p:nvSpPr>
          <p:spPr>
            <a:xfrm>
              <a:off x="1749458" y="2177390"/>
              <a:ext cx="7605281" cy="762292"/>
            </a:xfrm>
            <a:custGeom>
              <a:avLst/>
              <a:gdLst>
                <a:gd name="connsiteX0" fmla="*/ 0 w 1598516"/>
                <a:gd name="connsiteY0" fmla="*/ 63568 h 635677"/>
                <a:gd name="connsiteX1" fmla="*/ 63568 w 1598516"/>
                <a:gd name="connsiteY1" fmla="*/ 0 h 635677"/>
                <a:gd name="connsiteX2" fmla="*/ 1534948 w 1598516"/>
                <a:gd name="connsiteY2" fmla="*/ 0 h 635677"/>
                <a:gd name="connsiteX3" fmla="*/ 1598516 w 1598516"/>
                <a:gd name="connsiteY3" fmla="*/ 63568 h 635677"/>
                <a:gd name="connsiteX4" fmla="*/ 1598516 w 1598516"/>
                <a:gd name="connsiteY4" fmla="*/ 572109 h 635677"/>
                <a:gd name="connsiteX5" fmla="*/ 1534948 w 1598516"/>
                <a:gd name="connsiteY5" fmla="*/ 635677 h 635677"/>
                <a:gd name="connsiteX6" fmla="*/ 63568 w 1598516"/>
                <a:gd name="connsiteY6" fmla="*/ 635677 h 635677"/>
                <a:gd name="connsiteX7" fmla="*/ 0 w 1598516"/>
                <a:gd name="connsiteY7" fmla="*/ 572109 h 635677"/>
                <a:gd name="connsiteX8" fmla="*/ 0 w 1598516"/>
                <a:gd name="connsiteY8" fmla="*/ 63568 h 63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516" h="635677">
                  <a:moveTo>
                    <a:pt x="0" y="63568"/>
                  </a:moveTo>
                  <a:cubicBezTo>
                    <a:pt x="0" y="28460"/>
                    <a:pt x="28460" y="0"/>
                    <a:pt x="63568" y="0"/>
                  </a:cubicBezTo>
                  <a:lnTo>
                    <a:pt x="1534948" y="0"/>
                  </a:lnTo>
                  <a:cubicBezTo>
                    <a:pt x="1570056" y="0"/>
                    <a:pt x="1598516" y="28460"/>
                    <a:pt x="1598516" y="63568"/>
                  </a:cubicBezTo>
                  <a:lnTo>
                    <a:pt x="1598516" y="572109"/>
                  </a:lnTo>
                  <a:cubicBezTo>
                    <a:pt x="1598516" y="607217"/>
                    <a:pt x="1570056" y="635677"/>
                    <a:pt x="1534948" y="635677"/>
                  </a:cubicBezTo>
                  <a:lnTo>
                    <a:pt x="63568" y="635677"/>
                  </a:lnTo>
                  <a:cubicBezTo>
                    <a:pt x="28460" y="635677"/>
                    <a:pt x="0" y="607217"/>
                    <a:pt x="0" y="572109"/>
                  </a:cubicBezTo>
                  <a:lnTo>
                    <a:pt x="0" y="635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47193" tIns="37668" rIns="47193" bIns="37668" spcCol="127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 - Monitoramento</a:t>
              </a:r>
            </a:p>
          </p:txBody>
        </p:sp>
      </p:grpSp>
      <p:sp>
        <p:nvSpPr>
          <p:cNvPr id="17" name="CaixaDeTexto 16"/>
          <p:cNvSpPr txBox="1"/>
          <p:nvPr/>
        </p:nvSpPr>
        <p:spPr>
          <a:xfrm>
            <a:off x="0" y="44624"/>
            <a:ext cx="9144000" cy="5693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AÇÕES ESTRATÉGICAS DO PETI</a:t>
            </a:r>
            <a:endParaRPr lang="pt-BR" sz="31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784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0912" y="3429000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Contato:</a:t>
            </a:r>
            <a:br>
              <a:rPr lang="pt-BR" dirty="0" smtClean="0"/>
            </a:br>
            <a:r>
              <a:rPr lang="pt-BR" dirty="0" smtClean="0">
                <a:hlinkClick r:id="rId2"/>
              </a:rPr>
              <a:t>agendapeti@mds.gov.br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(61) 2030-3185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09600" y="1484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 smtClean="0">
                <a:solidFill>
                  <a:prstClr val="black"/>
                </a:solidFill>
              </a:rPr>
              <a:t>Obrigada!</a:t>
            </a:r>
            <a:endParaRPr lang="pt-BR" dirty="0">
              <a:solidFill>
                <a:prstClr val="blac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0882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44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336704"/>
          </a:xfr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t-BR" b="1" dirty="0" smtClean="0">
              <a:ln w="6350">
                <a:solidFill>
                  <a:schemeClr val="tx1"/>
                </a:solidFill>
              </a:ln>
            </a:endParaRPr>
          </a:p>
          <a:p>
            <a:pPr marL="0" indent="0" algn="ctr">
              <a:buNone/>
            </a:pPr>
            <a:endParaRPr lang="pt-BR" b="1" dirty="0" smtClean="0">
              <a:ln w="6350">
                <a:solidFill>
                  <a:schemeClr val="tx1"/>
                </a:solidFill>
              </a:ln>
            </a:endParaRPr>
          </a:p>
          <a:p>
            <a:pPr marL="0" indent="0" algn="ctr">
              <a:buNone/>
            </a:pPr>
            <a:r>
              <a:rPr lang="pt-BR" sz="7200" b="1" dirty="0" smtClean="0"/>
              <a:t>A </a:t>
            </a:r>
            <a:r>
              <a:rPr lang="pt-BR" sz="7200" b="1" dirty="0" err="1"/>
              <a:t>Intersetorialidade</a:t>
            </a:r>
            <a:r>
              <a:rPr lang="pt-BR" sz="7200" b="1" dirty="0"/>
              <a:t> </a:t>
            </a:r>
            <a:r>
              <a:rPr lang="pt-BR" sz="7200" b="1" dirty="0" smtClean="0"/>
              <a:t>nas </a:t>
            </a:r>
            <a:r>
              <a:rPr lang="pt-BR" sz="7200" b="1" dirty="0"/>
              <a:t>Ações Estratégicas do PETI</a:t>
            </a:r>
            <a:endParaRPr lang="pt-BR" sz="7000" b="1" dirty="0" smtClean="0">
              <a:ln w="63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99419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sz="3200" b="1" dirty="0" smtClean="0">
                <a:solidFill>
                  <a:schemeClr val="tx1"/>
                </a:solidFill>
              </a:rPr>
              <a:t>Desafios do enfrentamento ao trabalho infantil</a:t>
            </a:r>
            <a:endParaRPr lang="pt-BR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14" name="Espaço Reservado para Conteúdo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11833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634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58" y="0"/>
            <a:ext cx="9099746" cy="8093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t-BR" sz="5000" b="1" dirty="0" smtClean="0"/>
              <a:t/>
            </a:r>
            <a:br>
              <a:rPr lang="pt-BR" sz="5000" b="1" dirty="0" smtClean="0"/>
            </a:br>
            <a:r>
              <a:rPr lang="pt-BR" sz="5000" b="1" dirty="0" smtClean="0"/>
              <a:t/>
            </a:r>
            <a:br>
              <a:rPr lang="pt-BR" sz="5000" b="1" dirty="0" smtClean="0"/>
            </a:br>
            <a:r>
              <a:rPr lang="pt-BR" sz="5000" b="1" dirty="0" smtClean="0">
                <a:solidFill>
                  <a:schemeClr val="tx1"/>
                </a:solidFill>
              </a:rPr>
              <a:t>Trajetória </a:t>
            </a:r>
            <a:r>
              <a:rPr lang="pt-BR" sz="5000" b="1" dirty="0">
                <a:solidFill>
                  <a:schemeClr val="tx1"/>
                </a:solidFill>
              </a:rPr>
              <a:t>do PETI</a:t>
            </a:r>
            <a:br>
              <a:rPr lang="pt-BR" sz="5000" b="1" dirty="0">
                <a:solidFill>
                  <a:schemeClr val="tx1"/>
                </a:solidFill>
              </a:rPr>
            </a:br>
            <a:r>
              <a:rPr lang="pt-BR" sz="5000" b="1" dirty="0" smtClean="0">
                <a:solidFill>
                  <a:schemeClr val="tx1"/>
                </a:solidFill>
              </a:rPr>
              <a:t/>
            </a:r>
            <a:br>
              <a:rPr lang="pt-BR" sz="5000" b="1" dirty="0" smtClean="0">
                <a:solidFill>
                  <a:schemeClr val="tx1"/>
                </a:solidFill>
              </a:rPr>
            </a:b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5085184"/>
            <a:ext cx="7992888" cy="144016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pt-BR" sz="2400" b="1" dirty="0" smtClean="0">
                <a:solidFill>
                  <a:schemeClr val="tx1"/>
                </a:solidFill>
              </a:rPr>
              <a:t>Redesenho do PETI</a:t>
            </a:r>
            <a:r>
              <a:rPr lang="pt-BR" sz="2400" dirty="0" smtClean="0">
                <a:solidFill>
                  <a:schemeClr val="tx1"/>
                </a:solidFill>
              </a:rPr>
              <a:t> (Resolução CNAS nº 08/2013 e Resolução CNAS nº 10/2014)</a:t>
            </a:r>
          </a:p>
          <a:p>
            <a:r>
              <a:rPr lang="pt-BR" sz="2400" dirty="0" smtClean="0">
                <a:solidFill>
                  <a:schemeClr val="tx1"/>
                </a:solidFill>
              </a:rPr>
              <a:t> Início do cofinanciamento das AEPETI;</a:t>
            </a:r>
          </a:p>
          <a:p>
            <a:r>
              <a:rPr lang="pt-BR" sz="2400" dirty="0" smtClean="0">
                <a:solidFill>
                  <a:schemeClr val="tx1"/>
                </a:solidFill>
              </a:rPr>
              <a:t> Agenda Intersetorial do PETI;</a:t>
            </a:r>
          </a:p>
          <a:p>
            <a:pPr marL="0" lvl="0" indent="0" algn="just">
              <a:buNone/>
            </a:pPr>
            <a:endParaRPr lang="pt-BR" sz="1800" b="1" dirty="0" smtClean="0"/>
          </a:p>
          <a:p>
            <a:pPr marL="0" lvl="0" indent="0" algn="just">
              <a:buNone/>
            </a:pPr>
            <a:endParaRPr lang="pt-BR" sz="1800" b="1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395536" y="1196752"/>
            <a:ext cx="8136904" cy="14773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just"/>
            <a:r>
              <a:rPr lang="pt-BR" b="1" dirty="0" smtClean="0">
                <a:solidFill>
                  <a:schemeClr val="tx1"/>
                </a:solidFill>
              </a:rPr>
              <a:t>O </a:t>
            </a:r>
            <a:r>
              <a:rPr lang="pt-BR" b="1" dirty="0">
                <a:solidFill>
                  <a:schemeClr val="tx1"/>
                </a:solidFill>
              </a:rPr>
              <a:t>PETI é incorporado à LOAS</a:t>
            </a:r>
            <a:r>
              <a:rPr lang="pt-BR" dirty="0">
                <a:solidFill>
                  <a:schemeClr val="tx1"/>
                </a:solidFill>
              </a:rPr>
              <a:t>, como programa de “...</a:t>
            </a:r>
            <a:r>
              <a:rPr lang="pt-BR" u="sng" dirty="0">
                <a:solidFill>
                  <a:schemeClr val="tx1"/>
                </a:solidFill>
              </a:rPr>
              <a:t>caráter </a:t>
            </a:r>
            <a:r>
              <a:rPr lang="pt-BR" u="sng" dirty="0" err="1">
                <a:solidFill>
                  <a:schemeClr val="tx1"/>
                </a:solidFill>
              </a:rPr>
              <a:t>intersetorial</a:t>
            </a:r>
            <a:r>
              <a:rPr lang="pt-BR" u="sng" dirty="0">
                <a:solidFill>
                  <a:schemeClr val="tx1"/>
                </a:solidFill>
              </a:rPr>
              <a:t>, integrante da PNAS, que, no âmbito do SUAS</a:t>
            </a:r>
            <a:r>
              <a:rPr lang="pt-BR" dirty="0">
                <a:solidFill>
                  <a:schemeClr val="tx1"/>
                </a:solidFill>
              </a:rPr>
              <a:t>, foi consolidado com as ações que compreendem: </a:t>
            </a:r>
          </a:p>
          <a:p>
            <a:pPr lvl="0" algn="just"/>
            <a:r>
              <a:rPr lang="pt-BR" dirty="0">
                <a:solidFill>
                  <a:schemeClr val="tx1"/>
                </a:solidFill>
              </a:rPr>
              <a:t>1. </a:t>
            </a:r>
            <a:r>
              <a:rPr lang="pt-BR" b="1" dirty="0">
                <a:solidFill>
                  <a:schemeClr val="tx1"/>
                </a:solidFill>
              </a:rPr>
              <a:t>Transferência de renda </a:t>
            </a:r>
            <a:r>
              <a:rPr lang="pt-BR" dirty="0">
                <a:solidFill>
                  <a:schemeClr val="tx1"/>
                </a:solidFill>
              </a:rPr>
              <a:t>às famílias; </a:t>
            </a:r>
          </a:p>
          <a:p>
            <a:pPr lvl="0" algn="just"/>
            <a:r>
              <a:rPr lang="pt-BR" dirty="0">
                <a:solidFill>
                  <a:schemeClr val="tx1"/>
                </a:solidFill>
              </a:rPr>
              <a:t>2. </a:t>
            </a:r>
            <a:r>
              <a:rPr lang="pt-BR" b="1" dirty="0">
                <a:solidFill>
                  <a:schemeClr val="tx1"/>
                </a:solidFill>
              </a:rPr>
              <a:t>Trabalho social </a:t>
            </a:r>
            <a:r>
              <a:rPr lang="pt-BR" dirty="0">
                <a:solidFill>
                  <a:schemeClr val="tx1"/>
                </a:solidFill>
              </a:rPr>
              <a:t>com famílias;</a:t>
            </a:r>
          </a:p>
          <a:p>
            <a:pPr lvl="0" algn="just"/>
            <a:r>
              <a:rPr lang="pt-BR" dirty="0">
                <a:solidFill>
                  <a:schemeClr val="tx1"/>
                </a:solidFill>
              </a:rPr>
              <a:t>3. </a:t>
            </a:r>
            <a:r>
              <a:rPr lang="pt-BR" b="1" dirty="0">
                <a:solidFill>
                  <a:schemeClr val="tx1"/>
                </a:solidFill>
              </a:rPr>
              <a:t>Oferta de serviços socioeducativos </a:t>
            </a:r>
            <a:r>
              <a:rPr lang="pt-BR" dirty="0">
                <a:solidFill>
                  <a:schemeClr val="tx1"/>
                </a:solidFill>
              </a:rPr>
              <a:t>para crianças e adolescentes.”</a:t>
            </a:r>
          </a:p>
        </p:txBody>
      </p:sp>
      <p:sp>
        <p:nvSpPr>
          <p:cNvPr id="5" name="Retângulo 4"/>
          <p:cNvSpPr/>
          <p:nvPr/>
        </p:nvSpPr>
        <p:spPr>
          <a:xfrm>
            <a:off x="3815916" y="881579"/>
            <a:ext cx="1296144" cy="216024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2011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818377" y="2924944"/>
            <a:ext cx="1296144" cy="2160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2013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95536" y="3284984"/>
            <a:ext cx="8064896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just"/>
            <a:r>
              <a:rPr lang="pt-BR" b="1" dirty="0">
                <a:solidFill>
                  <a:schemeClr val="tx1"/>
                </a:solidFill>
              </a:rPr>
              <a:t>Reordenamento do </a:t>
            </a:r>
            <a:r>
              <a:rPr lang="pt-BR" b="1" dirty="0" smtClean="0">
                <a:solidFill>
                  <a:schemeClr val="tx1"/>
                </a:solidFill>
              </a:rPr>
              <a:t>Serviço de Convivência e Fortalecimento de Vínculos - SCFV </a:t>
            </a:r>
            <a:r>
              <a:rPr lang="pt-BR" dirty="0" smtClean="0">
                <a:solidFill>
                  <a:schemeClr val="tx1"/>
                </a:solidFill>
              </a:rPr>
              <a:t>(Resolução </a:t>
            </a:r>
            <a:r>
              <a:rPr lang="pt-BR" dirty="0">
                <a:solidFill>
                  <a:schemeClr val="tx1"/>
                </a:solidFill>
              </a:rPr>
              <a:t>CNAS nº 01 / 2013)</a:t>
            </a:r>
          </a:p>
          <a:p>
            <a:pPr algn="just"/>
            <a:r>
              <a:rPr lang="pt-BR" dirty="0">
                <a:solidFill>
                  <a:schemeClr val="tx1"/>
                </a:solidFill>
              </a:rPr>
              <a:t>Crianças e adolescentes retirados de situação de Trabalho Infantil como </a:t>
            </a:r>
            <a:r>
              <a:rPr lang="pt-BR" b="1" dirty="0">
                <a:solidFill>
                  <a:schemeClr val="tx1"/>
                </a:solidFill>
              </a:rPr>
              <a:t>público prioritário</a:t>
            </a:r>
            <a:r>
              <a:rPr lang="pt-BR" dirty="0" smtClean="0">
                <a:solidFill>
                  <a:schemeClr val="tx1"/>
                </a:solidFill>
              </a:rPr>
              <a:t>;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3818377" y="4747995"/>
            <a:ext cx="1296144" cy="216024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2014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72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336704"/>
          </a:xfrm>
          <a:solidFill>
            <a:schemeClr val="bg1">
              <a:lumMod val="9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endParaRPr lang="pt-BR" b="1" dirty="0" smtClean="0"/>
          </a:p>
          <a:p>
            <a:pPr marL="0" indent="0" algn="ctr">
              <a:buNone/>
            </a:pPr>
            <a:r>
              <a:rPr lang="pt-BR" sz="7000" b="1" dirty="0" smtClean="0"/>
              <a:t>Redesenho do PETI</a:t>
            </a:r>
          </a:p>
        </p:txBody>
      </p:sp>
    </p:spTree>
    <p:extLst>
      <p:ext uri="{BB962C8B-B14F-4D97-AF65-F5344CB8AC3E}">
        <p14:creationId xmlns:p14="http://schemas.microsoft.com/office/powerpoint/2010/main" val="188514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882199799"/>
              </p:ext>
            </p:extLst>
          </p:nvPr>
        </p:nvGraphicFramePr>
        <p:xfrm>
          <a:off x="77652" y="620688"/>
          <a:ext cx="9033146" cy="6049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/>
          <p:cNvSpPr/>
          <p:nvPr/>
        </p:nvSpPr>
        <p:spPr>
          <a:xfrm>
            <a:off x="1" y="14288"/>
            <a:ext cx="9181324" cy="46196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REDESENHO DO PETI/Proteção Social Especial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22225" y="47625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76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Conector angulado 56"/>
          <p:cNvCxnSpPr/>
          <p:nvPr/>
        </p:nvCxnSpPr>
        <p:spPr>
          <a:xfrm flipV="1">
            <a:off x="3563542" y="4292601"/>
            <a:ext cx="3888581" cy="1152525"/>
          </a:xfrm>
          <a:prstGeom prst="bentConnector3">
            <a:avLst>
              <a:gd name="adj1" fmla="val 50000"/>
            </a:avLst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>
            <a:off x="4174515" y="1265059"/>
            <a:ext cx="0" cy="81497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angulado 39"/>
          <p:cNvCxnSpPr/>
          <p:nvPr/>
        </p:nvCxnSpPr>
        <p:spPr>
          <a:xfrm rot="16200000" flipH="1">
            <a:off x="6084095" y="3645297"/>
            <a:ext cx="2447925" cy="288131"/>
          </a:xfrm>
          <a:prstGeom prst="bentConnector3">
            <a:avLst>
              <a:gd name="adj1" fmla="val 50000"/>
            </a:avLst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 flipV="1">
            <a:off x="4174515" y="1953419"/>
            <a:ext cx="0" cy="115252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to 21"/>
          <p:cNvCxnSpPr/>
          <p:nvPr/>
        </p:nvCxnSpPr>
        <p:spPr>
          <a:xfrm>
            <a:off x="2124076" y="3213100"/>
            <a:ext cx="1584722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flipH="1">
            <a:off x="4572000" y="3068638"/>
            <a:ext cx="2520554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flipH="1">
            <a:off x="1547664" y="3485994"/>
            <a:ext cx="149" cy="30336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rma livre 5"/>
          <p:cNvSpPr/>
          <p:nvPr/>
        </p:nvSpPr>
        <p:spPr bwMode="auto">
          <a:xfrm>
            <a:off x="3563891" y="2780935"/>
            <a:ext cx="1368152" cy="863966"/>
          </a:xfrm>
          <a:custGeom>
            <a:avLst/>
            <a:gdLst>
              <a:gd name="connsiteX0" fmla="*/ 0 w 1666550"/>
              <a:gd name="connsiteY0" fmla="*/ 263294 h 1579733"/>
              <a:gd name="connsiteX1" fmla="*/ 263294 w 1666550"/>
              <a:gd name="connsiteY1" fmla="*/ 0 h 1579733"/>
              <a:gd name="connsiteX2" fmla="*/ 1403256 w 1666550"/>
              <a:gd name="connsiteY2" fmla="*/ 0 h 1579733"/>
              <a:gd name="connsiteX3" fmla="*/ 1666550 w 1666550"/>
              <a:gd name="connsiteY3" fmla="*/ 263294 h 1579733"/>
              <a:gd name="connsiteX4" fmla="*/ 1666550 w 1666550"/>
              <a:gd name="connsiteY4" fmla="*/ 1316439 h 1579733"/>
              <a:gd name="connsiteX5" fmla="*/ 1403256 w 1666550"/>
              <a:gd name="connsiteY5" fmla="*/ 1579733 h 1579733"/>
              <a:gd name="connsiteX6" fmla="*/ 263294 w 1666550"/>
              <a:gd name="connsiteY6" fmla="*/ 1579733 h 1579733"/>
              <a:gd name="connsiteX7" fmla="*/ 0 w 1666550"/>
              <a:gd name="connsiteY7" fmla="*/ 1316439 h 1579733"/>
              <a:gd name="connsiteX8" fmla="*/ 0 w 1666550"/>
              <a:gd name="connsiteY8" fmla="*/ 263294 h 157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6550" h="1579733">
                <a:moveTo>
                  <a:pt x="0" y="263294"/>
                </a:moveTo>
                <a:cubicBezTo>
                  <a:pt x="0" y="117881"/>
                  <a:pt x="117881" y="0"/>
                  <a:pt x="263294" y="0"/>
                </a:cubicBezTo>
                <a:lnTo>
                  <a:pt x="1403256" y="0"/>
                </a:lnTo>
                <a:cubicBezTo>
                  <a:pt x="1548669" y="0"/>
                  <a:pt x="1666550" y="117881"/>
                  <a:pt x="1666550" y="263294"/>
                </a:cubicBezTo>
                <a:lnTo>
                  <a:pt x="1666550" y="1316439"/>
                </a:lnTo>
                <a:cubicBezTo>
                  <a:pt x="1666550" y="1461852"/>
                  <a:pt x="1548669" y="1579733"/>
                  <a:pt x="1403256" y="1579733"/>
                </a:cubicBezTo>
                <a:lnTo>
                  <a:pt x="263294" y="1579733"/>
                </a:lnTo>
                <a:cubicBezTo>
                  <a:pt x="117881" y="1579733"/>
                  <a:pt x="0" y="1461852"/>
                  <a:pt x="0" y="1316439"/>
                </a:cubicBezTo>
                <a:lnTo>
                  <a:pt x="0" y="263294"/>
                </a:lnTo>
                <a:close/>
              </a:path>
            </a:pathLst>
          </a:cu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166016" tIns="166016" rIns="166016" bIns="166016" spcCol="1270" anchor="ctr"/>
          <a:lstStyle/>
          <a:p>
            <a:pPr algn="ctr" defTabSz="1555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sz="3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PETI</a:t>
            </a:r>
          </a:p>
        </p:txBody>
      </p:sp>
      <p:sp>
        <p:nvSpPr>
          <p:cNvPr id="8" name="Forma livre 7"/>
          <p:cNvSpPr/>
          <p:nvPr/>
        </p:nvSpPr>
        <p:spPr bwMode="auto">
          <a:xfrm>
            <a:off x="971600" y="1791898"/>
            <a:ext cx="7056784" cy="576263"/>
          </a:xfrm>
          <a:custGeom>
            <a:avLst/>
            <a:gdLst>
              <a:gd name="connsiteX0" fmla="*/ 0 w 3966145"/>
              <a:gd name="connsiteY0" fmla="*/ 151623 h 909718"/>
              <a:gd name="connsiteX1" fmla="*/ 151623 w 3966145"/>
              <a:gd name="connsiteY1" fmla="*/ 0 h 909718"/>
              <a:gd name="connsiteX2" fmla="*/ 3814522 w 3966145"/>
              <a:gd name="connsiteY2" fmla="*/ 0 h 909718"/>
              <a:gd name="connsiteX3" fmla="*/ 3966145 w 3966145"/>
              <a:gd name="connsiteY3" fmla="*/ 151623 h 909718"/>
              <a:gd name="connsiteX4" fmla="*/ 3966145 w 3966145"/>
              <a:gd name="connsiteY4" fmla="*/ 758095 h 909718"/>
              <a:gd name="connsiteX5" fmla="*/ 3814522 w 3966145"/>
              <a:gd name="connsiteY5" fmla="*/ 909718 h 909718"/>
              <a:gd name="connsiteX6" fmla="*/ 151623 w 3966145"/>
              <a:gd name="connsiteY6" fmla="*/ 909718 h 909718"/>
              <a:gd name="connsiteX7" fmla="*/ 0 w 3966145"/>
              <a:gd name="connsiteY7" fmla="*/ 758095 h 909718"/>
              <a:gd name="connsiteX8" fmla="*/ 0 w 3966145"/>
              <a:gd name="connsiteY8" fmla="*/ 151623 h 909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66145" h="909718">
                <a:moveTo>
                  <a:pt x="0" y="151623"/>
                </a:moveTo>
                <a:cubicBezTo>
                  <a:pt x="0" y="67884"/>
                  <a:pt x="67884" y="0"/>
                  <a:pt x="151623" y="0"/>
                </a:cubicBezTo>
                <a:lnTo>
                  <a:pt x="3814522" y="0"/>
                </a:lnTo>
                <a:cubicBezTo>
                  <a:pt x="3898261" y="0"/>
                  <a:pt x="3966145" y="67884"/>
                  <a:pt x="3966145" y="151623"/>
                </a:cubicBezTo>
                <a:lnTo>
                  <a:pt x="3966145" y="758095"/>
                </a:lnTo>
                <a:cubicBezTo>
                  <a:pt x="3966145" y="841834"/>
                  <a:pt x="3898261" y="909718"/>
                  <a:pt x="3814522" y="909718"/>
                </a:cubicBezTo>
                <a:lnTo>
                  <a:pt x="151623" y="909718"/>
                </a:lnTo>
                <a:cubicBezTo>
                  <a:pt x="67884" y="909718"/>
                  <a:pt x="0" y="841834"/>
                  <a:pt x="0" y="758095"/>
                </a:cubicBezTo>
                <a:lnTo>
                  <a:pt x="0" y="15162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3309" tIns="133309" rIns="133309" bIns="133309" spcCol="1270" anchor="ctr"/>
          <a:lstStyle/>
          <a:p>
            <a:pPr algn="ctr" defTabSz="1555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sz="2000" b="1" dirty="0">
                <a:solidFill>
                  <a:srgbClr val="000000"/>
                </a:solidFill>
              </a:rPr>
              <a:t>VIGILÂNCIA SOCIOASSISTENCIAL e</a:t>
            </a:r>
            <a:r>
              <a:rPr lang="pt-BR" sz="2000" b="1" dirty="0" smtClean="0">
                <a:solidFill>
                  <a:srgbClr val="000000"/>
                </a:solidFill>
              </a:rPr>
              <a:t> PROTEÇÃO SOCIAL ESPECIAL</a:t>
            </a:r>
            <a:endParaRPr lang="pt-BR" sz="2000" dirty="0">
              <a:solidFill>
                <a:srgbClr val="000000"/>
              </a:solidFill>
            </a:endParaRPr>
          </a:p>
        </p:txBody>
      </p:sp>
      <p:sp>
        <p:nvSpPr>
          <p:cNvPr id="12" name="Forma livre 11"/>
          <p:cNvSpPr/>
          <p:nvPr/>
        </p:nvSpPr>
        <p:spPr bwMode="auto">
          <a:xfrm>
            <a:off x="396092" y="2565399"/>
            <a:ext cx="2304256" cy="935610"/>
          </a:xfrm>
          <a:custGeom>
            <a:avLst/>
            <a:gdLst>
              <a:gd name="connsiteX0" fmla="*/ 0 w 1970586"/>
              <a:gd name="connsiteY0" fmla="*/ 151623 h 909718"/>
              <a:gd name="connsiteX1" fmla="*/ 151623 w 1970586"/>
              <a:gd name="connsiteY1" fmla="*/ 0 h 909718"/>
              <a:gd name="connsiteX2" fmla="*/ 1818963 w 1970586"/>
              <a:gd name="connsiteY2" fmla="*/ 0 h 909718"/>
              <a:gd name="connsiteX3" fmla="*/ 1970586 w 1970586"/>
              <a:gd name="connsiteY3" fmla="*/ 151623 h 909718"/>
              <a:gd name="connsiteX4" fmla="*/ 1970586 w 1970586"/>
              <a:gd name="connsiteY4" fmla="*/ 758095 h 909718"/>
              <a:gd name="connsiteX5" fmla="*/ 1818963 w 1970586"/>
              <a:gd name="connsiteY5" fmla="*/ 909718 h 909718"/>
              <a:gd name="connsiteX6" fmla="*/ 151623 w 1970586"/>
              <a:gd name="connsiteY6" fmla="*/ 909718 h 909718"/>
              <a:gd name="connsiteX7" fmla="*/ 0 w 1970586"/>
              <a:gd name="connsiteY7" fmla="*/ 758095 h 909718"/>
              <a:gd name="connsiteX8" fmla="*/ 0 w 1970586"/>
              <a:gd name="connsiteY8" fmla="*/ 151623 h 909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0586" h="909718">
                <a:moveTo>
                  <a:pt x="0" y="151623"/>
                </a:moveTo>
                <a:cubicBezTo>
                  <a:pt x="0" y="67884"/>
                  <a:pt x="67884" y="0"/>
                  <a:pt x="151623" y="0"/>
                </a:cubicBezTo>
                <a:lnTo>
                  <a:pt x="1818963" y="0"/>
                </a:lnTo>
                <a:cubicBezTo>
                  <a:pt x="1902702" y="0"/>
                  <a:pt x="1970586" y="67884"/>
                  <a:pt x="1970586" y="151623"/>
                </a:cubicBezTo>
                <a:lnTo>
                  <a:pt x="1970586" y="758095"/>
                </a:lnTo>
                <a:cubicBezTo>
                  <a:pt x="1970586" y="841834"/>
                  <a:pt x="1902702" y="909718"/>
                  <a:pt x="1818963" y="909718"/>
                </a:cubicBezTo>
                <a:lnTo>
                  <a:pt x="151623" y="909718"/>
                </a:lnTo>
                <a:cubicBezTo>
                  <a:pt x="67884" y="909718"/>
                  <a:pt x="0" y="841834"/>
                  <a:pt x="0" y="758095"/>
                </a:cubicBezTo>
                <a:lnTo>
                  <a:pt x="0" y="151623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33309" tIns="133309" rIns="133309" bIns="133309" spcCol="1270" anchor="ctr"/>
          <a:lstStyle/>
          <a:p>
            <a:pPr algn="ctr" defTabSz="1555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sz="2000" b="1" dirty="0">
                <a:solidFill>
                  <a:prstClr val="black"/>
                </a:solidFill>
              </a:rPr>
              <a:t>TODOS OS MUNICÍPIOS </a:t>
            </a:r>
          </a:p>
        </p:txBody>
      </p:sp>
      <p:cxnSp>
        <p:nvCxnSpPr>
          <p:cNvPr id="14" name="Conector reto 13"/>
          <p:cNvCxnSpPr/>
          <p:nvPr/>
        </p:nvCxnSpPr>
        <p:spPr>
          <a:xfrm>
            <a:off x="2190750" y="256698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2388627" y="764704"/>
            <a:ext cx="3571775" cy="707886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000" b="1" dirty="0">
                <a:solidFill>
                  <a:prstClr val="white"/>
                </a:solidFill>
              </a:rPr>
              <a:t>ÓRGÃO </a:t>
            </a:r>
            <a:r>
              <a:rPr lang="pt-BR" sz="2000" b="1" dirty="0" smtClean="0">
                <a:solidFill>
                  <a:prstClr val="white"/>
                </a:solidFill>
              </a:rPr>
              <a:t>GESTOR </a:t>
            </a:r>
            <a:r>
              <a:rPr lang="pt-BR" sz="2000" b="1" dirty="0">
                <a:solidFill>
                  <a:prstClr val="white"/>
                </a:solidFill>
              </a:rPr>
              <a:t>MUNICIPAL </a:t>
            </a:r>
            <a:endParaRPr lang="pt-BR" sz="2000" b="1" dirty="0" smtClean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pt-BR" sz="2000" b="1" dirty="0" smtClean="0">
                <a:solidFill>
                  <a:prstClr val="white"/>
                </a:solidFill>
              </a:rPr>
              <a:t>DA </a:t>
            </a:r>
            <a:r>
              <a:rPr lang="pt-BR" sz="2000" b="1" dirty="0">
                <a:solidFill>
                  <a:prstClr val="white"/>
                </a:solidFill>
              </a:rPr>
              <a:t>ASSISTÊNCIA SOCIAL 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360165" y="3811012"/>
            <a:ext cx="3527822" cy="2308324"/>
          </a:xfrm>
          <a:prstGeom prst="rect">
            <a:avLst/>
          </a:prstGeom>
          <a:solidFill>
            <a:srgbClr val="FFF6D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pt-BR" sz="1600" dirty="0">
                <a:solidFill>
                  <a:srgbClr val="000000"/>
                </a:solidFill>
              </a:rPr>
              <a:t>Busca ativa </a:t>
            </a:r>
            <a:endParaRPr lang="pt-BR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pt-BR" sz="1600" dirty="0">
              <a:solidFill>
                <a:srgbClr val="0000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pt-BR" sz="1600" dirty="0" smtClean="0">
                <a:solidFill>
                  <a:srgbClr val="000000"/>
                </a:solidFill>
              </a:rPr>
              <a:t>Inserção </a:t>
            </a:r>
            <a:r>
              <a:rPr lang="pt-BR" sz="1600" dirty="0">
                <a:solidFill>
                  <a:srgbClr val="000000"/>
                </a:solidFill>
              </a:rPr>
              <a:t>no Cadastro </a:t>
            </a:r>
            <a:r>
              <a:rPr lang="pt-BR" sz="1600" dirty="0" smtClean="0">
                <a:solidFill>
                  <a:srgbClr val="000000"/>
                </a:solidFill>
              </a:rPr>
              <a:t>Único</a:t>
            </a:r>
          </a:p>
          <a:p>
            <a:pPr>
              <a:defRPr/>
            </a:pPr>
            <a:endParaRPr lang="pt-BR" sz="1600" dirty="0">
              <a:solidFill>
                <a:srgbClr val="000000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pt-BR" sz="1600" dirty="0">
                <a:solidFill>
                  <a:srgbClr val="000000"/>
                </a:solidFill>
              </a:rPr>
              <a:t>Oferta  continuada </a:t>
            </a:r>
            <a:r>
              <a:rPr lang="pt-BR" sz="1600" dirty="0" smtClean="0">
                <a:solidFill>
                  <a:srgbClr val="000000"/>
                </a:solidFill>
              </a:rPr>
              <a:t>de serviços, programas, projetos </a:t>
            </a:r>
            <a:r>
              <a:rPr lang="pt-BR" sz="1600" dirty="0">
                <a:solidFill>
                  <a:srgbClr val="000000"/>
                </a:solidFill>
              </a:rPr>
              <a:t>e benefícios da rede proteção </a:t>
            </a:r>
            <a:r>
              <a:rPr lang="pt-BR" sz="1600" dirty="0" smtClean="0">
                <a:solidFill>
                  <a:srgbClr val="000000"/>
                </a:solidFill>
              </a:rPr>
              <a:t>social e na rede intersetorial.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pt-BR" sz="1600" dirty="0">
              <a:solidFill>
                <a:srgbClr val="000000"/>
              </a:solidFill>
            </a:endParaRPr>
          </a:p>
        </p:txBody>
      </p:sp>
      <p:sp>
        <p:nvSpPr>
          <p:cNvPr id="53" name="CaixaDeTexto 52"/>
          <p:cNvSpPr txBox="1"/>
          <p:nvPr/>
        </p:nvSpPr>
        <p:spPr>
          <a:xfrm>
            <a:off x="0" y="44624"/>
            <a:ext cx="9144000" cy="5693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pt-BR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O </a:t>
            </a:r>
            <a:r>
              <a:rPr lang="pt-BR" sz="31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PETI NOS </a:t>
            </a:r>
            <a:r>
              <a:rPr lang="pt-BR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MUNICÍPIOS</a:t>
            </a:r>
            <a:endParaRPr lang="pt-BR" sz="31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652121" y="4518263"/>
            <a:ext cx="3312368" cy="1323439"/>
          </a:xfrm>
          <a:prstGeom prst="rect">
            <a:avLst/>
          </a:prstGeom>
          <a:solidFill>
            <a:srgbClr val="FFF6D9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pt-BR" sz="1600" dirty="0" smtClean="0">
                <a:solidFill>
                  <a:srgbClr val="000000"/>
                </a:solidFill>
              </a:rPr>
              <a:t>Equipe/técnico de Referência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pt-BR" sz="1600" dirty="0" smtClean="0">
                <a:solidFill>
                  <a:srgbClr val="000000"/>
                </a:solidFill>
              </a:rPr>
              <a:t>Grupo de Trabalho Intersetorial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pt-BR" sz="1600" dirty="0" smtClean="0">
                <a:solidFill>
                  <a:srgbClr val="000000"/>
                </a:solidFill>
              </a:rPr>
              <a:t>Planejamento das AEPETI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pt-BR" sz="1600" dirty="0">
                <a:solidFill>
                  <a:srgbClr val="000000"/>
                </a:solidFill>
              </a:rPr>
              <a:t>Desenvolvimento/Monitoramento das </a:t>
            </a:r>
            <a:r>
              <a:rPr lang="pt-BR" sz="1600" dirty="0" smtClean="0">
                <a:solidFill>
                  <a:srgbClr val="000000"/>
                </a:solidFill>
              </a:rPr>
              <a:t>AEPETI</a:t>
            </a:r>
            <a:endParaRPr lang="pt-BR" sz="1600" dirty="0">
              <a:solidFill>
                <a:srgbClr val="000000"/>
              </a:solidFill>
            </a:endParaRPr>
          </a:p>
        </p:txBody>
      </p:sp>
      <p:sp>
        <p:nvSpPr>
          <p:cNvPr id="64" name="Forma livre 63"/>
          <p:cNvSpPr/>
          <p:nvPr/>
        </p:nvSpPr>
        <p:spPr bwMode="auto">
          <a:xfrm>
            <a:off x="5220072" y="2566988"/>
            <a:ext cx="3672408" cy="1077913"/>
          </a:xfrm>
          <a:custGeom>
            <a:avLst/>
            <a:gdLst>
              <a:gd name="connsiteX0" fmla="*/ 0 w 1970595"/>
              <a:gd name="connsiteY0" fmla="*/ 151623 h 909718"/>
              <a:gd name="connsiteX1" fmla="*/ 151623 w 1970595"/>
              <a:gd name="connsiteY1" fmla="*/ 0 h 909718"/>
              <a:gd name="connsiteX2" fmla="*/ 1818972 w 1970595"/>
              <a:gd name="connsiteY2" fmla="*/ 0 h 909718"/>
              <a:gd name="connsiteX3" fmla="*/ 1970595 w 1970595"/>
              <a:gd name="connsiteY3" fmla="*/ 151623 h 909718"/>
              <a:gd name="connsiteX4" fmla="*/ 1970595 w 1970595"/>
              <a:gd name="connsiteY4" fmla="*/ 758095 h 909718"/>
              <a:gd name="connsiteX5" fmla="*/ 1818972 w 1970595"/>
              <a:gd name="connsiteY5" fmla="*/ 909718 h 909718"/>
              <a:gd name="connsiteX6" fmla="*/ 151623 w 1970595"/>
              <a:gd name="connsiteY6" fmla="*/ 909718 h 909718"/>
              <a:gd name="connsiteX7" fmla="*/ 0 w 1970595"/>
              <a:gd name="connsiteY7" fmla="*/ 758095 h 909718"/>
              <a:gd name="connsiteX8" fmla="*/ 0 w 1970595"/>
              <a:gd name="connsiteY8" fmla="*/ 151623 h 909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0595" h="909718">
                <a:moveTo>
                  <a:pt x="0" y="151623"/>
                </a:moveTo>
                <a:cubicBezTo>
                  <a:pt x="0" y="67884"/>
                  <a:pt x="67884" y="0"/>
                  <a:pt x="151623" y="0"/>
                </a:cubicBezTo>
                <a:lnTo>
                  <a:pt x="1818972" y="0"/>
                </a:lnTo>
                <a:cubicBezTo>
                  <a:pt x="1902711" y="0"/>
                  <a:pt x="1970595" y="67884"/>
                  <a:pt x="1970595" y="151623"/>
                </a:cubicBezTo>
                <a:lnTo>
                  <a:pt x="1970595" y="758095"/>
                </a:lnTo>
                <a:cubicBezTo>
                  <a:pt x="1970595" y="841834"/>
                  <a:pt x="1902711" y="909718"/>
                  <a:pt x="1818972" y="909718"/>
                </a:cubicBezTo>
                <a:lnTo>
                  <a:pt x="151623" y="909718"/>
                </a:lnTo>
                <a:cubicBezTo>
                  <a:pt x="67884" y="909718"/>
                  <a:pt x="0" y="841834"/>
                  <a:pt x="0" y="758095"/>
                </a:cubicBezTo>
                <a:lnTo>
                  <a:pt x="0" y="151623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33309" tIns="133309" rIns="133309" bIns="133309" spcCol="1270" anchor="ctr"/>
          <a:lstStyle/>
          <a:p>
            <a:pPr algn="ctr" defTabSz="1555750">
              <a:lnSpc>
                <a:spcPct val="90000"/>
              </a:lnSpc>
              <a:spcAft>
                <a:spcPct val="35000"/>
              </a:spcAft>
              <a:defRPr/>
            </a:pP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957</a:t>
            </a:r>
            <a:r>
              <a:rPr lang="pt-BR" sz="2000" b="1" dirty="0" smtClean="0">
                <a:solidFill>
                  <a:prstClr val="black"/>
                </a:solidFill>
              </a:rPr>
              <a:t> MUNICÍPIOS, 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DF</a:t>
            </a:r>
            <a:r>
              <a:rPr lang="pt-BR" sz="2000" b="1" dirty="0" smtClean="0">
                <a:solidFill>
                  <a:prstClr val="black"/>
                </a:solidFill>
              </a:rPr>
              <a:t> E </a:t>
            </a:r>
            <a:r>
              <a:rPr lang="pt-BR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</a:t>
            </a:r>
            <a:r>
              <a:rPr lang="pt-BR" sz="2000" b="1" dirty="0" smtClean="0">
                <a:solidFill>
                  <a:prstClr val="black"/>
                </a:solidFill>
              </a:rPr>
              <a:t> ESTADOS   COM COFINANCIAMENTO ESPECÍFICO </a:t>
            </a:r>
            <a:endParaRPr lang="pt-BR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1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upo 3"/>
          <p:cNvGrpSpPr>
            <a:grpSpLocks/>
          </p:cNvGrpSpPr>
          <p:nvPr/>
        </p:nvGrpSpPr>
        <p:grpSpPr bwMode="auto">
          <a:xfrm>
            <a:off x="99145" y="2001882"/>
            <a:ext cx="8910236" cy="2785265"/>
            <a:chOff x="289600" y="2538720"/>
            <a:chExt cx="9079700" cy="3507678"/>
          </a:xfrm>
        </p:grpSpPr>
        <p:sp>
          <p:nvSpPr>
            <p:cNvPr id="8" name="Forma livre 7"/>
            <p:cNvSpPr/>
            <p:nvPr/>
          </p:nvSpPr>
          <p:spPr>
            <a:xfrm>
              <a:off x="289600" y="3793362"/>
              <a:ext cx="1563813" cy="2253036"/>
            </a:xfrm>
            <a:custGeom>
              <a:avLst/>
              <a:gdLst>
                <a:gd name="connsiteX0" fmla="*/ 0 w 1798330"/>
                <a:gd name="connsiteY0" fmla="*/ 179833 h 3204391"/>
                <a:gd name="connsiteX1" fmla="*/ 179833 w 1798330"/>
                <a:gd name="connsiteY1" fmla="*/ 0 h 3204391"/>
                <a:gd name="connsiteX2" fmla="*/ 1618497 w 1798330"/>
                <a:gd name="connsiteY2" fmla="*/ 0 h 3204391"/>
                <a:gd name="connsiteX3" fmla="*/ 1798330 w 1798330"/>
                <a:gd name="connsiteY3" fmla="*/ 179833 h 3204391"/>
                <a:gd name="connsiteX4" fmla="*/ 1798330 w 1798330"/>
                <a:gd name="connsiteY4" fmla="*/ 3024558 h 3204391"/>
                <a:gd name="connsiteX5" fmla="*/ 1618497 w 1798330"/>
                <a:gd name="connsiteY5" fmla="*/ 3204391 h 3204391"/>
                <a:gd name="connsiteX6" fmla="*/ 179833 w 1798330"/>
                <a:gd name="connsiteY6" fmla="*/ 3204391 h 3204391"/>
                <a:gd name="connsiteX7" fmla="*/ 0 w 1798330"/>
                <a:gd name="connsiteY7" fmla="*/ 3024558 h 3204391"/>
                <a:gd name="connsiteX8" fmla="*/ 0 w 1798330"/>
                <a:gd name="connsiteY8" fmla="*/ 179833 h 32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330" h="3204391">
                  <a:moveTo>
                    <a:pt x="0" y="179833"/>
                  </a:moveTo>
                  <a:cubicBezTo>
                    <a:pt x="0" y="80514"/>
                    <a:pt x="80514" y="0"/>
                    <a:pt x="179833" y="0"/>
                  </a:cubicBezTo>
                  <a:lnTo>
                    <a:pt x="1618497" y="0"/>
                  </a:lnTo>
                  <a:cubicBezTo>
                    <a:pt x="1717816" y="0"/>
                    <a:pt x="1798330" y="80514"/>
                    <a:pt x="1798330" y="179833"/>
                  </a:cubicBezTo>
                  <a:lnTo>
                    <a:pt x="1798330" y="3024558"/>
                  </a:lnTo>
                  <a:cubicBezTo>
                    <a:pt x="1798330" y="3123877"/>
                    <a:pt x="1717816" y="3204391"/>
                    <a:pt x="1618497" y="3204391"/>
                  </a:cubicBezTo>
                  <a:lnTo>
                    <a:pt x="179833" y="3204391"/>
                  </a:lnTo>
                  <a:cubicBezTo>
                    <a:pt x="80514" y="3204391"/>
                    <a:pt x="0" y="3123877"/>
                    <a:pt x="0" y="3024558"/>
                  </a:cubicBezTo>
                  <a:lnTo>
                    <a:pt x="0" y="179833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86961" tIns="86961" rIns="86961" bIns="773616" spcCol="1270"/>
            <a:lstStyle/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>
                  <a:solidFill>
                    <a:prstClr val="black"/>
                  </a:solidFill>
                </a:rPr>
                <a:t>Sensibilização</a:t>
              </a: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>
                  <a:solidFill>
                    <a:prstClr val="black"/>
                  </a:solidFill>
                </a:rPr>
                <a:t>Mobilização Social</a:t>
              </a: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>
                  <a:solidFill>
                    <a:prstClr val="black"/>
                  </a:solidFill>
                </a:rPr>
                <a:t>Campanhas</a:t>
              </a: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 smtClean="0">
                  <a:solidFill>
                    <a:prstClr val="black"/>
                  </a:solidFill>
                </a:rPr>
                <a:t>Grupos de Trabalho </a:t>
              </a:r>
              <a:r>
                <a:rPr lang="pt-BR" sz="1600" dirty="0" err="1" smtClean="0">
                  <a:solidFill>
                    <a:prstClr val="black"/>
                  </a:solidFill>
                </a:rPr>
                <a:t>Intersetorial</a:t>
              </a:r>
              <a:endParaRPr lang="pt-BR" sz="16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" name="Forma livre 9"/>
            <p:cNvSpPr/>
            <p:nvPr/>
          </p:nvSpPr>
          <p:spPr>
            <a:xfrm>
              <a:off x="366758" y="2538720"/>
              <a:ext cx="1486655" cy="733359"/>
            </a:xfrm>
            <a:custGeom>
              <a:avLst/>
              <a:gdLst>
                <a:gd name="connsiteX0" fmla="*/ 0 w 1598516"/>
                <a:gd name="connsiteY0" fmla="*/ 63568 h 635677"/>
                <a:gd name="connsiteX1" fmla="*/ 63568 w 1598516"/>
                <a:gd name="connsiteY1" fmla="*/ 0 h 635677"/>
                <a:gd name="connsiteX2" fmla="*/ 1534948 w 1598516"/>
                <a:gd name="connsiteY2" fmla="*/ 0 h 635677"/>
                <a:gd name="connsiteX3" fmla="*/ 1598516 w 1598516"/>
                <a:gd name="connsiteY3" fmla="*/ 63568 h 635677"/>
                <a:gd name="connsiteX4" fmla="*/ 1598516 w 1598516"/>
                <a:gd name="connsiteY4" fmla="*/ 572109 h 635677"/>
                <a:gd name="connsiteX5" fmla="*/ 1534948 w 1598516"/>
                <a:gd name="connsiteY5" fmla="*/ 635677 h 635677"/>
                <a:gd name="connsiteX6" fmla="*/ 63568 w 1598516"/>
                <a:gd name="connsiteY6" fmla="*/ 635677 h 635677"/>
                <a:gd name="connsiteX7" fmla="*/ 0 w 1598516"/>
                <a:gd name="connsiteY7" fmla="*/ 572109 h 635677"/>
                <a:gd name="connsiteX8" fmla="*/ 0 w 1598516"/>
                <a:gd name="connsiteY8" fmla="*/ 63568 h 63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516" h="635677">
                  <a:moveTo>
                    <a:pt x="0" y="63568"/>
                  </a:moveTo>
                  <a:cubicBezTo>
                    <a:pt x="0" y="28460"/>
                    <a:pt x="28460" y="0"/>
                    <a:pt x="63568" y="0"/>
                  </a:cubicBezTo>
                  <a:lnTo>
                    <a:pt x="1534948" y="0"/>
                  </a:lnTo>
                  <a:cubicBezTo>
                    <a:pt x="1570056" y="0"/>
                    <a:pt x="1598516" y="28460"/>
                    <a:pt x="1598516" y="63568"/>
                  </a:cubicBezTo>
                  <a:lnTo>
                    <a:pt x="1598516" y="572109"/>
                  </a:lnTo>
                  <a:cubicBezTo>
                    <a:pt x="1598516" y="607217"/>
                    <a:pt x="1570056" y="635677"/>
                    <a:pt x="1534948" y="635677"/>
                  </a:cubicBezTo>
                  <a:lnTo>
                    <a:pt x="63568" y="635677"/>
                  </a:lnTo>
                  <a:cubicBezTo>
                    <a:pt x="28460" y="635677"/>
                    <a:pt x="0" y="607217"/>
                    <a:pt x="0" y="572109"/>
                  </a:cubicBezTo>
                  <a:lnTo>
                    <a:pt x="0" y="63568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pt-B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 - Informação e Mobilização</a:t>
              </a:r>
            </a:p>
          </p:txBody>
        </p:sp>
        <p:sp>
          <p:nvSpPr>
            <p:cNvPr id="11" name="Forma livre 10"/>
            <p:cNvSpPr/>
            <p:nvPr/>
          </p:nvSpPr>
          <p:spPr>
            <a:xfrm>
              <a:off x="2010504" y="3793363"/>
              <a:ext cx="1466912" cy="2253035"/>
            </a:xfrm>
            <a:custGeom>
              <a:avLst/>
              <a:gdLst>
                <a:gd name="connsiteX0" fmla="*/ 0 w 1798330"/>
                <a:gd name="connsiteY0" fmla="*/ 179833 h 2504788"/>
                <a:gd name="connsiteX1" fmla="*/ 179833 w 1798330"/>
                <a:gd name="connsiteY1" fmla="*/ 0 h 2504788"/>
                <a:gd name="connsiteX2" fmla="*/ 1618497 w 1798330"/>
                <a:gd name="connsiteY2" fmla="*/ 0 h 2504788"/>
                <a:gd name="connsiteX3" fmla="*/ 1798330 w 1798330"/>
                <a:gd name="connsiteY3" fmla="*/ 179833 h 2504788"/>
                <a:gd name="connsiteX4" fmla="*/ 1798330 w 1798330"/>
                <a:gd name="connsiteY4" fmla="*/ 2324955 h 2504788"/>
                <a:gd name="connsiteX5" fmla="*/ 1618497 w 1798330"/>
                <a:gd name="connsiteY5" fmla="*/ 2504788 h 2504788"/>
                <a:gd name="connsiteX6" fmla="*/ 179833 w 1798330"/>
                <a:gd name="connsiteY6" fmla="*/ 2504788 h 2504788"/>
                <a:gd name="connsiteX7" fmla="*/ 0 w 1798330"/>
                <a:gd name="connsiteY7" fmla="*/ 2324955 h 2504788"/>
                <a:gd name="connsiteX8" fmla="*/ 0 w 1798330"/>
                <a:gd name="connsiteY8" fmla="*/ 179833 h 250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330" h="2504788">
                  <a:moveTo>
                    <a:pt x="0" y="179833"/>
                  </a:moveTo>
                  <a:cubicBezTo>
                    <a:pt x="0" y="80514"/>
                    <a:pt x="80514" y="0"/>
                    <a:pt x="179833" y="0"/>
                  </a:cubicBezTo>
                  <a:lnTo>
                    <a:pt x="1618497" y="0"/>
                  </a:lnTo>
                  <a:cubicBezTo>
                    <a:pt x="1717816" y="0"/>
                    <a:pt x="1798330" y="80514"/>
                    <a:pt x="1798330" y="179833"/>
                  </a:cubicBezTo>
                  <a:lnTo>
                    <a:pt x="1798330" y="2324955"/>
                  </a:lnTo>
                  <a:cubicBezTo>
                    <a:pt x="1798330" y="2424274"/>
                    <a:pt x="1717816" y="2504788"/>
                    <a:pt x="1618497" y="2504788"/>
                  </a:cubicBezTo>
                  <a:lnTo>
                    <a:pt x="179833" y="2504788"/>
                  </a:lnTo>
                  <a:cubicBezTo>
                    <a:pt x="80514" y="2504788"/>
                    <a:pt x="0" y="2424274"/>
                    <a:pt x="0" y="2324955"/>
                  </a:cubicBezTo>
                  <a:lnTo>
                    <a:pt x="0" y="179833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86961" tIns="623702" rIns="86961" bIns="86961" spcCol="1270"/>
            <a:lstStyle/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>
                  <a:solidFill>
                    <a:prstClr val="black"/>
                  </a:solidFill>
                </a:rPr>
                <a:t>Busca </a:t>
              </a:r>
              <a:r>
                <a:rPr lang="pt-BR" sz="1600" dirty="0" smtClean="0">
                  <a:solidFill>
                    <a:prstClr val="black"/>
                  </a:solidFill>
                </a:rPr>
                <a:t>Ativa</a:t>
              </a:r>
              <a:endParaRPr lang="pt-BR" sz="16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 smtClean="0">
                  <a:solidFill>
                    <a:prstClr val="black"/>
                  </a:solidFill>
                </a:rPr>
                <a:t>Registro CADÚNICO</a:t>
              </a:r>
              <a:endParaRPr lang="pt-BR" sz="1600" dirty="0">
                <a:solidFill>
                  <a:prstClr val="black"/>
                </a:solidFill>
              </a:endParaRPr>
            </a:p>
          </p:txBody>
        </p:sp>
        <p:sp>
          <p:nvSpPr>
            <p:cNvPr id="13" name="Forma livre 12"/>
            <p:cNvSpPr/>
            <p:nvPr/>
          </p:nvSpPr>
          <p:spPr>
            <a:xfrm>
              <a:off x="2010503" y="2538720"/>
              <a:ext cx="1466912" cy="726587"/>
            </a:xfrm>
            <a:custGeom>
              <a:avLst/>
              <a:gdLst>
                <a:gd name="connsiteX0" fmla="*/ 0 w 1598516"/>
                <a:gd name="connsiteY0" fmla="*/ 63568 h 635677"/>
                <a:gd name="connsiteX1" fmla="*/ 63568 w 1598516"/>
                <a:gd name="connsiteY1" fmla="*/ 0 h 635677"/>
                <a:gd name="connsiteX2" fmla="*/ 1534948 w 1598516"/>
                <a:gd name="connsiteY2" fmla="*/ 0 h 635677"/>
                <a:gd name="connsiteX3" fmla="*/ 1598516 w 1598516"/>
                <a:gd name="connsiteY3" fmla="*/ 63568 h 635677"/>
                <a:gd name="connsiteX4" fmla="*/ 1598516 w 1598516"/>
                <a:gd name="connsiteY4" fmla="*/ 572109 h 635677"/>
                <a:gd name="connsiteX5" fmla="*/ 1534948 w 1598516"/>
                <a:gd name="connsiteY5" fmla="*/ 635677 h 635677"/>
                <a:gd name="connsiteX6" fmla="*/ 63568 w 1598516"/>
                <a:gd name="connsiteY6" fmla="*/ 635677 h 635677"/>
                <a:gd name="connsiteX7" fmla="*/ 0 w 1598516"/>
                <a:gd name="connsiteY7" fmla="*/ 572109 h 635677"/>
                <a:gd name="connsiteX8" fmla="*/ 0 w 1598516"/>
                <a:gd name="connsiteY8" fmla="*/ 63568 h 63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516" h="635677">
                  <a:moveTo>
                    <a:pt x="0" y="63568"/>
                  </a:moveTo>
                  <a:cubicBezTo>
                    <a:pt x="0" y="28460"/>
                    <a:pt x="28460" y="0"/>
                    <a:pt x="63568" y="0"/>
                  </a:cubicBezTo>
                  <a:lnTo>
                    <a:pt x="1534948" y="0"/>
                  </a:lnTo>
                  <a:cubicBezTo>
                    <a:pt x="1570056" y="0"/>
                    <a:pt x="1598516" y="28460"/>
                    <a:pt x="1598516" y="63568"/>
                  </a:cubicBezTo>
                  <a:lnTo>
                    <a:pt x="1598516" y="572109"/>
                  </a:lnTo>
                  <a:cubicBezTo>
                    <a:pt x="1598516" y="607217"/>
                    <a:pt x="1570056" y="635677"/>
                    <a:pt x="1534948" y="635677"/>
                  </a:cubicBezTo>
                  <a:lnTo>
                    <a:pt x="63568" y="635677"/>
                  </a:lnTo>
                  <a:cubicBezTo>
                    <a:pt x="28460" y="635677"/>
                    <a:pt x="0" y="607217"/>
                    <a:pt x="0" y="572109"/>
                  </a:cubicBezTo>
                  <a:lnTo>
                    <a:pt x="0" y="63568"/>
                  </a:lnTo>
                  <a:close/>
                </a:path>
              </a:pathLst>
            </a:cu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pt-B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II - Identificação</a:t>
              </a:r>
            </a:p>
          </p:txBody>
        </p:sp>
        <p:sp>
          <p:nvSpPr>
            <p:cNvPr id="14" name="Forma livre 13"/>
            <p:cNvSpPr/>
            <p:nvPr/>
          </p:nvSpPr>
          <p:spPr>
            <a:xfrm>
              <a:off x="3640977" y="3793363"/>
              <a:ext cx="1702253" cy="2253035"/>
            </a:xfrm>
            <a:custGeom>
              <a:avLst/>
              <a:gdLst>
                <a:gd name="connsiteX0" fmla="*/ 0 w 1798330"/>
                <a:gd name="connsiteY0" fmla="*/ 179833 h 2676711"/>
                <a:gd name="connsiteX1" fmla="*/ 179833 w 1798330"/>
                <a:gd name="connsiteY1" fmla="*/ 0 h 2676711"/>
                <a:gd name="connsiteX2" fmla="*/ 1618497 w 1798330"/>
                <a:gd name="connsiteY2" fmla="*/ 0 h 2676711"/>
                <a:gd name="connsiteX3" fmla="*/ 1798330 w 1798330"/>
                <a:gd name="connsiteY3" fmla="*/ 179833 h 2676711"/>
                <a:gd name="connsiteX4" fmla="*/ 1798330 w 1798330"/>
                <a:gd name="connsiteY4" fmla="*/ 2496878 h 2676711"/>
                <a:gd name="connsiteX5" fmla="*/ 1618497 w 1798330"/>
                <a:gd name="connsiteY5" fmla="*/ 2676711 h 2676711"/>
                <a:gd name="connsiteX6" fmla="*/ 179833 w 1798330"/>
                <a:gd name="connsiteY6" fmla="*/ 2676711 h 2676711"/>
                <a:gd name="connsiteX7" fmla="*/ 0 w 1798330"/>
                <a:gd name="connsiteY7" fmla="*/ 2496878 h 2676711"/>
                <a:gd name="connsiteX8" fmla="*/ 0 w 1798330"/>
                <a:gd name="connsiteY8" fmla="*/ 179833 h 2676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330" h="2676711">
                  <a:moveTo>
                    <a:pt x="0" y="179833"/>
                  </a:moveTo>
                  <a:cubicBezTo>
                    <a:pt x="0" y="80514"/>
                    <a:pt x="80514" y="0"/>
                    <a:pt x="179833" y="0"/>
                  </a:cubicBezTo>
                  <a:lnTo>
                    <a:pt x="1618497" y="0"/>
                  </a:lnTo>
                  <a:cubicBezTo>
                    <a:pt x="1717816" y="0"/>
                    <a:pt x="1798330" y="80514"/>
                    <a:pt x="1798330" y="179833"/>
                  </a:cubicBezTo>
                  <a:lnTo>
                    <a:pt x="1798330" y="2496878"/>
                  </a:lnTo>
                  <a:cubicBezTo>
                    <a:pt x="1798330" y="2596197"/>
                    <a:pt x="1717816" y="2676711"/>
                    <a:pt x="1618497" y="2676711"/>
                  </a:cubicBezTo>
                  <a:lnTo>
                    <a:pt x="179833" y="2676711"/>
                  </a:lnTo>
                  <a:cubicBezTo>
                    <a:pt x="80514" y="2676711"/>
                    <a:pt x="0" y="2596197"/>
                    <a:pt x="0" y="2496878"/>
                  </a:cubicBezTo>
                  <a:lnTo>
                    <a:pt x="0" y="179833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86961" tIns="86961" rIns="86961" bIns="660542" spcCol="1270"/>
            <a:lstStyle/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>
                  <a:solidFill>
                    <a:prstClr val="black"/>
                  </a:solidFill>
                </a:rPr>
                <a:t>Transferência de Renda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>
                  <a:solidFill>
                    <a:prstClr val="black"/>
                  </a:solidFill>
                </a:rPr>
                <a:t>Inserção em Serviços  de Assistência </a:t>
              </a:r>
              <a:r>
                <a:rPr lang="pt-BR" sz="1600" dirty="0" smtClean="0">
                  <a:solidFill>
                    <a:prstClr val="black"/>
                  </a:solidFill>
                </a:rPr>
                <a:t>Social e da rede </a:t>
              </a:r>
              <a:r>
                <a:rPr lang="pt-BR" sz="1600" dirty="0" err="1" smtClean="0">
                  <a:solidFill>
                    <a:prstClr val="black"/>
                  </a:solidFill>
                </a:rPr>
                <a:t>intersetorial</a:t>
              </a:r>
              <a:endParaRPr lang="pt-BR" sz="1600" dirty="0">
                <a:solidFill>
                  <a:prstClr val="black"/>
                </a:solidFill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1600" dirty="0">
                <a:solidFill>
                  <a:prstClr val="black"/>
                </a:solidFill>
              </a:endParaRPr>
            </a:p>
          </p:txBody>
        </p:sp>
        <p:sp>
          <p:nvSpPr>
            <p:cNvPr id="16" name="Forma livre 15"/>
            <p:cNvSpPr/>
            <p:nvPr/>
          </p:nvSpPr>
          <p:spPr>
            <a:xfrm>
              <a:off x="3640977" y="2538720"/>
              <a:ext cx="1661179" cy="733359"/>
            </a:xfrm>
            <a:custGeom>
              <a:avLst/>
              <a:gdLst>
                <a:gd name="connsiteX0" fmla="*/ 0 w 1598516"/>
                <a:gd name="connsiteY0" fmla="*/ 63568 h 635677"/>
                <a:gd name="connsiteX1" fmla="*/ 63568 w 1598516"/>
                <a:gd name="connsiteY1" fmla="*/ 0 h 635677"/>
                <a:gd name="connsiteX2" fmla="*/ 1534948 w 1598516"/>
                <a:gd name="connsiteY2" fmla="*/ 0 h 635677"/>
                <a:gd name="connsiteX3" fmla="*/ 1598516 w 1598516"/>
                <a:gd name="connsiteY3" fmla="*/ 63568 h 635677"/>
                <a:gd name="connsiteX4" fmla="*/ 1598516 w 1598516"/>
                <a:gd name="connsiteY4" fmla="*/ 572109 h 635677"/>
                <a:gd name="connsiteX5" fmla="*/ 1534948 w 1598516"/>
                <a:gd name="connsiteY5" fmla="*/ 635677 h 635677"/>
                <a:gd name="connsiteX6" fmla="*/ 63568 w 1598516"/>
                <a:gd name="connsiteY6" fmla="*/ 635677 h 635677"/>
                <a:gd name="connsiteX7" fmla="*/ 0 w 1598516"/>
                <a:gd name="connsiteY7" fmla="*/ 572109 h 635677"/>
                <a:gd name="connsiteX8" fmla="*/ 0 w 1598516"/>
                <a:gd name="connsiteY8" fmla="*/ 63568 h 63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516" h="635677">
                  <a:moveTo>
                    <a:pt x="0" y="63568"/>
                  </a:moveTo>
                  <a:cubicBezTo>
                    <a:pt x="0" y="28460"/>
                    <a:pt x="28460" y="0"/>
                    <a:pt x="63568" y="0"/>
                  </a:cubicBezTo>
                  <a:lnTo>
                    <a:pt x="1534948" y="0"/>
                  </a:lnTo>
                  <a:cubicBezTo>
                    <a:pt x="1570056" y="0"/>
                    <a:pt x="1598516" y="28460"/>
                    <a:pt x="1598516" y="63568"/>
                  </a:cubicBezTo>
                  <a:lnTo>
                    <a:pt x="1598516" y="572109"/>
                  </a:lnTo>
                  <a:cubicBezTo>
                    <a:pt x="1598516" y="607217"/>
                    <a:pt x="1570056" y="635677"/>
                    <a:pt x="1534948" y="635677"/>
                  </a:cubicBezTo>
                  <a:lnTo>
                    <a:pt x="63568" y="635677"/>
                  </a:lnTo>
                  <a:cubicBezTo>
                    <a:pt x="28460" y="635677"/>
                    <a:pt x="0" y="607217"/>
                    <a:pt x="0" y="572109"/>
                  </a:cubicBezTo>
                  <a:lnTo>
                    <a:pt x="0" y="63568"/>
                  </a:lnTo>
                  <a:close/>
                </a:path>
              </a:pathLst>
            </a:cu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pt-B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III - Proteção </a:t>
              </a:r>
            </a:p>
          </p:txBody>
        </p:sp>
        <p:sp>
          <p:nvSpPr>
            <p:cNvPr id="19" name="Forma livre 18"/>
            <p:cNvSpPr/>
            <p:nvPr/>
          </p:nvSpPr>
          <p:spPr>
            <a:xfrm>
              <a:off x="7635871" y="3793363"/>
              <a:ext cx="1733429" cy="2253035"/>
            </a:xfrm>
            <a:custGeom>
              <a:avLst/>
              <a:gdLst>
                <a:gd name="connsiteX0" fmla="*/ 0 w 1798330"/>
                <a:gd name="connsiteY0" fmla="*/ 179833 h 3204391"/>
                <a:gd name="connsiteX1" fmla="*/ 179833 w 1798330"/>
                <a:gd name="connsiteY1" fmla="*/ 0 h 3204391"/>
                <a:gd name="connsiteX2" fmla="*/ 1618497 w 1798330"/>
                <a:gd name="connsiteY2" fmla="*/ 0 h 3204391"/>
                <a:gd name="connsiteX3" fmla="*/ 1798330 w 1798330"/>
                <a:gd name="connsiteY3" fmla="*/ 179833 h 3204391"/>
                <a:gd name="connsiteX4" fmla="*/ 1798330 w 1798330"/>
                <a:gd name="connsiteY4" fmla="*/ 3024558 h 3204391"/>
                <a:gd name="connsiteX5" fmla="*/ 1618497 w 1798330"/>
                <a:gd name="connsiteY5" fmla="*/ 3204391 h 3204391"/>
                <a:gd name="connsiteX6" fmla="*/ 179833 w 1798330"/>
                <a:gd name="connsiteY6" fmla="*/ 3204391 h 3204391"/>
                <a:gd name="connsiteX7" fmla="*/ 0 w 1798330"/>
                <a:gd name="connsiteY7" fmla="*/ 3024558 h 3204391"/>
                <a:gd name="connsiteX8" fmla="*/ 0 w 1798330"/>
                <a:gd name="connsiteY8" fmla="*/ 179833 h 32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330" h="3204391">
                  <a:moveTo>
                    <a:pt x="0" y="179833"/>
                  </a:moveTo>
                  <a:cubicBezTo>
                    <a:pt x="0" y="80514"/>
                    <a:pt x="80514" y="0"/>
                    <a:pt x="179833" y="0"/>
                  </a:cubicBezTo>
                  <a:lnTo>
                    <a:pt x="1618497" y="0"/>
                  </a:lnTo>
                  <a:cubicBezTo>
                    <a:pt x="1717816" y="0"/>
                    <a:pt x="1798330" y="80514"/>
                    <a:pt x="1798330" y="179833"/>
                  </a:cubicBezTo>
                  <a:lnTo>
                    <a:pt x="1798330" y="3024558"/>
                  </a:lnTo>
                  <a:cubicBezTo>
                    <a:pt x="1798330" y="3123877"/>
                    <a:pt x="1717816" y="3204391"/>
                    <a:pt x="1618497" y="3204391"/>
                  </a:cubicBezTo>
                  <a:lnTo>
                    <a:pt x="179833" y="3204391"/>
                  </a:lnTo>
                  <a:cubicBezTo>
                    <a:pt x="80514" y="3204391"/>
                    <a:pt x="0" y="3123877"/>
                    <a:pt x="0" y="3024558"/>
                  </a:cubicBezTo>
                  <a:lnTo>
                    <a:pt x="0" y="179833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86961" tIns="86961" rIns="86961" bIns="773616" spcCol="1270"/>
            <a:lstStyle/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 smtClean="0">
                  <a:solidFill>
                    <a:prstClr val="black"/>
                  </a:solidFill>
                </a:rPr>
                <a:t>Ações estratégicas planejadas</a:t>
              </a:r>
            </a:p>
            <a:p>
              <a:pPr marL="0" lvl="1" defTabSz="800100">
                <a:lnSpc>
                  <a:spcPct val="90000"/>
                </a:lnSpc>
                <a:spcAft>
                  <a:spcPct val="15000"/>
                </a:spcAft>
                <a:defRPr/>
              </a:pPr>
              <a:endParaRPr lang="pt-BR" sz="1600" dirty="0" smtClean="0">
                <a:solidFill>
                  <a:prstClr val="black"/>
                </a:solidFill>
              </a:endParaRP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1600" dirty="0" smtClean="0">
                  <a:solidFill>
                    <a:prstClr val="black"/>
                  </a:solidFill>
                </a:rPr>
                <a:t>Sistema de Monitoramento do - SIMPETI</a:t>
              </a:r>
            </a:p>
            <a:p>
              <a:pPr marL="0" lvl="1" defTabSz="80010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pt-BR" sz="1600" dirty="0" smtClean="0">
                  <a:solidFill>
                    <a:prstClr val="black"/>
                  </a:solidFill>
                </a:rPr>
                <a:t>  </a:t>
              </a: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1600" dirty="0">
                <a:solidFill>
                  <a:prstClr val="black"/>
                </a:solidFill>
              </a:endParaRPr>
            </a:p>
          </p:txBody>
        </p:sp>
        <p:sp>
          <p:nvSpPr>
            <p:cNvPr id="20" name="Forma livre 19"/>
            <p:cNvSpPr/>
            <p:nvPr/>
          </p:nvSpPr>
          <p:spPr>
            <a:xfrm>
              <a:off x="7635871" y="2538720"/>
              <a:ext cx="1686556" cy="726588"/>
            </a:xfrm>
            <a:custGeom>
              <a:avLst/>
              <a:gdLst>
                <a:gd name="connsiteX0" fmla="*/ 0 w 1598516"/>
                <a:gd name="connsiteY0" fmla="*/ 63568 h 635677"/>
                <a:gd name="connsiteX1" fmla="*/ 63568 w 1598516"/>
                <a:gd name="connsiteY1" fmla="*/ 0 h 635677"/>
                <a:gd name="connsiteX2" fmla="*/ 1534948 w 1598516"/>
                <a:gd name="connsiteY2" fmla="*/ 0 h 635677"/>
                <a:gd name="connsiteX3" fmla="*/ 1598516 w 1598516"/>
                <a:gd name="connsiteY3" fmla="*/ 63568 h 635677"/>
                <a:gd name="connsiteX4" fmla="*/ 1598516 w 1598516"/>
                <a:gd name="connsiteY4" fmla="*/ 572109 h 635677"/>
                <a:gd name="connsiteX5" fmla="*/ 1534948 w 1598516"/>
                <a:gd name="connsiteY5" fmla="*/ 635677 h 635677"/>
                <a:gd name="connsiteX6" fmla="*/ 63568 w 1598516"/>
                <a:gd name="connsiteY6" fmla="*/ 635677 h 635677"/>
                <a:gd name="connsiteX7" fmla="*/ 0 w 1598516"/>
                <a:gd name="connsiteY7" fmla="*/ 572109 h 635677"/>
                <a:gd name="connsiteX8" fmla="*/ 0 w 1598516"/>
                <a:gd name="connsiteY8" fmla="*/ 63568 h 63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516" h="635677">
                  <a:moveTo>
                    <a:pt x="0" y="63568"/>
                  </a:moveTo>
                  <a:cubicBezTo>
                    <a:pt x="0" y="28460"/>
                    <a:pt x="28460" y="0"/>
                    <a:pt x="63568" y="0"/>
                  </a:cubicBezTo>
                  <a:lnTo>
                    <a:pt x="1534948" y="0"/>
                  </a:lnTo>
                  <a:cubicBezTo>
                    <a:pt x="1570056" y="0"/>
                    <a:pt x="1598516" y="28460"/>
                    <a:pt x="1598516" y="63568"/>
                  </a:cubicBezTo>
                  <a:lnTo>
                    <a:pt x="1598516" y="572109"/>
                  </a:lnTo>
                  <a:cubicBezTo>
                    <a:pt x="1598516" y="607217"/>
                    <a:pt x="1570056" y="635677"/>
                    <a:pt x="1534948" y="635677"/>
                  </a:cubicBezTo>
                  <a:lnTo>
                    <a:pt x="63568" y="635677"/>
                  </a:lnTo>
                  <a:cubicBezTo>
                    <a:pt x="28460" y="635677"/>
                    <a:pt x="0" y="607217"/>
                    <a:pt x="0" y="572109"/>
                  </a:cubicBezTo>
                  <a:lnTo>
                    <a:pt x="0" y="6356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47193" tIns="37668" rIns="47193" bIns="37668" spcCol="1270" anchor="ctr"/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t-B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 - Monitoramento</a:t>
              </a:r>
            </a:p>
          </p:txBody>
        </p:sp>
      </p:grpSp>
      <p:sp>
        <p:nvSpPr>
          <p:cNvPr id="6" name="CaixaDeTexto 5"/>
          <p:cNvSpPr txBox="1"/>
          <p:nvPr/>
        </p:nvSpPr>
        <p:spPr>
          <a:xfrm>
            <a:off x="0" y="5589240"/>
            <a:ext cx="9144000" cy="658642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defRPr/>
            </a:pPr>
            <a:r>
              <a:rPr lang="pt-BR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Parceiros/Atores:  </a:t>
            </a:r>
            <a:r>
              <a:rPr lang="pt-B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MDSA,</a:t>
            </a:r>
            <a:r>
              <a:rPr lang="pt-BR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MT, </a:t>
            </a:r>
            <a:r>
              <a:rPr lang="pt-B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MS, MEC, SDH, MPT, </a:t>
            </a:r>
            <a:r>
              <a:rPr lang="pt-BR" sz="1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MPE’s</a:t>
            </a:r>
            <a:r>
              <a:rPr lang="pt-B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MJ, </a:t>
            </a:r>
            <a:r>
              <a:rPr lang="pt-BR" sz="1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MTur</a:t>
            </a:r>
            <a:r>
              <a:rPr lang="pt-B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Receita Federal </a:t>
            </a:r>
            <a:r>
              <a:rPr lang="pt-BR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 articulação com a CONAETI</a:t>
            </a:r>
          </a:p>
        </p:txBody>
      </p:sp>
      <p:sp>
        <p:nvSpPr>
          <p:cNvPr id="21" name="Forma livre 20"/>
          <p:cNvSpPr/>
          <p:nvPr/>
        </p:nvSpPr>
        <p:spPr>
          <a:xfrm>
            <a:off x="5218665" y="2998129"/>
            <a:ext cx="1944215" cy="1789018"/>
          </a:xfrm>
          <a:custGeom>
            <a:avLst/>
            <a:gdLst>
              <a:gd name="connsiteX0" fmla="*/ 0 w 1798330"/>
              <a:gd name="connsiteY0" fmla="*/ 179833 h 3204391"/>
              <a:gd name="connsiteX1" fmla="*/ 179833 w 1798330"/>
              <a:gd name="connsiteY1" fmla="*/ 0 h 3204391"/>
              <a:gd name="connsiteX2" fmla="*/ 1618497 w 1798330"/>
              <a:gd name="connsiteY2" fmla="*/ 0 h 3204391"/>
              <a:gd name="connsiteX3" fmla="*/ 1798330 w 1798330"/>
              <a:gd name="connsiteY3" fmla="*/ 179833 h 3204391"/>
              <a:gd name="connsiteX4" fmla="*/ 1798330 w 1798330"/>
              <a:gd name="connsiteY4" fmla="*/ 3024558 h 3204391"/>
              <a:gd name="connsiteX5" fmla="*/ 1618497 w 1798330"/>
              <a:gd name="connsiteY5" fmla="*/ 3204391 h 3204391"/>
              <a:gd name="connsiteX6" fmla="*/ 179833 w 1798330"/>
              <a:gd name="connsiteY6" fmla="*/ 3204391 h 3204391"/>
              <a:gd name="connsiteX7" fmla="*/ 0 w 1798330"/>
              <a:gd name="connsiteY7" fmla="*/ 3024558 h 3204391"/>
              <a:gd name="connsiteX8" fmla="*/ 0 w 1798330"/>
              <a:gd name="connsiteY8" fmla="*/ 179833 h 3204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8330" h="3204391">
                <a:moveTo>
                  <a:pt x="0" y="179833"/>
                </a:moveTo>
                <a:cubicBezTo>
                  <a:pt x="0" y="80514"/>
                  <a:pt x="80514" y="0"/>
                  <a:pt x="179833" y="0"/>
                </a:cubicBezTo>
                <a:lnTo>
                  <a:pt x="1618497" y="0"/>
                </a:lnTo>
                <a:cubicBezTo>
                  <a:pt x="1717816" y="0"/>
                  <a:pt x="1798330" y="80514"/>
                  <a:pt x="1798330" y="179833"/>
                </a:cubicBezTo>
                <a:lnTo>
                  <a:pt x="1798330" y="3024558"/>
                </a:lnTo>
                <a:cubicBezTo>
                  <a:pt x="1798330" y="3123877"/>
                  <a:pt x="1717816" y="3204391"/>
                  <a:pt x="1618497" y="3204391"/>
                </a:cubicBezTo>
                <a:lnTo>
                  <a:pt x="179833" y="3204391"/>
                </a:lnTo>
                <a:cubicBezTo>
                  <a:pt x="80514" y="3204391"/>
                  <a:pt x="0" y="3123877"/>
                  <a:pt x="0" y="3024558"/>
                </a:cubicBezTo>
                <a:lnTo>
                  <a:pt x="0" y="179833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86961" tIns="86961" rIns="86961" bIns="773616" spcCol="1270"/>
          <a:lstStyle/>
          <a:p>
            <a:pPr marL="171450" lvl="1" indent="-171450" defTabSz="7112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r>
              <a:rPr lang="pt-BR" sz="1600" dirty="0" smtClean="0">
                <a:solidFill>
                  <a:prstClr val="black"/>
                </a:solidFill>
              </a:rPr>
              <a:t>Fiscalização </a:t>
            </a:r>
            <a:r>
              <a:rPr lang="pt-BR" sz="1600" dirty="0">
                <a:solidFill>
                  <a:prstClr val="black"/>
                </a:solidFill>
              </a:rPr>
              <a:t>e autuação </a:t>
            </a:r>
            <a:r>
              <a:rPr lang="pt-BR" sz="1600" dirty="0" smtClean="0">
                <a:solidFill>
                  <a:prstClr val="black"/>
                </a:solidFill>
              </a:rPr>
              <a:t>dos empregadores</a:t>
            </a:r>
          </a:p>
          <a:p>
            <a:pPr marL="171450" lvl="1" indent="-171450" defTabSz="7112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endParaRPr lang="pt-BR" sz="1600" dirty="0" smtClean="0">
              <a:solidFill>
                <a:prstClr val="black"/>
              </a:solidFill>
            </a:endParaRPr>
          </a:p>
          <a:p>
            <a:pPr marL="171450" lvl="1" indent="-171450" defTabSz="711200">
              <a:lnSpc>
                <a:spcPct val="90000"/>
              </a:lnSpc>
              <a:spcAft>
                <a:spcPct val="15000"/>
              </a:spcAft>
              <a:buFontTx/>
              <a:buChar char="••"/>
              <a:defRPr/>
            </a:pPr>
            <a:r>
              <a:rPr lang="pt-BR" sz="1600" dirty="0" smtClean="0">
                <a:solidFill>
                  <a:prstClr val="black"/>
                </a:solidFill>
              </a:rPr>
              <a:t>medidas </a:t>
            </a:r>
            <a:r>
              <a:rPr lang="pt-BR" sz="1600" dirty="0">
                <a:solidFill>
                  <a:prstClr val="black"/>
                </a:solidFill>
              </a:rPr>
              <a:t>protetivas à </a:t>
            </a:r>
            <a:r>
              <a:rPr lang="pt-BR" sz="1600" dirty="0" smtClean="0">
                <a:solidFill>
                  <a:prstClr val="black"/>
                </a:solidFill>
              </a:rPr>
              <a:t>família</a:t>
            </a:r>
            <a:endParaRPr lang="pt-BR" sz="1600" dirty="0">
              <a:solidFill>
                <a:prstClr val="black"/>
              </a:solidFill>
            </a:endParaRPr>
          </a:p>
        </p:txBody>
      </p:sp>
      <p:sp>
        <p:nvSpPr>
          <p:cNvPr id="23" name="Forma livre 22"/>
          <p:cNvSpPr/>
          <p:nvPr/>
        </p:nvSpPr>
        <p:spPr>
          <a:xfrm>
            <a:off x="5218665" y="2001881"/>
            <a:ext cx="1944215" cy="589643"/>
          </a:xfrm>
          <a:custGeom>
            <a:avLst/>
            <a:gdLst>
              <a:gd name="connsiteX0" fmla="*/ 0 w 1598516"/>
              <a:gd name="connsiteY0" fmla="*/ 63568 h 635677"/>
              <a:gd name="connsiteX1" fmla="*/ 63568 w 1598516"/>
              <a:gd name="connsiteY1" fmla="*/ 0 h 635677"/>
              <a:gd name="connsiteX2" fmla="*/ 1534948 w 1598516"/>
              <a:gd name="connsiteY2" fmla="*/ 0 h 635677"/>
              <a:gd name="connsiteX3" fmla="*/ 1598516 w 1598516"/>
              <a:gd name="connsiteY3" fmla="*/ 63568 h 635677"/>
              <a:gd name="connsiteX4" fmla="*/ 1598516 w 1598516"/>
              <a:gd name="connsiteY4" fmla="*/ 572109 h 635677"/>
              <a:gd name="connsiteX5" fmla="*/ 1534948 w 1598516"/>
              <a:gd name="connsiteY5" fmla="*/ 635677 h 635677"/>
              <a:gd name="connsiteX6" fmla="*/ 63568 w 1598516"/>
              <a:gd name="connsiteY6" fmla="*/ 635677 h 635677"/>
              <a:gd name="connsiteX7" fmla="*/ 0 w 1598516"/>
              <a:gd name="connsiteY7" fmla="*/ 572109 h 635677"/>
              <a:gd name="connsiteX8" fmla="*/ 0 w 1598516"/>
              <a:gd name="connsiteY8" fmla="*/ 63568 h 635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8516" h="635677">
                <a:moveTo>
                  <a:pt x="0" y="63568"/>
                </a:moveTo>
                <a:cubicBezTo>
                  <a:pt x="0" y="28460"/>
                  <a:pt x="28460" y="0"/>
                  <a:pt x="63568" y="0"/>
                </a:cubicBezTo>
                <a:lnTo>
                  <a:pt x="1534948" y="0"/>
                </a:lnTo>
                <a:cubicBezTo>
                  <a:pt x="1570056" y="0"/>
                  <a:pt x="1598516" y="28460"/>
                  <a:pt x="1598516" y="63568"/>
                </a:cubicBezTo>
                <a:lnTo>
                  <a:pt x="1598516" y="572109"/>
                </a:lnTo>
                <a:cubicBezTo>
                  <a:pt x="1598516" y="607217"/>
                  <a:pt x="1570056" y="635677"/>
                  <a:pt x="1534948" y="635677"/>
                </a:cubicBezTo>
                <a:lnTo>
                  <a:pt x="63568" y="635677"/>
                </a:lnTo>
                <a:cubicBezTo>
                  <a:pt x="28460" y="635677"/>
                  <a:pt x="0" y="607217"/>
                  <a:pt x="0" y="572109"/>
                </a:cubicBezTo>
                <a:lnTo>
                  <a:pt x="0" y="63568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 - Defesa </a:t>
            </a:r>
            <a:r>
              <a:rPr lang="pt-B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Responsabilização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0" y="44624"/>
            <a:ext cx="9144000" cy="5693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AÇÕES ESTRATÉGICAS DO PETI</a:t>
            </a:r>
            <a:endParaRPr lang="pt-BR" sz="31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tângulo de cantos arredondados 1"/>
          <p:cNvSpPr/>
          <p:nvPr/>
        </p:nvSpPr>
        <p:spPr>
          <a:xfrm>
            <a:off x="1943708" y="1124744"/>
            <a:ext cx="5256584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ARTICULAÇÃO INTERSETORIAL </a:t>
            </a:r>
          </a:p>
        </p:txBody>
      </p:sp>
    </p:spTree>
    <p:extLst>
      <p:ext uri="{BB962C8B-B14F-4D97-AF65-F5344CB8AC3E}">
        <p14:creationId xmlns:p14="http://schemas.microsoft.com/office/powerpoint/2010/main" val="275668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upo 3"/>
          <p:cNvGrpSpPr>
            <a:grpSpLocks/>
          </p:cNvGrpSpPr>
          <p:nvPr/>
        </p:nvGrpSpPr>
        <p:grpSpPr bwMode="auto">
          <a:xfrm>
            <a:off x="104015" y="836712"/>
            <a:ext cx="8932481" cy="5904656"/>
            <a:chOff x="277182" y="2469942"/>
            <a:chExt cx="1576231" cy="3993441"/>
          </a:xfrm>
        </p:grpSpPr>
        <p:sp>
          <p:nvSpPr>
            <p:cNvPr id="8" name="Forma livre 7"/>
            <p:cNvSpPr/>
            <p:nvPr/>
          </p:nvSpPr>
          <p:spPr>
            <a:xfrm>
              <a:off x="277182" y="3381729"/>
              <a:ext cx="1576231" cy="3081654"/>
            </a:xfrm>
            <a:custGeom>
              <a:avLst/>
              <a:gdLst>
                <a:gd name="connsiteX0" fmla="*/ 0 w 1798330"/>
                <a:gd name="connsiteY0" fmla="*/ 179833 h 3204391"/>
                <a:gd name="connsiteX1" fmla="*/ 179833 w 1798330"/>
                <a:gd name="connsiteY1" fmla="*/ 0 h 3204391"/>
                <a:gd name="connsiteX2" fmla="*/ 1618497 w 1798330"/>
                <a:gd name="connsiteY2" fmla="*/ 0 h 3204391"/>
                <a:gd name="connsiteX3" fmla="*/ 1798330 w 1798330"/>
                <a:gd name="connsiteY3" fmla="*/ 179833 h 3204391"/>
                <a:gd name="connsiteX4" fmla="*/ 1798330 w 1798330"/>
                <a:gd name="connsiteY4" fmla="*/ 3024558 h 3204391"/>
                <a:gd name="connsiteX5" fmla="*/ 1618497 w 1798330"/>
                <a:gd name="connsiteY5" fmla="*/ 3204391 h 3204391"/>
                <a:gd name="connsiteX6" fmla="*/ 179833 w 1798330"/>
                <a:gd name="connsiteY6" fmla="*/ 3204391 h 3204391"/>
                <a:gd name="connsiteX7" fmla="*/ 0 w 1798330"/>
                <a:gd name="connsiteY7" fmla="*/ 3024558 h 3204391"/>
                <a:gd name="connsiteX8" fmla="*/ 0 w 1798330"/>
                <a:gd name="connsiteY8" fmla="*/ 179833 h 32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8330" h="3204391">
                  <a:moveTo>
                    <a:pt x="0" y="179833"/>
                  </a:moveTo>
                  <a:cubicBezTo>
                    <a:pt x="0" y="80514"/>
                    <a:pt x="80514" y="0"/>
                    <a:pt x="179833" y="0"/>
                  </a:cubicBezTo>
                  <a:lnTo>
                    <a:pt x="1618497" y="0"/>
                  </a:lnTo>
                  <a:cubicBezTo>
                    <a:pt x="1717816" y="0"/>
                    <a:pt x="1798330" y="80514"/>
                    <a:pt x="1798330" y="179833"/>
                  </a:cubicBezTo>
                  <a:lnTo>
                    <a:pt x="1798330" y="3024558"/>
                  </a:lnTo>
                  <a:cubicBezTo>
                    <a:pt x="1798330" y="3123877"/>
                    <a:pt x="1717816" y="3204391"/>
                    <a:pt x="1618497" y="3204391"/>
                  </a:cubicBezTo>
                  <a:lnTo>
                    <a:pt x="179833" y="3204391"/>
                  </a:lnTo>
                  <a:cubicBezTo>
                    <a:pt x="80514" y="3204391"/>
                    <a:pt x="0" y="3123877"/>
                    <a:pt x="0" y="3024558"/>
                  </a:cubicBezTo>
                  <a:lnTo>
                    <a:pt x="0" y="179833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86961" tIns="86961" rIns="86961" bIns="773616" spcCol="1270"/>
            <a:lstStyle/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Mobilização </a:t>
              </a:r>
              <a:r>
                <a:rPr lang="pt-BR" sz="2400" dirty="0">
                  <a:solidFill>
                    <a:prstClr val="black"/>
                  </a:solidFill>
                </a:rPr>
                <a:t>social dos agentes públicos, movimentos sociais, centrais sindicais, federações, associações e cooperativas de trabalhadores e </a:t>
              </a:r>
              <a:r>
                <a:rPr lang="pt-BR" sz="2400" dirty="0" smtClean="0">
                  <a:solidFill>
                    <a:prstClr val="black"/>
                  </a:solidFill>
                </a:rPr>
                <a:t>empregadores;</a:t>
              </a: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 smtClean="0">
                <a:solidFill>
                  <a:prstClr val="black"/>
                </a:solidFill>
              </a:endParaRP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Realização de campanhas alusivas ao trabalho nas cadeias produtivas; </a:t>
              </a: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 smtClean="0">
                  <a:solidFill>
                    <a:prstClr val="black"/>
                  </a:solidFill>
                </a:rPr>
                <a:t>Constituição de grupo de Trabalho </a:t>
              </a:r>
              <a:r>
                <a:rPr lang="pt-BR" sz="2400" dirty="0" err="1" smtClean="0">
                  <a:solidFill>
                    <a:prstClr val="black"/>
                  </a:solidFill>
                </a:rPr>
                <a:t>Intersetorial</a:t>
              </a:r>
              <a:r>
                <a:rPr lang="pt-BR" sz="2400" dirty="0" smtClean="0">
                  <a:solidFill>
                    <a:prstClr val="black"/>
                  </a:solidFill>
                </a:rPr>
                <a:t> para elaboração de planejamento.</a:t>
              </a: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>
                <a:solidFill>
                  <a:prstClr val="black"/>
                </a:solidFill>
              </a:endParaRP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pt-BR" sz="2400" dirty="0">
                  <a:solidFill>
                    <a:srgbClr val="000000"/>
                  </a:solidFill>
                  <a:ea typeface="Times New Roman"/>
                  <a:cs typeface="Times New Roman"/>
                </a:rPr>
                <a:t>Apoio à realização de audiências públicas promovidas pelo Ministério </a:t>
              </a:r>
              <a:r>
                <a:rPr lang="pt-BR" sz="2400" dirty="0" smtClean="0">
                  <a:solidFill>
                    <a:srgbClr val="000000"/>
                  </a:solidFill>
                  <a:ea typeface="Times New Roman"/>
                  <a:cs typeface="Times New Roman"/>
                </a:rPr>
                <a:t>Público.</a:t>
              </a:r>
              <a:endParaRPr lang="pt-BR" sz="2400" dirty="0">
                <a:solidFill>
                  <a:srgbClr val="000000"/>
                </a:solidFill>
                <a:ea typeface="Times New Roman"/>
                <a:cs typeface="Times New Roman"/>
              </a:endParaRPr>
            </a:p>
            <a:p>
              <a:pPr marL="171450" lvl="1" indent="-171450" defTabSz="800100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endParaRPr lang="pt-BR" sz="24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0" name="Forma livre 9"/>
            <p:cNvSpPr/>
            <p:nvPr/>
          </p:nvSpPr>
          <p:spPr>
            <a:xfrm>
              <a:off x="277182" y="2469942"/>
              <a:ext cx="1576231" cy="802137"/>
            </a:xfrm>
            <a:custGeom>
              <a:avLst/>
              <a:gdLst>
                <a:gd name="connsiteX0" fmla="*/ 0 w 1598516"/>
                <a:gd name="connsiteY0" fmla="*/ 63568 h 635677"/>
                <a:gd name="connsiteX1" fmla="*/ 63568 w 1598516"/>
                <a:gd name="connsiteY1" fmla="*/ 0 h 635677"/>
                <a:gd name="connsiteX2" fmla="*/ 1534948 w 1598516"/>
                <a:gd name="connsiteY2" fmla="*/ 0 h 635677"/>
                <a:gd name="connsiteX3" fmla="*/ 1598516 w 1598516"/>
                <a:gd name="connsiteY3" fmla="*/ 63568 h 635677"/>
                <a:gd name="connsiteX4" fmla="*/ 1598516 w 1598516"/>
                <a:gd name="connsiteY4" fmla="*/ 572109 h 635677"/>
                <a:gd name="connsiteX5" fmla="*/ 1534948 w 1598516"/>
                <a:gd name="connsiteY5" fmla="*/ 635677 h 635677"/>
                <a:gd name="connsiteX6" fmla="*/ 63568 w 1598516"/>
                <a:gd name="connsiteY6" fmla="*/ 635677 h 635677"/>
                <a:gd name="connsiteX7" fmla="*/ 0 w 1598516"/>
                <a:gd name="connsiteY7" fmla="*/ 572109 h 635677"/>
                <a:gd name="connsiteX8" fmla="*/ 0 w 1598516"/>
                <a:gd name="connsiteY8" fmla="*/ 63568 h 63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8516" h="635677">
                  <a:moveTo>
                    <a:pt x="0" y="63568"/>
                  </a:moveTo>
                  <a:cubicBezTo>
                    <a:pt x="0" y="28460"/>
                    <a:pt x="28460" y="0"/>
                    <a:pt x="63568" y="0"/>
                  </a:cubicBezTo>
                  <a:lnTo>
                    <a:pt x="1534948" y="0"/>
                  </a:lnTo>
                  <a:cubicBezTo>
                    <a:pt x="1570056" y="0"/>
                    <a:pt x="1598516" y="28460"/>
                    <a:pt x="1598516" y="63568"/>
                  </a:cubicBezTo>
                  <a:lnTo>
                    <a:pt x="1598516" y="572109"/>
                  </a:lnTo>
                  <a:cubicBezTo>
                    <a:pt x="1598516" y="607217"/>
                    <a:pt x="1570056" y="635677"/>
                    <a:pt x="1534948" y="635677"/>
                  </a:cubicBezTo>
                  <a:lnTo>
                    <a:pt x="63568" y="635677"/>
                  </a:lnTo>
                  <a:cubicBezTo>
                    <a:pt x="28460" y="635677"/>
                    <a:pt x="0" y="607217"/>
                    <a:pt x="0" y="572109"/>
                  </a:cubicBezTo>
                  <a:lnTo>
                    <a:pt x="0" y="63568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pt-BR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 - Informação e Mobilização</a:t>
              </a:r>
            </a:p>
          </p:txBody>
        </p:sp>
      </p:grpSp>
      <p:sp>
        <p:nvSpPr>
          <p:cNvPr id="17" name="CaixaDeTexto 16"/>
          <p:cNvSpPr txBox="1"/>
          <p:nvPr/>
        </p:nvSpPr>
        <p:spPr>
          <a:xfrm>
            <a:off x="0" y="44624"/>
            <a:ext cx="9144000" cy="5693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31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AÇÕES ESTRATÉGICAS DO PETI</a:t>
            </a:r>
            <a:endParaRPr lang="pt-BR" sz="31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963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5380</TotalTime>
  <Words>823</Words>
  <Application>Microsoft Office PowerPoint</Application>
  <PresentationFormat>Apresentação na tela (4:3)</PresentationFormat>
  <Paragraphs>151</Paragraphs>
  <Slides>14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slides</vt:lpstr>
      </vt:variant>
      <vt:variant>
        <vt:i4>14</vt:i4>
      </vt:variant>
    </vt:vector>
  </HeadingPairs>
  <TitlesOfParts>
    <vt:vector size="17" baseType="lpstr">
      <vt:lpstr>Tema do Office</vt:lpstr>
      <vt:lpstr>5_Tema do Office</vt:lpstr>
      <vt:lpstr>6_Tema do Office</vt:lpstr>
      <vt:lpstr> Encontro Estadual - Ações Estratégicas do PETI   Estado do Santa Catarina</vt:lpstr>
      <vt:lpstr>Apresentação do PowerPoint</vt:lpstr>
      <vt:lpstr>Desafios do enfrentamento ao trabalho infantil</vt:lpstr>
      <vt:lpstr>  Trajetória do PETI 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Contato: agendapeti@mds.gov.br  (61) 2030-3185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OFICINA DE ORIENTAÇÃO SOBRE A AGENDA INTERSETORIAL DO PETI</dc:title>
  <dc:creator>Paulo Henrique Rodrigues Soares</dc:creator>
  <cp:lastModifiedBy>Francisco Coullanges Xavier</cp:lastModifiedBy>
  <cp:revision>437</cp:revision>
  <cp:lastPrinted>2016-05-09T15:34:10Z</cp:lastPrinted>
  <dcterms:created xsi:type="dcterms:W3CDTF">2015-05-14T12:35:46Z</dcterms:created>
  <dcterms:modified xsi:type="dcterms:W3CDTF">2017-06-19T14:47:58Z</dcterms:modified>
</cp:coreProperties>
</file>