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theme/themeOverride15.xml" ContentType="application/vnd.openxmlformats-officedocument.themeOverride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5" r:id="rId2"/>
    <p:sldId id="278" r:id="rId3"/>
    <p:sldId id="279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7" r:id="rId27"/>
    <p:sldId id="308" r:id="rId28"/>
    <p:sldId id="309" r:id="rId29"/>
    <p:sldId id="310" r:id="rId30"/>
    <p:sldId id="311" r:id="rId31"/>
    <p:sldId id="312" r:id="rId32"/>
    <p:sldId id="313" r:id="rId33"/>
    <p:sldId id="314" r:id="rId34"/>
    <p:sldId id="315" r:id="rId35"/>
    <p:sldId id="316" r:id="rId36"/>
    <p:sldId id="317" r:id="rId37"/>
    <p:sldId id="318" r:id="rId38"/>
    <p:sldId id="264" r:id="rId39"/>
    <p:sldId id="286" r:id="rId40"/>
    <p:sldId id="258" r:id="rId41"/>
    <p:sldId id="259" r:id="rId42"/>
    <p:sldId id="260" r:id="rId43"/>
    <p:sldId id="261" r:id="rId44"/>
    <p:sldId id="276" r:id="rId45"/>
    <p:sldId id="282" r:id="rId46"/>
    <p:sldId id="289" r:id="rId47"/>
    <p:sldId id="283" r:id="rId48"/>
    <p:sldId id="291" r:id="rId49"/>
    <p:sldId id="292" r:id="rId50"/>
    <p:sldId id="285" r:id="rId5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FB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35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0.bin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9.bin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0.bin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1.bin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2.bin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3.bin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4.bin"/><Relationship Id="rId1" Type="http://schemas.openxmlformats.org/officeDocument/2006/relationships/themeOverride" Target="../theme/themeOverride15.xm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../embeddings/oleObject11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2.bin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3.bin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4.bin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5.bin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6.bin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7.bin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8.bin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pivotSource>
    <c:name>[Pesquisa sobre medidas socioeducativas em meio aberto (Responses).xlsx]Plan1!Tabela dinâmica1</c:name>
    <c:fmtId val="-1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Plan1!$B$3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Plan1!$A$4:$A$31</c:f>
              <c:strCache>
                <c:ptCount val="27"/>
                <c:pt idx="0">
                  <c:v>Distrito Federal (DF)</c:v>
                </c:pt>
                <c:pt idx="1">
                  <c:v>Amapá (AP)</c:v>
                </c:pt>
                <c:pt idx="2">
                  <c:v>Roraima (RR)</c:v>
                </c:pt>
                <c:pt idx="3">
                  <c:v>Alagoas (AL)</c:v>
                </c:pt>
                <c:pt idx="4">
                  <c:v>Acre (AC)</c:v>
                </c:pt>
                <c:pt idx="5">
                  <c:v>Amazonas (AM)</c:v>
                </c:pt>
                <c:pt idx="6">
                  <c:v>Rondônia (RO)</c:v>
                </c:pt>
                <c:pt idx="7">
                  <c:v>Piauí (PI)</c:v>
                </c:pt>
                <c:pt idx="8">
                  <c:v>Sergipe (SE)</c:v>
                </c:pt>
                <c:pt idx="9">
                  <c:v>Ceará (CE)</c:v>
                </c:pt>
                <c:pt idx="10">
                  <c:v>Mato Grosso (MT)</c:v>
                </c:pt>
                <c:pt idx="11">
                  <c:v>Pará (PA)</c:v>
                </c:pt>
                <c:pt idx="12">
                  <c:v>Espírito Santo (ES)</c:v>
                </c:pt>
                <c:pt idx="13">
                  <c:v>Maranhão (MA)</c:v>
                </c:pt>
                <c:pt idx="14">
                  <c:v>Rio Grande do Norte (RN)</c:v>
                </c:pt>
                <c:pt idx="15">
                  <c:v>Tocantins (TO)</c:v>
                </c:pt>
                <c:pt idx="16">
                  <c:v>Paraíba (PB)</c:v>
                </c:pt>
                <c:pt idx="17">
                  <c:v>Bahia (BA)</c:v>
                </c:pt>
                <c:pt idx="18">
                  <c:v>Pernambuco (PE)</c:v>
                </c:pt>
                <c:pt idx="19">
                  <c:v>Mato Grosso do Sul (MS)</c:v>
                </c:pt>
                <c:pt idx="20">
                  <c:v>Rio de Janeiro (RJ)</c:v>
                </c:pt>
                <c:pt idx="21">
                  <c:v>Goiás (GO)</c:v>
                </c:pt>
                <c:pt idx="22">
                  <c:v>Santa Catarina (SC)</c:v>
                </c:pt>
                <c:pt idx="23">
                  <c:v>Rio Grande do Sul (RS)</c:v>
                </c:pt>
                <c:pt idx="24">
                  <c:v>Paraná (PR)</c:v>
                </c:pt>
                <c:pt idx="25">
                  <c:v>Minas Gerais (MG)</c:v>
                </c:pt>
                <c:pt idx="26">
                  <c:v>São Paulo (SP)</c:v>
                </c:pt>
              </c:strCache>
            </c:strRef>
          </c:cat>
          <c:val>
            <c:numRef>
              <c:f>Plan1!$B$4:$B$31</c:f>
              <c:numCache>
                <c:formatCode>General</c:formatCode>
                <c:ptCount val="27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4</c:v>
                </c:pt>
                <c:pt idx="4">
                  <c:v>4</c:v>
                </c:pt>
                <c:pt idx="5">
                  <c:v>5</c:v>
                </c:pt>
                <c:pt idx="6">
                  <c:v>9</c:v>
                </c:pt>
                <c:pt idx="7">
                  <c:v>10</c:v>
                </c:pt>
                <c:pt idx="8">
                  <c:v>12</c:v>
                </c:pt>
                <c:pt idx="9">
                  <c:v>14</c:v>
                </c:pt>
                <c:pt idx="10">
                  <c:v>15</c:v>
                </c:pt>
                <c:pt idx="11">
                  <c:v>18</c:v>
                </c:pt>
                <c:pt idx="12">
                  <c:v>18</c:v>
                </c:pt>
                <c:pt idx="13">
                  <c:v>21</c:v>
                </c:pt>
                <c:pt idx="14">
                  <c:v>22</c:v>
                </c:pt>
                <c:pt idx="15">
                  <c:v>23</c:v>
                </c:pt>
                <c:pt idx="16">
                  <c:v>24</c:v>
                </c:pt>
                <c:pt idx="17">
                  <c:v>26</c:v>
                </c:pt>
                <c:pt idx="18">
                  <c:v>30</c:v>
                </c:pt>
                <c:pt idx="19">
                  <c:v>33</c:v>
                </c:pt>
                <c:pt idx="20">
                  <c:v>37</c:v>
                </c:pt>
                <c:pt idx="21">
                  <c:v>42</c:v>
                </c:pt>
                <c:pt idx="22">
                  <c:v>72</c:v>
                </c:pt>
                <c:pt idx="23">
                  <c:v>104</c:v>
                </c:pt>
                <c:pt idx="24">
                  <c:v>135</c:v>
                </c:pt>
                <c:pt idx="25">
                  <c:v>153</c:v>
                </c:pt>
                <c:pt idx="26">
                  <c:v>250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7607680"/>
        <c:axId val="97609216"/>
      </c:barChart>
      <c:catAx>
        <c:axId val="97607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7609216"/>
        <c:crosses val="autoZero"/>
        <c:auto val="1"/>
        <c:lblAlgn val="ctr"/>
        <c:lblOffset val="100"/>
        <c:noMultiLvlLbl val="0"/>
      </c:catAx>
      <c:valAx>
        <c:axId val="976092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76076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2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Capacitação para MSE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'equipes, capacitação, estrutura'!$B$15</c:f>
              <c:strCache>
                <c:ptCount val="1"/>
                <c:pt idx="0">
                  <c:v>Capacitação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9638298337707796"/>
                  <c:y val="6.6309419655876344E-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9525306211723534"/>
                  <c:y val="-2.429644211140274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'equipes, capacitação, estrutura'!$A$16:$A$17</c:f>
              <c:strCache>
                <c:ptCount val="2"/>
                <c:pt idx="0">
                  <c:v>Sim</c:v>
                </c:pt>
                <c:pt idx="1">
                  <c:v>Não</c:v>
                </c:pt>
              </c:strCache>
            </c:strRef>
          </c:cat>
          <c:val>
            <c:numRef>
              <c:f>'equipes, capacitação, estrutura'!$B$16:$B$17</c:f>
              <c:numCache>
                <c:formatCode>0.0%</c:formatCode>
                <c:ptCount val="2"/>
                <c:pt idx="0">
                  <c:v>0.46666666666666667</c:v>
                </c:pt>
                <c:pt idx="1">
                  <c:v>0.53333333333333333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ysClr val="windowText" lastClr="000000"/>
          </a:solidFill>
        </a:defRPr>
      </a:pPr>
      <a:endParaRPr lang="pt-BR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'equipes, capacitação, estrutura'!$B$25</c:f>
              <c:strCache>
                <c:ptCount val="1"/>
                <c:pt idx="0">
                  <c:v>responsáveis pela capacitação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'equipes, capacitação, estrutura'!$A$26:$A$31</c:f>
              <c:strCache>
                <c:ptCount val="6"/>
                <c:pt idx="0">
                  <c:v>OSC</c:v>
                </c:pt>
                <c:pt idx="1">
                  <c:v>CRAS</c:v>
                </c:pt>
                <c:pt idx="2">
                  <c:v>sistema de justiça</c:v>
                </c:pt>
                <c:pt idx="3">
                  <c:v>CREAS</c:v>
                </c:pt>
                <c:pt idx="4">
                  <c:v>outros</c:v>
                </c:pt>
                <c:pt idx="5">
                  <c:v>órgão gestor</c:v>
                </c:pt>
              </c:strCache>
            </c:strRef>
          </c:cat>
          <c:val>
            <c:numRef>
              <c:f>'equipes, capacitação, estrutura'!$B$26:$B$31</c:f>
              <c:numCache>
                <c:formatCode>General</c:formatCode>
                <c:ptCount val="6"/>
                <c:pt idx="0">
                  <c:v>21</c:v>
                </c:pt>
                <c:pt idx="1">
                  <c:v>26</c:v>
                </c:pt>
                <c:pt idx="2">
                  <c:v>117</c:v>
                </c:pt>
                <c:pt idx="3">
                  <c:v>120</c:v>
                </c:pt>
                <c:pt idx="4">
                  <c:v>202</c:v>
                </c:pt>
                <c:pt idx="5">
                  <c:v>210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19773824"/>
        <c:axId val="119484800"/>
      </c:barChart>
      <c:catAx>
        <c:axId val="1197738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19484800"/>
        <c:crosses val="autoZero"/>
        <c:auto val="1"/>
        <c:lblAlgn val="ctr"/>
        <c:lblOffset val="100"/>
        <c:noMultiLvlLbl val="0"/>
      </c:catAx>
      <c:valAx>
        <c:axId val="1194848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9773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ysClr val="windowText" lastClr="000000"/>
          </a:solidFill>
        </a:defRPr>
      </a:pPr>
      <a:endParaRPr lang="pt-BR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/>
              <a:t>Periodicidade de atendimento dos adolescentes por tipo de unidade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'espaços, atividades, frequência'!$A$31</c:f>
              <c:strCache>
                <c:ptCount val="1"/>
                <c:pt idx="0">
                  <c:v>semanal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'espaços, atividades, frequência'!$B$30:$E$30</c:f>
              <c:strCache>
                <c:ptCount val="4"/>
                <c:pt idx="0">
                  <c:v>OSC</c:v>
                </c:pt>
                <c:pt idx="1">
                  <c:v>órgão gestor</c:v>
                </c:pt>
                <c:pt idx="2">
                  <c:v>CRAS</c:v>
                </c:pt>
                <c:pt idx="3">
                  <c:v>CREAS</c:v>
                </c:pt>
              </c:strCache>
            </c:strRef>
          </c:cat>
          <c:val>
            <c:numRef>
              <c:f>'espaços, atividades, frequência'!$B$31:$E$31</c:f>
              <c:numCache>
                <c:formatCode>0.0%</c:formatCode>
                <c:ptCount val="4"/>
                <c:pt idx="0">
                  <c:v>0.57194244604316546</c:v>
                </c:pt>
                <c:pt idx="1">
                  <c:v>0.44545454545454544</c:v>
                </c:pt>
                <c:pt idx="2">
                  <c:v>0.43289224952741023</c:v>
                </c:pt>
                <c:pt idx="3">
                  <c:v>0.55670103092783507</c:v>
                </c:pt>
              </c:numCache>
            </c:numRef>
          </c:val>
        </c:ser>
        <c:ser>
          <c:idx val="1"/>
          <c:order val="1"/>
          <c:tx>
            <c:strRef>
              <c:f>'espaços, atividades, frequência'!$A$32</c:f>
              <c:strCache>
                <c:ptCount val="1"/>
                <c:pt idx="0">
                  <c:v>quinzenal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'espaços, atividades, frequência'!$B$30:$E$30</c:f>
              <c:strCache>
                <c:ptCount val="4"/>
                <c:pt idx="0">
                  <c:v>OSC</c:v>
                </c:pt>
                <c:pt idx="1">
                  <c:v>órgão gestor</c:v>
                </c:pt>
                <c:pt idx="2">
                  <c:v>CRAS</c:v>
                </c:pt>
                <c:pt idx="3">
                  <c:v>CREAS</c:v>
                </c:pt>
              </c:strCache>
            </c:strRef>
          </c:cat>
          <c:val>
            <c:numRef>
              <c:f>'espaços, atividades, frequência'!$B$32:$E$32</c:f>
              <c:numCache>
                <c:formatCode>0.0%</c:formatCode>
                <c:ptCount val="4"/>
                <c:pt idx="0">
                  <c:v>8.6330935251798566E-2</c:v>
                </c:pt>
                <c:pt idx="1">
                  <c:v>0.12909090909090909</c:v>
                </c:pt>
                <c:pt idx="2">
                  <c:v>0.16446124763705103</c:v>
                </c:pt>
                <c:pt idx="3">
                  <c:v>0.28006872852233677</c:v>
                </c:pt>
              </c:numCache>
            </c:numRef>
          </c:val>
        </c:ser>
        <c:ser>
          <c:idx val="2"/>
          <c:order val="2"/>
          <c:tx>
            <c:strRef>
              <c:f>'espaços, atividades, frequência'!$A$33</c:f>
              <c:strCache>
                <c:ptCount val="1"/>
                <c:pt idx="0">
                  <c:v>mensal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'espaços, atividades, frequência'!$B$30:$E$30</c:f>
              <c:strCache>
                <c:ptCount val="4"/>
                <c:pt idx="0">
                  <c:v>OSC</c:v>
                </c:pt>
                <c:pt idx="1">
                  <c:v>órgão gestor</c:v>
                </c:pt>
                <c:pt idx="2">
                  <c:v>CRAS</c:v>
                </c:pt>
                <c:pt idx="3">
                  <c:v>CREAS</c:v>
                </c:pt>
              </c:strCache>
            </c:strRef>
          </c:cat>
          <c:val>
            <c:numRef>
              <c:f>'espaços, atividades, frequência'!$B$33:$E$33</c:f>
              <c:numCache>
                <c:formatCode>0.0%</c:formatCode>
                <c:ptCount val="4"/>
                <c:pt idx="0">
                  <c:v>0.19784172661870503</c:v>
                </c:pt>
                <c:pt idx="1">
                  <c:v>0.27454545454545454</c:v>
                </c:pt>
                <c:pt idx="2">
                  <c:v>0.26465028355387521</c:v>
                </c:pt>
                <c:pt idx="3">
                  <c:v>0.14776632302405499</c:v>
                </c:pt>
              </c:numCache>
            </c:numRef>
          </c:val>
        </c:ser>
        <c:ser>
          <c:idx val="3"/>
          <c:order val="3"/>
          <c:tx>
            <c:strRef>
              <c:f>'espaços, atividades, frequência'!$A$34</c:f>
              <c:strCache>
                <c:ptCount val="1"/>
                <c:pt idx="0">
                  <c:v>bimensal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'espaços, atividades, frequência'!$B$30:$E$30</c:f>
              <c:strCache>
                <c:ptCount val="4"/>
                <c:pt idx="0">
                  <c:v>OSC</c:v>
                </c:pt>
                <c:pt idx="1">
                  <c:v>órgão gestor</c:v>
                </c:pt>
                <c:pt idx="2">
                  <c:v>CRAS</c:v>
                </c:pt>
                <c:pt idx="3">
                  <c:v>CREAS</c:v>
                </c:pt>
              </c:strCache>
            </c:strRef>
          </c:cat>
          <c:val>
            <c:numRef>
              <c:f>'espaços, atividades, frequência'!$B$34:$E$34</c:f>
              <c:numCache>
                <c:formatCode>0.0%</c:formatCode>
                <c:ptCount val="4"/>
                <c:pt idx="0">
                  <c:v>3.237410071942446E-2</c:v>
                </c:pt>
                <c:pt idx="1">
                  <c:v>0.04</c:v>
                </c:pt>
                <c:pt idx="2">
                  <c:v>2.2684310018903593E-2</c:v>
                </c:pt>
                <c:pt idx="3">
                  <c:v>0</c:v>
                </c:pt>
              </c:numCache>
            </c:numRef>
          </c:val>
        </c:ser>
        <c:ser>
          <c:idx val="4"/>
          <c:order val="4"/>
          <c:tx>
            <c:strRef>
              <c:f>'espaços, atividades, frequência'!$A$35</c:f>
              <c:strCache>
                <c:ptCount val="1"/>
                <c:pt idx="0">
                  <c:v>semestral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'espaços, atividades, frequência'!$B$30:$E$30</c:f>
              <c:strCache>
                <c:ptCount val="4"/>
                <c:pt idx="0">
                  <c:v>OSC</c:v>
                </c:pt>
                <c:pt idx="1">
                  <c:v>órgão gestor</c:v>
                </c:pt>
                <c:pt idx="2">
                  <c:v>CRAS</c:v>
                </c:pt>
                <c:pt idx="3">
                  <c:v>CREAS</c:v>
                </c:pt>
              </c:strCache>
            </c:strRef>
          </c:cat>
          <c:val>
            <c:numRef>
              <c:f>'espaços, atividades, frequência'!$B$35:$E$35</c:f>
              <c:numCache>
                <c:formatCode>0.0%</c:formatCode>
                <c:ptCount val="4"/>
                <c:pt idx="0">
                  <c:v>0.11151079136690648</c:v>
                </c:pt>
                <c:pt idx="1">
                  <c:v>0.11090909090909092</c:v>
                </c:pt>
                <c:pt idx="2">
                  <c:v>0.11531190926275993</c:v>
                </c:pt>
                <c:pt idx="3">
                  <c:v>1.5463917525773196E-2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9531392"/>
        <c:axId val="119532928"/>
      </c:barChart>
      <c:catAx>
        <c:axId val="1195313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19532928"/>
        <c:crosses val="autoZero"/>
        <c:auto val="1"/>
        <c:lblAlgn val="ctr"/>
        <c:lblOffset val="100"/>
        <c:noMultiLvlLbl val="0"/>
      </c:catAx>
      <c:valAx>
        <c:axId val="11953292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19531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ysClr val="windowText" lastClr="000000"/>
          </a:solidFill>
        </a:defRPr>
      </a:pPr>
      <a:endParaRPr lang="pt-BR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/>
              <a:t>Principais recursos disponíveis nos tipos de unidade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'espaços, atividades, frequência'!$B$39</c:f>
              <c:strCache>
                <c:ptCount val="1"/>
                <c:pt idx="0">
                  <c:v>CREAS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'espaços, atividades, frequência'!$A$40:$A$42</c:f>
              <c:strCache>
                <c:ptCount val="3"/>
                <c:pt idx="0">
                  <c:v>sala exclusiva</c:v>
                </c:pt>
                <c:pt idx="1">
                  <c:v>espaço para atendimento em grupos</c:v>
                </c:pt>
                <c:pt idx="2">
                  <c:v>acessibilidade</c:v>
                </c:pt>
              </c:strCache>
            </c:strRef>
          </c:cat>
          <c:val>
            <c:numRef>
              <c:f>'espaços, atividades, frequência'!$B$40:$B$42</c:f>
              <c:numCache>
                <c:formatCode>0.0%</c:formatCode>
                <c:ptCount val="3"/>
                <c:pt idx="0">
                  <c:v>0.64700000000000002</c:v>
                </c:pt>
                <c:pt idx="1">
                  <c:v>0.76600000000000001</c:v>
                </c:pt>
                <c:pt idx="2">
                  <c:v>0.505</c:v>
                </c:pt>
              </c:numCache>
            </c:numRef>
          </c:val>
        </c:ser>
        <c:ser>
          <c:idx val="1"/>
          <c:order val="1"/>
          <c:tx>
            <c:strRef>
              <c:f>'espaços, atividades, frequência'!$C$39</c:f>
              <c:strCache>
                <c:ptCount val="1"/>
                <c:pt idx="0">
                  <c:v>CRAS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'espaços, atividades, frequência'!$A$40:$A$42</c:f>
              <c:strCache>
                <c:ptCount val="3"/>
                <c:pt idx="0">
                  <c:v>sala exclusiva</c:v>
                </c:pt>
                <c:pt idx="1">
                  <c:v>espaço para atendimento em grupos</c:v>
                </c:pt>
                <c:pt idx="2">
                  <c:v>acessibilidade</c:v>
                </c:pt>
              </c:strCache>
            </c:strRef>
          </c:cat>
          <c:val>
            <c:numRef>
              <c:f>'espaços, atividades, frequência'!$C$40:$C$42</c:f>
              <c:numCache>
                <c:formatCode>0.0%</c:formatCode>
                <c:ptCount val="3"/>
                <c:pt idx="0">
                  <c:v>0.441</c:v>
                </c:pt>
                <c:pt idx="1">
                  <c:v>0.81</c:v>
                </c:pt>
                <c:pt idx="2">
                  <c:v>0.53800000000000003</c:v>
                </c:pt>
              </c:numCache>
            </c:numRef>
          </c:val>
        </c:ser>
        <c:ser>
          <c:idx val="2"/>
          <c:order val="2"/>
          <c:tx>
            <c:strRef>
              <c:f>'espaços, atividades, frequência'!$D$39</c:f>
              <c:strCache>
                <c:ptCount val="1"/>
                <c:pt idx="0">
                  <c:v>órgão gestor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'espaços, atividades, frequência'!$A$40:$A$42</c:f>
              <c:strCache>
                <c:ptCount val="3"/>
                <c:pt idx="0">
                  <c:v>sala exclusiva</c:v>
                </c:pt>
                <c:pt idx="1">
                  <c:v>espaço para atendimento em grupos</c:v>
                </c:pt>
                <c:pt idx="2">
                  <c:v>acessibilidade</c:v>
                </c:pt>
              </c:strCache>
            </c:strRef>
          </c:cat>
          <c:val>
            <c:numRef>
              <c:f>'espaços, atividades, frequência'!$D$40:$D$42</c:f>
              <c:numCache>
                <c:formatCode>0.0%</c:formatCode>
                <c:ptCount val="3"/>
                <c:pt idx="0">
                  <c:v>0.51400000000000001</c:v>
                </c:pt>
                <c:pt idx="1">
                  <c:v>0.52429999999999999</c:v>
                </c:pt>
                <c:pt idx="2">
                  <c:v>0.39500000000000002</c:v>
                </c:pt>
              </c:numCache>
            </c:numRef>
          </c:val>
        </c:ser>
        <c:ser>
          <c:idx val="3"/>
          <c:order val="3"/>
          <c:tx>
            <c:strRef>
              <c:f>'espaços, atividades, frequência'!$E$39</c:f>
              <c:strCache>
                <c:ptCount val="1"/>
                <c:pt idx="0">
                  <c:v>OSC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'espaços, atividades, frequência'!$A$40:$A$42</c:f>
              <c:strCache>
                <c:ptCount val="3"/>
                <c:pt idx="0">
                  <c:v>sala exclusiva</c:v>
                </c:pt>
                <c:pt idx="1">
                  <c:v>espaço para atendimento em grupos</c:v>
                </c:pt>
                <c:pt idx="2">
                  <c:v>acessibilidade</c:v>
                </c:pt>
              </c:strCache>
            </c:strRef>
          </c:cat>
          <c:val>
            <c:numRef>
              <c:f>'espaços, atividades, frequência'!$E$40:$E$42</c:f>
              <c:numCache>
                <c:formatCode>0.0%</c:formatCode>
                <c:ptCount val="3"/>
                <c:pt idx="0">
                  <c:v>0.33900000000000002</c:v>
                </c:pt>
                <c:pt idx="1">
                  <c:v>0.58199999999999996</c:v>
                </c:pt>
                <c:pt idx="2">
                  <c:v>0.36599999999999999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9624064"/>
        <c:axId val="119625600"/>
      </c:barChart>
      <c:catAx>
        <c:axId val="119624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19625600"/>
        <c:crosses val="autoZero"/>
        <c:auto val="1"/>
        <c:lblAlgn val="ctr"/>
        <c:lblOffset val="100"/>
        <c:noMultiLvlLbl val="0"/>
      </c:catAx>
      <c:valAx>
        <c:axId val="119625600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19624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ysClr val="windowText" lastClr="000000"/>
          </a:solidFill>
        </a:defRPr>
      </a:pPr>
      <a:endParaRPr lang="pt-BR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lang="pt-BR" sz="2160" b="0" i="0" u="none" strike="noStrike" kern="1200" spc="0" baseline="0" noProof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noProof="0" dirty="0" smtClean="0"/>
              <a:t>Há</a:t>
            </a:r>
            <a:r>
              <a:rPr lang="pt-BR" baseline="0" noProof="0" dirty="0" smtClean="0"/>
              <a:t> a</a:t>
            </a:r>
            <a:r>
              <a:rPr lang="pt-BR" noProof="0" dirty="0" smtClean="0"/>
              <a:t>valiação do</a:t>
            </a:r>
            <a:r>
              <a:rPr lang="pt-BR" baseline="0" noProof="0" dirty="0" smtClean="0"/>
              <a:t> serviço de MSE</a:t>
            </a:r>
            <a:r>
              <a:rPr lang="pt-BR" noProof="0" dirty="0" smtClean="0"/>
              <a:t>?</a:t>
            </a:r>
            <a:endParaRPr lang="pt-BR" noProof="0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'espaços, atividades, frequência'!$B$46</c:f>
              <c:strCache>
                <c:ptCount val="1"/>
                <c:pt idx="0">
                  <c:v>avaliação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2.9831171963089414E-2"/>
                  <c:y val="-6.579813358111188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3767113889000809E-2"/>
                  <c:y val="4.239783463090035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782519965595587"/>
                      <c:h val="0.20207372181470856"/>
                    </c:manualLayout>
                  </c15:layout>
                </c:ext>
              </c:extLst>
            </c:dLbl>
            <c:dLbl>
              <c:idx val="4"/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8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 err="1" smtClean="0"/>
                      <a:t>Ooutros</a:t>
                    </a:r>
                    <a:r>
                      <a:rPr lang="en-US" baseline="0" dirty="0" smtClean="0"/>
                      <a:t> 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'espaços, atividades, frequência'!$A$47:$A$51</c:f>
              <c:strCache>
                <c:ptCount val="5"/>
                <c:pt idx="0">
                  <c:v>não</c:v>
                </c:pt>
                <c:pt idx="1">
                  <c:v>consultoria</c:v>
                </c:pt>
                <c:pt idx="2">
                  <c:v>análise de reincidência</c:v>
                </c:pt>
                <c:pt idx="3">
                  <c:v>vigilância socioassistencial</c:v>
                </c:pt>
                <c:pt idx="4">
                  <c:v>outros</c:v>
                </c:pt>
              </c:strCache>
            </c:strRef>
          </c:cat>
          <c:val>
            <c:numRef>
              <c:f>'espaços, atividades, frequência'!$B$47:$B$51</c:f>
              <c:numCache>
                <c:formatCode>0.0%</c:formatCode>
                <c:ptCount val="5"/>
                <c:pt idx="0">
                  <c:v>0.65800865800865804</c:v>
                </c:pt>
                <c:pt idx="1">
                  <c:v>7.7922077922077922E-3</c:v>
                </c:pt>
                <c:pt idx="2">
                  <c:v>9.0909090909090912E-2</c:v>
                </c:pt>
                <c:pt idx="3">
                  <c:v>0.19567099567099563</c:v>
                </c:pt>
                <c:pt idx="4">
                  <c:v>8.5714285714285715E-2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ysClr val="windowText" lastClr="000000"/>
          </a:solidFill>
        </a:defRPr>
      </a:pPr>
      <a:endParaRPr lang="pt-BR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dirty="0" smtClean="0"/>
              <a:t>Principais Dificuldades</a:t>
            </a:r>
            <a:endParaRPr lang="pt-BR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'equipes, capacitação, estrutura'!$B$34</c:f>
              <c:strCache>
                <c:ptCount val="1"/>
                <c:pt idx="0">
                  <c:v>principais dificuldades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'equipes, capacitação, estrutura'!$A$35:$A$40</c:f>
              <c:strCache>
                <c:ptCount val="6"/>
                <c:pt idx="0">
                  <c:v>relação com judiciário</c:v>
                </c:pt>
                <c:pt idx="1">
                  <c:v>alta demanda</c:v>
                </c:pt>
                <c:pt idx="2">
                  <c:v>estrutura física</c:v>
                </c:pt>
                <c:pt idx="3">
                  <c:v>recursos insuficientes</c:v>
                </c:pt>
                <c:pt idx="4">
                  <c:v>falta de profissionais</c:v>
                </c:pt>
                <c:pt idx="5">
                  <c:v>falta de capacitação</c:v>
                </c:pt>
              </c:strCache>
            </c:strRef>
          </c:cat>
          <c:val>
            <c:numRef>
              <c:f>'equipes, capacitação, estrutura'!$B$35:$B$40</c:f>
              <c:numCache>
                <c:formatCode>General</c:formatCode>
                <c:ptCount val="6"/>
                <c:pt idx="0">
                  <c:v>168</c:v>
                </c:pt>
                <c:pt idx="1">
                  <c:v>190</c:v>
                </c:pt>
                <c:pt idx="2">
                  <c:v>331</c:v>
                </c:pt>
                <c:pt idx="3">
                  <c:v>462</c:v>
                </c:pt>
                <c:pt idx="4">
                  <c:v>545</c:v>
                </c:pt>
                <c:pt idx="5">
                  <c:v>705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27226624"/>
        <c:axId val="127228160"/>
      </c:barChart>
      <c:catAx>
        <c:axId val="127226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27228160"/>
        <c:crosses val="autoZero"/>
        <c:auto val="1"/>
        <c:lblAlgn val="ctr"/>
        <c:lblOffset val="100"/>
        <c:noMultiLvlLbl val="0"/>
      </c:catAx>
      <c:valAx>
        <c:axId val="1272281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7226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ysClr val="windowText" lastClr="000000"/>
          </a:solidFill>
        </a:defRPr>
      </a:pPr>
      <a:endParaRPr lang="pt-BR"/>
    </a:p>
  </c:tx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Brasil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50000"/>
                    <a:satMod val="300000"/>
                  </a:schemeClr>
                </a:gs>
                <a:gs pos="35000">
                  <a:schemeClr val="accent3">
                    <a:tint val="37000"/>
                    <a:satMod val="300000"/>
                  </a:schemeClr>
                </a:gs>
                <a:gs pos="100000">
                  <a:schemeClr val="accent3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Plan1!$A$2:$A$4</c:f>
              <c:strCache>
                <c:ptCount val="3"/>
                <c:pt idx="0">
                  <c:v>Total de Novos adolescentes em cumprimento de MSE (L.A ou P.S.C)</c:v>
                </c:pt>
                <c:pt idx="1">
                  <c:v>Total de Novos adolescentes em cumprimento de MSE (L.A ou P.S.C) - Masculino</c:v>
                </c:pt>
                <c:pt idx="2">
                  <c:v>Total de Novos adolescentes em cumprimento de MSE (L.A ou P.S.C) - Feminino</c:v>
                </c:pt>
              </c:strCache>
            </c:strRef>
          </c:cat>
          <c:val>
            <c:numRef>
              <c:f>Plan1!$B$2:$B$4</c:f>
              <c:numCache>
                <c:formatCode>General</c:formatCode>
                <c:ptCount val="3"/>
                <c:pt idx="0">
                  <c:v>65970</c:v>
                </c:pt>
                <c:pt idx="1">
                  <c:v>57870</c:v>
                </c:pt>
                <c:pt idx="2">
                  <c:v>8100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656128"/>
        <c:axId val="128657664"/>
      </c:barChart>
      <c:catAx>
        <c:axId val="1286561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t-BR"/>
          </a:p>
        </c:txPr>
        <c:crossAx val="128657664"/>
        <c:crosses val="autoZero"/>
        <c:auto val="1"/>
        <c:lblAlgn val="ctr"/>
        <c:lblOffset val="100"/>
        <c:noMultiLvlLbl val="0"/>
      </c:catAx>
      <c:valAx>
        <c:axId val="12865766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28656128"/>
        <c:crosses val="autoZero"/>
        <c:crossBetween val="between"/>
      </c:valAx>
    </c:plotArea>
    <c:legend>
      <c:legendPos val="r"/>
      <c:legendEntry>
        <c:idx val="0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Sul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Plan1!$A$2:$A$4</c:f>
              <c:strCache>
                <c:ptCount val="3"/>
                <c:pt idx="0">
                  <c:v>Total de Novos adolescentes em cumprimento de MSE (L.A ou P.S.C)</c:v>
                </c:pt>
                <c:pt idx="1">
                  <c:v>Total de Novos adolescentes em cumprimento de MSE (L.A ou P.S.C) - Masculino</c:v>
                </c:pt>
                <c:pt idx="2">
                  <c:v>Total de Novos adolescentes em cumprimento de MSE (L.A ou P.S.C) - Feminino</c:v>
                </c:pt>
              </c:strCache>
            </c:strRef>
          </c:cat>
          <c:val>
            <c:numRef>
              <c:f>Plan1!$B$2:$B$4</c:f>
              <c:numCache>
                <c:formatCode>General</c:formatCode>
                <c:ptCount val="3"/>
                <c:pt idx="0">
                  <c:v>16008</c:v>
                </c:pt>
                <c:pt idx="1">
                  <c:v>13721</c:v>
                </c:pt>
                <c:pt idx="2">
                  <c:v>1169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Santa Catarina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50000"/>
                    <a:satMod val="300000"/>
                  </a:schemeClr>
                </a:gs>
                <a:gs pos="35000">
                  <a:schemeClr val="accent3">
                    <a:tint val="37000"/>
                    <a:satMod val="300000"/>
                  </a:schemeClr>
                </a:gs>
                <a:gs pos="100000">
                  <a:schemeClr val="accent3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Plan1!$A$2:$A$4</c:f>
              <c:strCache>
                <c:ptCount val="3"/>
                <c:pt idx="0">
                  <c:v>Total de Novos adolescentes em cumprimento de MSE (L.A ou P.S.C)</c:v>
                </c:pt>
                <c:pt idx="1">
                  <c:v>Total de Novos adolescentes em cumprimento de MSE (L.A ou P.S.C) - Masculino</c:v>
                </c:pt>
                <c:pt idx="2">
                  <c:v>Total de Novos adolescentes em cumprimento de MSE (L.A ou P.S.C) - Feminino</c:v>
                </c:pt>
              </c:strCache>
            </c:strRef>
          </c:cat>
          <c:val>
            <c:numRef>
              <c:f>Plan1!$C$2:$C$4</c:f>
              <c:numCache>
                <c:formatCode>General</c:formatCode>
                <c:ptCount val="3"/>
                <c:pt idx="0">
                  <c:v>3969</c:v>
                </c:pt>
                <c:pt idx="1">
                  <c:v>3464</c:v>
                </c:pt>
                <c:pt idx="2">
                  <c:v>505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730240"/>
        <c:axId val="128731776"/>
      </c:barChart>
      <c:catAx>
        <c:axId val="128730240"/>
        <c:scaling>
          <c:orientation val="minMax"/>
        </c:scaling>
        <c:delete val="0"/>
        <c:axPos val="b"/>
        <c:majorTickMark val="out"/>
        <c:minorTickMark val="none"/>
        <c:tickLblPos val="nextTo"/>
        <c:crossAx val="128731776"/>
        <c:crosses val="autoZero"/>
        <c:auto val="1"/>
        <c:lblAlgn val="ctr"/>
        <c:lblOffset val="100"/>
        <c:noMultiLvlLbl val="0"/>
      </c:catAx>
      <c:valAx>
        <c:axId val="128731776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287302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82830271216098"/>
          <c:y val="0.42211790065451266"/>
          <c:w val="0.20245771361913095"/>
          <c:h val="0.155763977743521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pt-BR" sz="1800" dirty="0">
                <a:solidFill>
                  <a:schemeClr val="tx1"/>
                </a:solidFill>
              </a:rPr>
              <a:t>Comparação</a:t>
            </a:r>
            <a:r>
              <a:rPr lang="pt-BR" sz="1800" baseline="0" dirty="0">
                <a:solidFill>
                  <a:schemeClr val="tx1"/>
                </a:solidFill>
              </a:rPr>
              <a:t> entre </a:t>
            </a:r>
            <a:r>
              <a:rPr lang="pt-BR" sz="1800" baseline="0" dirty="0" smtClean="0">
                <a:solidFill>
                  <a:schemeClr val="tx1"/>
                </a:solidFill>
              </a:rPr>
              <a:t>fontes para unidades </a:t>
            </a:r>
            <a:r>
              <a:rPr lang="pt-BR" sz="1800" baseline="0" dirty="0">
                <a:solidFill>
                  <a:schemeClr val="tx1"/>
                </a:solidFill>
              </a:rPr>
              <a:t>exclusivas de atendimento de </a:t>
            </a:r>
            <a:r>
              <a:rPr lang="pt-BR" sz="1800" baseline="0" dirty="0" smtClean="0">
                <a:solidFill>
                  <a:schemeClr val="tx1"/>
                </a:solidFill>
              </a:rPr>
              <a:t>MSE</a:t>
            </a:r>
            <a:endParaRPr lang="pt-BR" sz="1800" dirty="0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unidades!$A$2</c:f>
              <c:strCache>
                <c:ptCount val="1"/>
                <c:pt idx="0">
                  <c:v>CREAS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unidades!$B$1:$C$1</c:f>
              <c:strCache>
                <c:ptCount val="2"/>
                <c:pt idx="0">
                  <c:v>Censo SUAS 2016</c:v>
                </c:pt>
                <c:pt idx="1">
                  <c:v>Pesquisa @</c:v>
                </c:pt>
              </c:strCache>
            </c:strRef>
          </c:cat>
          <c:val>
            <c:numRef>
              <c:f>unidades!$B$2:$C$2</c:f>
              <c:numCache>
                <c:formatCode>0%</c:formatCode>
                <c:ptCount val="2"/>
                <c:pt idx="0">
                  <c:v>0.4688697318007663</c:v>
                </c:pt>
                <c:pt idx="1">
                  <c:v>0.52311161217587376</c:v>
                </c:pt>
              </c:numCache>
            </c:numRef>
          </c:val>
        </c:ser>
        <c:ser>
          <c:idx val="1"/>
          <c:order val="1"/>
          <c:tx>
            <c:strRef>
              <c:f>unidades!$A$3</c:f>
              <c:strCache>
                <c:ptCount val="1"/>
                <c:pt idx="0">
                  <c:v>CRAS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unidades!$B$1:$C$1</c:f>
              <c:strCache>
                <c:ptCount val="2"/>
                <c:pt idx="0">
                  <c:v>Censo SUAS 2016</c:v>
                </c:pt>
                <c:pt idx="1">
                  <c:v>Pesquisa @</c:v>
                </c:pt>
              </c:strCache>
            </c:strRef>
          </c:cat>
          <c:val>
            <c:numRef>
              <c:f>unidades!$B$3:$C$3</c:f>
              <c:numCache>
                <c:formatCode>0%</c:formatCode>
                <c:ptCount val="2"/>
                <c:pt idx="0">
                  <c:v>0.32495210727969348</c:v>
                </c:pt>
                <c:pt idx="1">
                  <c:v>0.17812852311161217</c:v>
                </c:pt>
              </c:numCache>
            </c:numRef>
          </c:val>
        </c:ser>
        <c:ser>
          <c:idx val="2"/>
          <c:order val="2"/>
          <c:tx>
            <c:strRef>
              <c:f>unidades!$A$4</c:f>
              <c:strCache>
                <c:ptCount val="1"/>
                <c:pt idx="0">
                  <c:v>Órgão gestor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unidades!$B$1:$C$1</c:f>
              <c:strCache>
                <c:ptCount val="2"/>
                <c:pt idx="0">
                  <c:v>Censo SUAS 2016</c:v>
                </c:pt>
                <c:pt idx="1">
                  <c:v>Pesquisa @</c:v>
                </c:pt>
              </c:strCache>
            </c:strRef>
          </c:cat>
          <c:val>
            <c:numRef>
              <c:f>unidades!$B$4:$C$4</c:f>
              <c:numCache>
                <c:formatCode>0%</c:formatCode>
                <c:ptCount val="2"/>
                <c:pt idx="0">
                  <c:v>0.14272030651340997</c:v>
                </c:pt>
                <c:pt idx="1">
                  <c:v>0.25253664036076662</c:v>
                </c:pt>
              </c:numCache>
            </c:numRef>
          </c:val>
        </c:ser>
        <c:ser>
          <c:idx val="3"/>
          <c:order val="3"/>
          <c:tx>
            <c:strRef>
              <c:f>unidades!$A$5</c:f>
              <c:strCache>
                <c:ptCount val="1"/>
                <c:pt idx="0">
                  <c:v>OSC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248695296014527E-2"/>
                  <c:y val="-8.487556272013328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248695296014527E-2"/>
                  <c:y val="1.8226888301384685E-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854349736657327E-2"/>
                      <c:h val="8.6342592592592582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unidades!$B$1:$C$1</c:f>
              <c:strCache>
                <c:ptCount val="2"/>
                <c:pt idx="0">
                  <c:v>Censo SUAS 2016</c:v>
                </c:pt>
                <c:pt idx="1">
                  <c:v>Pesquisa @</c:v>
                </c:pt>
              </c:strCache>
            </c:strRef>
          </c:cat>
          <c:val>
            <c:numRef>
              <c:f>unidades!$B$5:$C$5</c:f>
              <c:numCache>
                <c:formatCode>0%</c:formatCode>
                <c:ptCount val="2"/>
                <c:pt idx="0">
                  <c:v>1.2452107279693486E-2</c:v>
                </c:pt>
                <c:pt idx="1">
                  <c:v>1.8038331454340473E-2</c:v>
                </c:pt>
              </c:numCache>
            </c:numRef>
          </c:val>
        </c:ser>
        <c:ser>
          <c:idx val="4"/>
          <c:order val="4"/>
          <c:tx>
            <c:strRef>
              <c:f>unidades!$A$6</c:f>
              <c:strCache>
                <c:ptCount val="1"/>
                <c:pt idx="0">
                  <c:v>Outros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unidades!$B$1:$C$1</c:f>
              <c:strCache>
                <c:ptCount val="2"/>
                <c:pt idx="0">
                  <c:v>Censo SUAS 2016</c:v>
                </c:pt>
                <c:pt idx="1">
                  <c:v>Pesquisa @</c:v>
                </c:pt>
              </c:strCache>
            </c:strRef>
          </c:cat>
          <c:val>
            <c:numRef>
              <c:f>unidades!$B$6:$C$6</c:f>
              <c:numCache>
                <c:formatCode>0%</c:formatCode>
                <c:ptCount val="2"/>
                <c:pt idx="0">
                  <c:v>5.1005747126436782E-2</c:v>
                </c:pt>
                <c:pt idx="1">
                  <c:v>2.8184892897406989E-2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8024576"/>
        <c:axId val="97977088"/>
      </c:barChart>
      <c:catAx>
        <c:axId val="480245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7977088"/>
        <c:crosses val="autoZero"/>
        <c:auto val="1"/>
        <c:lblAlgn val="ctr"/>
        <c:lblOffset val="100"/>
        <c:noMultiLvlLbl val="0"/>
      </c:catAx>
      <c:valAx>
        <c:axId val="9797708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8024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074585735854455"/>
          <c:y val="0.88000473899095943"/>
          <c:w val="0.59754424194854894"/>
          <c:h val="0.106106372120151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'espaços, atividades, frequência'!$B$1</c:f>
              <c:strCache>
                <c:ptCount val="1"/>
                <c:pt idx="0">
                  <c:v>Espaços de prestação de serviços à comunidade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'espaços, atividades, frequência'!$A$2:$A$6</c:f>
              <c:strCache>
                <c:ptCount val="5"/>
                <c:pt idx="0">
                  <c:v>legislativo estadual ou municipal</c:v>
                </c:pt>
                <c:pt idx="1">
                  <c:v>Bombeiros, polícias</c:v>
                </c:pt>
                <c:pt idx="2">
                  <c:v>Entidades e organizações</c:v>
                </c:pt>
                <c:pt idx="3">
                  <c:v>Outros</c:v>
                </c:pt>
                <c:pt idx="4">
                  <c:v>Escolas, hospitais, associações de bairro, mov. sociais</c:v>
                </c:pt>
              </c:strCache>
            </c:strRef>
          </c:cat>
          <c:val>
            <c:numRef>
              <c:f>'espaços, atividades, frequência'!$B$2:$B$6</c:f>
              <c:numCache>
                <c:formatCode>0%</c:formatCode>
                <c:ptCount val="5"/>
                <c:pt idx="0">
                  <c:v>0.03</c:v>
                </c:pt>
                <c:pt idx="1">
                  <c:v>6.9000000000000006E-2</c:v>
                </c:pt>
                <c:pt idx="2">
                  <c:v>0.42799999999999999</c:v>
                </c:pt>
                <c:pt idx="3">
                  <c:v>0.48699999999999999</c:v>
                </c:pt>
                <c:pt idx="4">
                  <c:v>0.58899999999999997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8019584"/>
        <c:axId val="98021376"/>
      </c:barChart>
      <c:catAx>
        <c:axId val="980195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8021376"/>
        <c:crosses val="autoZero"/>
        <c:auto val="1"/>
        <c:lblAlgn val="ctr"/>
        <c:lblOffset val="100"/>
        <c:noMultiLvlLbl val="0"/>
      </c:catAx>
      <c:valAx>
        <c:axId val="9802137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98019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pt-BR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'espaços, atividades, frequência'!$B$9</c:f>
              <c:strCache>
                <c:ptCount val="1"/>
                <c:pt idx="0">
                  <c:v>Atividades de PSC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'espaços, atividades, frequência'!$A$10:$A$15</c:f>
              <c:strCache>
                <c:ptCount val="6"/>
                <c:pt idx="0">
                  <c:v>Atividades com pessoas em situação de vulnerabilidade (pacientes, pessoas em situação de acolhimento, etc.)</c:v>
                </c:pt>
                <c:pt idx="1">
                  <c:v>Outros</c:v>
                </c:pt>
                <c:pt idx="2">
                  <c:v>Aprendizagem profissional</c:v>
                </c:pt>
                <c:pt idx="3">
                  <c:v>Preservação de patrimônio público (praças, parques, monumentos, etc.)</c:v>
                </c:pt>
                <c:pt idx="4">
                  <c:v>Reparos e manutenção (pintura, conserto de objetos, etc.)</c:v>
                </c:pt>
                <c:pt idx="5">
                  <c:v>Serviços administrativos (secretariado, almoxarifado, etc)</c:v>
                </c:pt>
              </c:strCache>
            </c:strRef>
          </c:cat>
          <c:val>
            <c:numRef>
              <c:f>'espaços, atividades, frequência'!$B$10:$B$15</c:f>
              <c:numCache>
                <c:formatCode>0%</c:formatCode>
                <c:ptCount val="6"/>
                <c:pt idx="0">
                  <c:v>0.187</c:v>
                </c:pt>
                <c:pt idx="1">
                  <c:v>0.19700000000000001</c:v>
                </c:pt>
                <c:pt idx="2">
                  <c:v>0.32500000000000001</c:v>
                </c:pt>
                <c:pt idx="3">
                  <c:v>0.36499999999999999</c:v>
                </c:pt>
                <c:pt idx="4">
                  <c:v>0.38200000000000001</c:v>
                </c:pt>
                <c:pt idx="5">
                  <c:v>0.626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00012032"/>
        <c:axId val="100013568"/>
      </c:barChart>
      <c:catAx>
        <c:axId val="100012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0013568"/>
        <c:crosses val="autoZero"/>
        <c:auto val="1"/>
        <c:lblAlgn val="ctr"/>
        <c:lblOffset val="100"/>
        <c:noMultiLvlLbl val="0"/>
      </c:catAx>
      <c:valAx>
        <c:axId val="10001356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00012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pt-BR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0.17645811188303692"/>
          <c:y val="0.1158104805864784"/>
          <c:w val="0.53865317328023699"/>
          <c:h val="0.72326997918363656"/>
        </c:manualLayout>
      </c:layout>
      <c:pieChart>
        <c:varyColors val="1"/>
        <c:ser>
          <c:idx val="0"/>
          <c:order val="0"/>
          <c:tx>
            <c:strRef>
              <c:f>'sistema de justiça, sinase'!$B$1</c:f>
              <c:strCache>
                <c:ptCount val="1"/>
                <c:pt idx="0">
                  <c:v>Há comissão do SINASE?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8519321258930094"/>
                  <c:y val="-0.12923884514435707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Não</a:t>
                    </a:r>
                    <a:r>
                      <a:rPr lang="en-US" dirty="0" smtClean="0"/>
                      <a:t>; </a:t>
                    </a:r>
                    <a:r>
                      <a:rPr lang="en-US" dirty="0"/>
                      <a:t>75,5%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4875097287594066"/>
                  <c:y val="0.19465776336781426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Sim; </a:t>
                    </a:r>
                    <a:r>
                      <a:rPr lang="en-US" dirty="0"/>
                      <a:t>24,5%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'sistema de justiça, sinase'!$A$2:$A$3</c:f>
              <c:strCache>
                <c:ptCount val="2"/>
                <c:pt idx="0">
                  <c:v>Sim</c:v>
                </c:pt>
                <c:pt idx="1">
                  <c:v>Não</c:v>
                </c:pt>
              </c:strCache>
            </c:strRef>
          </c:cat>
          <c:val>
            <c:numRef>
              <c:f>'sistema de justiça, sinase'!$B$2:$B$3</c:f>
              <c:numCache>
                <c:formatCode>0.0%</c:formatCode>
                <c:ptCount val="2"/>
                <c:pt idx="0">
                  <c:v>0.755</c:v>
                </c:pt>
                <c:pt idx="1">
                  <c:v>0.245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pt-BR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pt-BR" dirty="0"/>
              <a:t>Há plano de medidas em </a:t>
            </a:r>
            <a:r>
              <a:rPr lang="pt-BR" dirty="0" smtClean="0"/>
              <a:t>meio    </a:t>
            </a:r>
            <a:r>
              <a:rPr lang="pt-BR" dirty="0"/>
              <a:t>aberto?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0875533260427479"/>
          <c:y val="0.15994148731568553"/>
          <c:w val="0.7543198675720868"/>
          <c:h val="0.81089389733995254"/>
        </c:manualLayout>
      </c:layout>
      <c:pieChart>
        <c:varyColors val="1"/>
        <c:ser>
          <c:idx val="0"/>
          <c:order val="0"/>
          <c:tx>
            <c:strRef>
              <c:f>'sistema de justiça, sinase'!$B$6</c:f>
              <c:strCache>
                <c:ptCount val="1"/>
                <c:pt idx="0">
                  <c:v>Há plano de medidas em meio aberto?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8706265512201134"/>
                  <c:y val="0.1068108444288768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22211771555079993"/>
                  <c:y val="-7.301195633859924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'sistema de justiça, sinase'!$A$7:$A$8</c:f>
              <c:strCache>
                <c:ptCount val="2"/>
                <c:pt idx="0">
                  <c:v>Sim</c:v>
                </c:pt>
                <c:pt idx="1">
                  <c:v>Não</c:v>
                </c:pt>
              </c:strCache>
            </c:strRef>
          </c:cat>
          <c:val>
            <c:numRef>
              <c:f>'sistema de justiça, sinase'!$B$7:$B$8</c:f>
              <c:numCache>
                <c:formatCode>0.0%</c:formatCode>
                <c:ptCount val="2"/>
                <c:pt idx="0">
                  <c:v>0.33900000000000002</c:v>
                </c:pt>
                <c:pt idx="1">
                  <c:v>0.66100000000000003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pt-BR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0.14762117235345582"/>
          <c:y val="0.11387800921732946"/>
          <c:w val="0.64920209973753285"/>
          <c:h val="0.86298766264143856"/>
        </c:manualLayout>
      </c:layout>
      <c:pieChart>
        <c:varyColors val="1"/>
        <c:ser>
          <c:idx val="0"/>
          <c:order val="0"/>
          <c:tx>
            <c:strRef>
              <c:f>'sistema de justiça, sinase'!$B$11</c:f>
              <c:strCache>
                <c:ptCount val="1"/>
                <c:pt idx="0">
                  <c:v>Há fluxo ou protocolo de atendimento?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9360520559930008"/>
                  <c:y val="5.6218649752114318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20298468941382322"/>
                  <c:y val="8.1109652960046665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'sistema de justiça, sinase'!$A$12:$A$13</c:f>
              <c:strCache>
                <c:ptCount val="2"/>
                <c:pt idx="0">
                  <c:v>Sim</c:v>
                </c:pt>
                <c:pt idx="1">
                  <c:v>Não</c:v>
                </c:pt>
              </c:strCache>
            </c:strRef>
          </c:cat>
          <c:val>
            <c:numRef>
              <c:f>'sistema de justiça, sinase'!$B$12:$B$13</c:f>
              <c:numCache>
                <c:formatCode>0.0%</c:formatCode>
                <c:ptCount val="2"/>
                <c:pt idx="0">
                  <c:v>0.42399999999999999</c:v>
                </c:pt>
                <c:pt idx="1">
                  <c:v>0.57600000000000007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pt-BR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'sistema de justiça, sinase'!$A$29</c:f>
              <c:strCache>
                <c:ptCount val="1"/>
                <c:pt idx="0">
                  <c:v>documentos técnicos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'sistema de justiça, sinase'!$B$28:$E$28</c:f>
              <c:strCache>
                <c:ptCount val="4"/>
                <c:pt idx="0">
                  <c:v>OSC</c:v>
                </c:pt>
                <c:pt idx="1">
                  <c:v>órgão gestor</c:v>
                </c:pt>
                <c:pt idx="2">
                  <c:v>CRAS</c:v>
                </c:pt>
                <c:pt idx="3">
                  <c:v>CREAS</c:v>
                </c:pt>
              </c:strCache>
            </c:strRef>
          </c:cat>
          <c:val>
            <c:numRef>
              <c:f>'sistema de justiça, sinase'!$B$29:$E$29</c:f>
              <c:numCache>
                <c:formatCode>0.0%</c:formatCode>
                <c:ptCount val="4"/>
                <c:pt idx="0">
                  <c:v>0.34968553459119495</c:v>
                </c:pt>
                <c:pt idx="1">
                  <c:v>0.60038610038610041</c:v>
                </c:pt>
                <c:pt idx="2">
                  <c:v>0.56425702811244982</c:v>
                </c:pt>
                <c:pt idx="3">
                  <c:v>0.59566326530612246</c:v>
                </c:pt>
              </c:numCache>
            </c:numRef>
          </c:val>
        </c:ser>
        <c:ser>
          <c:idx val="1"/>
          <c:order val="1"/>
          <c:tx>
            <c:strRef>
              <c:f>'sistema de justiça, sinase'!$A$30</c:f>
              <c:strCache>
                <c:ptCount val="1"/>
                <c:pt idx="0">
                  <c:v>encaminhamento dos adolescentes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'sistema de justiça, sinase'!$B$28:$E$28</c:f>
              <c:strCache>
                <c:ptCount val="4"/>
                <c:pt idx="0">
                  <c:v>OSC</c:v>
                </c:pt>
                <c:pt idx="1">
                  <c:v>órgão gestor</c:v>
                </c:pt>
                <c:pt idx="2">
                  <c:v>CRAS</c:v>
                </c:pt>
                <c:pt idx="3">
                  <c:v>CREAS</c:v>
                </c:pt>
              </c:strCache>
            </c:strRef>
          </c:cat>
          <c:val>
            <c:numRef>
              <c:f>'sistema de justiça, sinase'!$B$30:$E$30</c:f>
              <c:numCache>
                <c:formatCode>0.0%</c:formatCode>
                <c:ptCount val="4"/>
                <c:pt idx="0">
                  <c:v>8.4276729559748423E-2</c:v>
                </c:pt>
                <c:pt idx="1">
                  <c:v>0.21138996138996138</c:v>
                </c:pt>
                <c:pt idx="2">
                  <c:v>0.1144578313253012</c:v>
                </c:pt>
                <c:pt idx="3">
                  <c:v>0.17474489795918369</c:v>
                </c:pt>
              </c:numCache>
            </c:numRef>
          </c:val>
        </c:ser>
        <c:ser>
          <c:idx val="2"/>
          <c:order val="2"/>
          <c:tx>
            <c:strRef>
              <c:f>'sistema de justiça, sinase'!$A$31</c:f>
              <c:strCache>
                <c:ptCount val="1"/>
                <c:pt idx="0">
                  <c:v>Não há relação direta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'sistema de justiça, sinase'!$B$28:$E$28</c:f>
              <c:strCache>
                <c:ptCount val="4"/>
                <c:pt idx="0">
                  <c:v>OSC</c:v>
                </c:pt>
                <c:pt idx="1">
                  <c:v>órgão gestor</c:v>
                </c:pt>
                <c:pt idx="2">
                  <c:v>CRAS</c:v>
                </c:pt>
                <c:pt idx="3">
                  <c:v>CREAS</c:v>
                </c:pt>
              </c:strCache>
            </c:strRef>
          </c:cat>
          <c:val>
            <c:numRef>
              <c:f>'sistema de justiça, sinase'!$B$31:$E$31</c:f>
              <c:numCache>
                <c:formatCode>0.0%</c:formatCode>
                <c:ptCount val="4"/>
                <c:pt idx="0">
                  <c:v>0.56603773584905659</c:v>
                </c:pt>
                <c:pt idx="1">
                  <c:v>0.18822393822393824</c:v>
                </c:pt>
                <c:pt idx="2">
                  <c:v>0.32128514056224899</c:v>
                </c:pt>
                <c:pt idx="3">
                  <c:v>0.22959183673469388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0786176"/>
        <c:axId val="100787712"/>
      </c:barChart>
      <c:catAx>
        <c:axId val="1007861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0787712"/>
        <c:crosses val="autoZero"/>
        <c:auto val="1"/>
        <c:lblAlgn val="ctr"/>
        <c:lblOffset val="100"/>
        <c:noMultiLvlLbl val="0"/>
      </c:catAx>
      <c:valAx>
        <c:axId val="10078771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00786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ysClr val="windowText" lastClr="000000"/>
          </a:solidFill>
        </a:defRPr>
      </a:pPr>
      <a:endParaRPr lang="pt-BR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/>
              <a:t>Organização das equipes de atendimento das unidades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'equipes, capacitação, estrutura'!$A$9</c:f>
              <c:strCache>
                <c:ptCount val="1"/>
                <c:pt idx="0">
                  <c:v>equipe exclusiva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'equipes, capacitação, estrutura'!$B$8:$E$8</c:f>
              <c:strCache>
                <c:ptCount val="4"/>
                <c:pt idx="0">
                  <c:v>OSC</c:v>
                </c:pt>
                <c:pt idx="1">
                  <c:v>órgão gestor</c:v>
                </c:pt>
                <c:pt idx="2">
                  <c:v>CRAS</c:v>
                </c:pt>
                <c:pt idx="3">
                  <c:v>CREAS</c:v>
                </c:pt>
              </c:strCache>
            </c:strRef>
          </c:cat>
          <c:val>
            <c:numRef>
              <c:f>'equipes, capacitação, estrutura'!$B$9:$E$9</c:f>
              <c:numCache>
                <c:formatCode>0.0%</c:formatCode>
                <c:ptCount val="4"/>
                <c:pt idx="0">
                  <c:v>0.12239583333333333</c:v>
                </c:pt>
                <c:pt idx="1">
                  <c:v>7.8541374474053294E-2</c:v>
                </c:pt>
                <c:pt idx="2">
                  <c:v>6.1728395061728392E-2</c:v>
                </c:pt>
                <c:pt idx="3">
                  <c:v>0.24719101123595505</c:v>
                </c:pt>
              </c:numCache>
            </c:numRef>
          </c:val>
        </c:ser>
        <c:ser>
          <c:idx val="1"/>
          <c:order val="1"/>
          <c:tx>
            <c:strRef>
              <c:f>'equipes, capacitação, estrutura'!$A$10</c:f>
              <c:strCache>
                <c:ptCount val="1"/>
                <c:pt idx="0">
                  <c:v>equipe da unidade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'equipes, capacitação, estrutura'!$B$8:$E$8</c:f>
              <c:strCache>
                <c:ptCount val="4"/>
                <c:pt idx="0">
                  <c:v>OSC</c:v>
                </c:pt>
                <c:pt idx="1">
                  <c:v>órgão gestor</c:v>
                </c:pt>
                <c:pt idx="2">
                  <c:v>CRAS</c:v>
                </c:pt>
                <c:pt idx="3">
                  <c:v>CREAS</c:v>
                </c:pt>
              </c:strCache>
            </c:strRef>
          </c:cat>
          <c:val>
            <c:numRef>
              <c:f>'equipes, capacitação, estrutura'!$B$10:$E$10</c:f>
              <c:numCache>
                <c:formatCode>0.0%</c:formatCode>
                <c:ptCount val="4"/>
                <c:pt idx="0">
                  <c:v>0.60416666666666663</c:v>
                </c:pt>
                <c:pt idx="1">
                  <c:v>0.71248246844319774</c:v>
                </c:pt>
                <c:pt idx="2">
                  <c:v>0.82870370370370372</c:v>
                </c:pt>
                <c:pt idx="3">
                  <c:v>0.6918138041733547</c:v>
                </c:pt>
              </c:numCache>
            </c:numRef>
          </c:val>
        </c:ser>
        <c:ser>
          <c:idx val="2"/>
          <c:order val="2"/>
          <c:tx>
            <c:strRef>
              <c:f>'equipes, capacitação, estrutura'!$A$11</c:f>
              <c:strCache>
                <c:ptCount val="1"/>
                <c:pt idx="0">
                  <c:v>outros arranjos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'equipes, capacitação, estrutura'!$B$8:$E$8</c:f>
              <c:strCache>
                <c:ptCount val="4"/>
                <c:pt idx="0">
                  <c:v>OSC</c:v>
                </c:pt>
                <c:pt idx="1">
                  <c:v>órgão gestor</c:v>
                </c:pt>
                <c:pt idx="2">
                  <c:v>CRAS</c:v>
                </c:pt>
                <c:pt idx="3">
                  <c:v>CREAS</c:v>
                </c:pt>
              </c:strCache>
            </c:strRef>
          </c:cat>
          <c:val>
            <c:numRef>
              <c:f>'equipes, capacitação, estrutura'!$B$11:$E$11</c:f>
              <c:numCache>
                <c:formatCode>0.0%</c:formatCode>
                <c:ptCount val="4"/>
                <c:pt idx="0">
                  <c:v>0.2734375</c:v>
                </c:pt>
                <c:pt idx="1">
                  <c:v>0.20897615708274894</c:v>
                </c:pt>
                <c:pt idx="2">
                  <c:v>0.1095679012345679</c:v>
                </c:pt>
                <c:pt idx="3">
                  <c:v>6.0995184590690206E-2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9212416"/>
        <c:axId val="109213952"/>
      </c:barChart>
      <c:catAx>
        <c:axId val="1092124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9213952"/>
        <c:crosses val="autoZero"/>
        <c:auto val="1"/>
        <c:lblAlgn val="ctr"/>
        <c:lblOffset val="100"/>
        <c:noMultiLvlLbl val="0"/>
      </c:catAx>
      <c:valAx>
        <c:axId val="10921395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09212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ysClr val="windowText" lastClr="000000"/>
          </a:solidFill>
        </a:defRPr>
      </a:pPr>
      <a:endParaRPr lang="pt-BR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804E60-96BF-4C85-9739-AAA71C0BB7BB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5641A64-EDC8-4A17-9227-F69F6D97D72A}">
      <dgm:prSet phldrT="[Texto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pt-BR" dirty="0" smtClean="0">
              <a:solidFill>
                <a:schemeClr val="tx1"/>
              </a:solidFill>
            </a:rPr>
            <a:t>Ampliar atendimento em municípios de Pequeno Porte;</a:t>
          </a:r>
          <a:endParaRPr lang="pt-BR" dirty="0">
            <a:solidFill>
              <a:schemeClr val="tx1"/>
            </a:solidFill>
          </a:endParaRPr>
        </a:p>
      </dgm:t>
    </dgm:pt>
    <dgm:pt modelId="{9B5E9172-2EE1-4C7A-8365-25EB9C9E1397}" type="parTrans" cxnId="{75B5B33A-A4A7-46B9-BC29-80A01C5B8245}">
      <dgm:prSet/>
      <dgm:spPr/>
      <dgm:t>
        <a:bodyPr/>
        <a:lstStyle/>
        <a:p>
          <a:endParaRPr lang="pt-BR"/>
        </a:p>
      </dgm:t>
    </dgm:pt>
    <dgm:pt modelId="{0C96E8D4-2A80-4279-82FD-5D919D596A9B}" type="sibTrans" cxnId="{75B5B33A-A4A7-46B9-BC29-80A01C5B8245}">
      <dgm:prSet/>
      <dgm:spPr/>
      <dgm:t>
        <a:bodyPr/>
        <a:lstStyle/>
        <a:p>
          <a:endParaRPr lang="pt-BR"/>
        </a:p>
      </dgm:t>
    </dgm:pt>
    <dgm:pt modelId="{8B19AB8A-D78D-4AC3-AC21-39E7379BF3E4}">
      <dgm:prSet phldrT="[Texto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ln>
          <a:noFill/>
        </a:ln>
      </dgm:spPr>
      <dgm:t>
        <a:bodyPr/>
        <a:lstStyle/>
        <a:p>
          <a:r>
            <a:rPr lang="pt-BR" dirty="0" smtClean="0">
              <a:solidFill>
                <a:schemeClr val="tx1"/>
              </a:solidFill>
            </a:rPr>
            <a:t>Reforçar a forma CREAS como espaço privilegiado de execução do serviço;</a:t>
          </a:r>
          <a:endParaRPr lang="pt-BR" dirty="0">
            <a:solidFill>
              <a:schemeClr val="tx1"/>
            </a:solidFill>
          </a:endParaRPr>
        </a:p>
      </dgm:t>
    </dgm:pt>
    <dgm:pt modelId="{3F995F83-9C80-4086-B96E-8CFC2D02B920}" type="parTrans" cxnId="{767C95FF-0C2E-4E88-A242-83B999BACE23}">
      <dgm:prSet/>
      <dgm:spPr/>
      <dgm:t>
        <a:bodyPr/>
        <a:lstStyle/>
        <a:p>
          <a:endParaRPr lang="pt-BR"/>
        </a:p>
      </dgm:t>
    </dgm:pt>
    <dgm:pt modelId="{E5BEF902-C400-49F6-8A01-33C1F9754CC4}" type="sibTrans" cxnId="{767C95FF-0C2E-4E88-A242-83B999BACE23}">
      <dgm:prSet/>
      <dgm:spPr/>
      <dgm:t>
        <a:bodyPr/>
        <a:lstStyle/>
        <a:p>
          <a:endParaRPr lang="pt-BR"/>
        </a:p>
      </dgm:t>
    </dgm:pt>
    <dgm:pt modelId="{94FD0D86-45F8-48D4-816B-E9EDB3173581}">
      <dgm:prSet phldrT="[Texto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 b="0" dirty="0" smtClean="0">
              <a:solidFill>
                <a:schemeClr val="tx1"/>
              </a:solidFill>
            </a:rPr>
            <a:t>Qualificar a responsabilidade intersetorial do atendimento</a:t>
          </a:r>
          <a:r>
            <a:rPr lang="pt-BR" b="1" dirty="0" smtClean="0">
              <a:solidFill>
                <a:schemeClr val="tx1"/>
              </a:solidFill>
            </a:rPr>
            <a:t>;</a:t>
          </a:r>
          <a:endParaRPr lang="pt-BR" dirty="0">
            <a:solidFill>
              <a:schemeClr val="tx1"/>
            </a:solidFill>
          </a:endParaRPr>
        </a:p>
      </dgm:t>
    </dgm:pt>
    <dgm:pt modelId="{2B83455C-71CB-4094-AE18-F8CC1D076F33}" type="sibTrans" cxnId="{033884EB-2A2B-40F7-9D3C-083CC23A533D}">
      <dgm:prSet/>
      <dgm:spPr/>
      <dgm:t>
        <a:bodyPr/>
        <a:lstStyle/>
        <a:p>
          <a:endParaRPr lang="pt-BR"/>
        </a:p>
      </dgm:t>
    </dgm:pt>
    <dgm:pt modelId="{04CB161A-4053-456B-9690-44D150656F9F}" type="parTrans" cxnId="{033884EB-2A2B-40F7-9D3C-083CC23A533D}">
      <dgm:prSet/>
      <dgm:spPr/>
      <dgm:t>
        <a:bodyPr/>
        <a:lstStyle/>
        <a:p>
          <a:endParaRPr lang="pt-BR"/>
        </a:p>
      </dgm:t>
    </dgm:pt>
    <dgm:pt modelId="{63372A5A-4AFC-4163-9BAB-4942F1580049}">
      <dgm:prSet/>
      <dgm:spPr/>
      <dgm:t>
        <a:bodyPr/>
        <a:lstStyle/>
        <a:p>
          <a:r>
            <a:rPr lang="pt-BR" b="0" dirty="0" smtClean="0">
              <a:solidFill>
                <a:schemeClr val="tx1"/>
              </a:solidFill>
            </a:rPr>
            <a:t>Fortalecer a relação entre o meio fechado e aberto para as futuras desinstitucionalizações</a:t>
          </a:r>
          <a:r>
            <a:rPr lang="pt-BR" b="1" dirty="0" smtClean="0">
              <a:solidFill>
                <a:schemeClr val="tx1"/>
              </a:solidFill>
            </a:rPr>
            <a:t>.</a:t>
          </a:r>
          <a:endParaRPr lang="pt-BR" b="1" dirty="0">
            <a:solidFill>
              <a:schemeClr val="tx1"/>
            </a:solidFill>
          </a:endParaRPr>
        </a:p>
      </dgm:t>
    </dgm:pt>
    <dgm:pt modelId="{A8239406-071A-4247-BDF8-3186F21FA578}" type="parTrans" cxnId="{ED9499F7-FFCF-440E-9902-23B617BC2E28}">
      <dgm:prSet/>
      <dgm:spPr/>
      <dgm:t>
        <a:bodyPr/>
        <a:lstStyle/>
        <a:p>
          <a:endParaRPr lang="pt-BR"/>
        </a:p>
      </dgm:t>
    </dgm:pt>
    <dgm:pt modelId="{8314AD6C-835D-460C-A13B-E90C59675118}" type="sibTrans" cxnId="{ED9499F7-FFCF-440E-9902-23B617BC2E28}">
      <dgm:prSet/>
      <dgm:spPr/>
      <dgm:t>
        <a:bodyPr/>
        <a:lstStyle/>
        <a:p>
          <a:endParaRPr lang="pt-BR"/>
        </a:p>
      </dgm:t>
    </dgm:pt>
    <dgm:pt modelId="{2E9ACA2F-220D-4124-8EDB-5E3D6D3A4D65}" type="pres">
      <dgm:prSet presAssocID="{68804E60-96BF-4C85-9739-AAA71C0BB7B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39718D61-ABBF-4FB2-BBA8-801AFAC02CF4}" type="pres">
      <dgm:prSet presAssocID="{68804E60-96BF-4C85-9739-AAA71C0BB7BB}" presName="Name1" presStyleCnt="0"/>
      <dgm:spPr/>
    </dgm:pt>
    <dgm:pt modelId="{A09A7FCB-2DA4-4A89-8DB1-753EBE827392}" type="pres">
      <dgm:prSet presAssocID="{68804E60-96BF-4C85-9739-AAA71C0BB7BB}" presName="cycle" presStyleCnt="0"/>
      <dgm:spPr/>
    </dgm:pt>
    <dgm:pt modelId="{19A18225-2712-45F8-B524-F41A78B5135D}" type="pres">
      <dgm:prSet presAssocID="{68804E60-96BF-4C85-9739-AAA71C0BB7BB}" presName="srcNode" presStyleLbl="node1" presStyleIdx="0" presStyleCnt="4"/>
      <dgm:spPr/>
    </dgm:pt>
    <dgm:pt modelId="{20706757-AAE7-465D-AD05-60404860856F}" type="pres">
      <dgm:prSet presAssocID="{68804E60-96BF-4C85-9739-AAA71C0BB7BB}" presName="conn" presStyleLbl="parChTrans1D2" presStyleIdx="0" presStyleCnt="1"/>
      <dgm:spPr/>
      <dgm:t>
        <a:bodyPr/>
        <a:lstStyle/>
        <a:p>
          <a:endParaRPr lang="pt-BR"/>
        </a:p>
      </dgm:t>
    </dgm:pt>
    <dgm:pt modelId="{A4DD9802-40B2-4386-A7A7-E02F10D330BD}" type="pres">
      <dgm:prSet presAssocID="{68804E60-96BF-4C85-9739-AAA71C0BB7BB}" presName="extraNode" presStyleLbl="node1" presStyleIdx="0" presStyleCnt="4"/>
      <dgm:spPr/>
    </dgm:pt>
    <dgm:pt modelId="{7E82A15A-37AF-4289-9BC3-9158E248C832}" type="pres">
      <dgm:prSet presAssocID="{68804E60-96BF-4C85-9739-AAA71C0BB7BB}" presName="dstNode" presStyleLbl="node1" presStyleIdx="0" presStyleCnt="4"/>
      <dgm:spPr/>
    </dgm:pt>
    <dgm:pt modelId="{63663663-6B2B-4A57-A0E4-7642546C04E8}" type="pres">
      <dgm:prSet presAssocID="{55641A64-EDC8-4A17-9227-F69F6D97D72A}" presName="text_1" presStyleLbl="node1" presStyleIdx="0" presStyleCnt="4" custScaleX="78985" custScaleY="84091" custLinFactNeighborX="-7609" custLinFactNeighborY="-211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53DB31A-06B6-4F8F-9897-8C2F34738C79}" type="pres">
      <dgm:prSet presAssocID="{55641A64-EDC8-4A17-9227-F69F6D97D72A}" presName="accent_1" presStyleCnt="0"/>
      <dgm:spPr/>
    </dgm:pt>
    <dgm:pt modelId="{9D368E3E-E6B3-46B7-8699-F95D286286F1}" type="pres">
      <dgm:prSet presAssocID="{55641A64-EDC8-4A17-9227-F69F6D97D72A}" presName="accentRepeatNode" presStyleLbl="solidFgAcc1" presStyleIdx="0" presStyleCnt="4" custScaleX="87338" custScaleY="78577" custLinFactNeighborX="2973" custLinFactNeighborY="-4310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pt-BR"/>
        </a:p>
      </dgm:t>
    </dgm:pt>
    <dgm:pt modelId="{290125F2-C2C6-4752-8731-C8E18D70619A}" type="pres">
      <dgm:prSet presAssocID="{8B19AB8A-D78D-4AC3-AC21-39E7379BF3E4}" presName="text_2" presStyleLbl="node1" presStyleIdx="1" presStyleCnt="4" custScaleX="82689" custScaleY="95695" custLinFactNeighborX="-8122" custLinFactNeighborY="-154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F45CABA-F27B-4DDA-973E-41F6A95AECD5}" type="pres">
      <dgm:prSet presAssocID="{8B19AB8A-D78D-4AC3-AC21-39E7379BF3E4}" presName="accent_2" presStyleCnt="0"/>
      <dgm:spPr/>
    </dgm:pt>
    <dgm:pt modelId="{CFB4EA39-20C8-4DF0-8162-B13541C452E5}" type="pres">
      <dgm:prSet presAssocID="{8B19AB8A-D78D-4AC3-AC21-39E7379BF3E4}" presName="accentRepeatNode" presStyleLbl="solidFgAcc1" presStyleIdx="1" presStyleCnt="4" custFlipVert="0" custFlipHor="1" custScaleX="90106" custScaleY="82699" custLinFactNeighborX="-8415" custLinFactNeighborY="1833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pt-BR"/>
        </a:p>
      </dgm:t>
    </dgm:pt>
    <dgm:pt modelId="{CC345BD9-2E19-4351-8EDE-FC26138707E5}" type="pres">
      <dgm:prSet presAssocID="{94FD0D86-45F8-48D4-816B-E9EDB3173581}" presName="text_3" presStyleLbl="node1" presStyleIdx="2" presStyleCnt="4" custScaleX="84280" custScaleY="95695" custLinFactNeighborX="-8319" custLinFactNeighborY="355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6E4F595-70F1-4220-964E-73E5B0CB70AF}" type="pres">
      <dgm:prSet presAssocID="{94FD0D86-45F8-48D4-816B-E9EDB3173581}" presName="accent_3" presStyleCnt="0"/>
      <dgm:spPr/>
    </dgm:pt>
    <dgm:pt modelId="{7A55904F-19A7-42A5-B171-6A5DCEAC8601}" type="pres">
      <dgm:prSet presAssocID="{94FD0D86-45F8-48D4-816B-E9EDB3173581}" presName="accentRepeatNode" presStyleLbl="solidFgAcc1" presStyleIdx="2" presStyleCnt="4" custFlipVert="0" custFlipHor="0" custScaleX="90152" custScaleY="83289" custLinFactNeighborX="-16666" custLinFactNeighborY="-2064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pt-BR"/>
        </a:p>
      </dgm:t>
    </dgm:pt>
    <dgm:pt modelId="{828A9C1D-FE21-4F1C-9F5C-64D3FA0DA0FE}" type="pres">
      <dgm:prSet presAssocID="{63372A5A-4AFC-4163-9BAB-4942F1580049}" presName="text_4" presStyleLbl="node1" presStyleIdx="3" presStyleCnt="4" custScaleX="82742" custScaleY="100000" custLinFactNeighborX="-5731" custLinFactNeighborY="-987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C555187-737A-4831-A33E-36925FAC8F6A}" type="pres">
      <dgm:prSet presAssocID="{63372A5A-4AFC-4163-9BAB-4942F1580049}" presName="accent_4" presStyleCnt="0"/>
      <dgm:spPr/>
    </dgm:pt>
    <dgm:pt modelId="{523DEBCC-A778-47CD-8B68-206B77C0B369}" type="pres">
      <dgm:prSet presAssocID="{63372A5A-4AFC-4163-9BAB-4942F1580049}" presName="accentRepeatNode" presStyleLbl="solidFgAcc1" presStyleIdx="3" presStyleCnt="4" custScaleX="84077" custScaleY="86218" custLinFactNeighborX="1342" custLinFactNeighborY="-479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pt-BR"/>
        </a:p>
      </dgm:t>
    </dgm:pt>
  </dgm:ptLst>
  <dgm:cxnLst>
    <dgm:cxn modelId="{ED9499F7-FFCF-440E-9902-23B617BC2E28}" srcId="{68804E60-96BF-4C85-9739-AAA71C0BB7BB}" destId="{63372A5A-4AFC-4163-9BAB-4942F1580049}" srcOrd="3" destOrd="0" parTransId="{A8239406-071A-4247-BDF8-3186F21FA578}" sibTransId="{8314AD6C-835D-460C-A13B-E90C59675118}"/>
    <dgm:cxn modelId="{01362837-030F-4B6E-9445-A5839F4A0434}" type="presOf" srcId="{68804E60-96BF-4C85-9739-AAA71C0BB7BB}" destId="{2E9ACA2F-220D-4124-8EDB-5E3D6D3A4D65}" srcOrd="0" destOrd="0" presId="urn:microsoft.com/office/officeart/2008/layout/VerticalCurvedList"/>
    <dgm:cxn modelId="{75B5B33A-A4A7-46B9-BC29-80A01C5B8245}" srcId="{68804E60-96BF-4C85-9739-AAA71C0BB7BB}" destId="{55641A64-EDC8-4A17-9227-F69F6D97D72A}" srcOrd="0" destOrd="0" parTransId="{9B5E9172-2EE1-4C7A-8365-25EB9C9E1397}" sibTransId="{0C96E8D4-2A80-4279-82FD-5D919D596A9B}"/>
    <dgm:cxn modelId="{5021398E-8FE1-40E0-B098-08ADA58BF83F}" type="presOf" srcId="{63372A5A-4AFC-4163-9BAB-4942F1580049}" destId="{828A9C1D-FE21-4F1C-9F5C-64D3FA0DA0FE}" srcOrd="0" destOrd="0" presId="urn:microsoft.com/office/officeart/2008/layout/VerticalCurvedList"/>
    <dgm:cxn modelId="{654A8388-C99D-4CC9-97D4-FA82A39FB709}" type="presOf" srcId="{0C96E8D4-2A80-4279-82FD-5D919D596A9B}" destId="{20706757-AAE7-465D-AD05-60404860856F}" srcOrd="0" destOrd="0" presId="urn:microsoft.com/office/officeart/2008/layout/VerticalCurvedList"/>
    <dgm:cxn modelId="{D8EC38D7-5B7C-4218-9991-9F4B9DA4C40E}" type="presOf" srcId="{94FD0D86-45F8-48D4-816B-E9EDB3173581}" destId="{CC345BD9-2E19-4351-8EDE-FC26138707E5}" srcOrd="0" destOrd="0" presId="urn:microsoft.com/office/officeart/2008/layout/VerticalCurvedList"/>
    <dgm:cxn modelId="{F98DF4D8-CCAA-4824-8AF2-963239F6EDA6}" type="presOf" srcId="{55641A64-EDC8-4A17-9227-F69F6D97D72A}" destId="{63663663-6B2B-4A57-A0E4-7642546C04E8}" srcOrd="0" destOrd="0" presId="urn:microsoft.com/office/officeart/2008/layout/VerticalCurvedList"/>
    <dgm:cxn modelId="{C3851BC8-5BF8-4D89-96DA-850879E9CE3A}" type="presOf" srcId="{8B19AB8A-D78D-4AC3-AC21-39E7379BF3E4}" destId="{290125F2-C2C6-4752-8731-C8E18D70619A}" srcOrd="0" destOrd="0" presId="urn:microsoft.com/office/officeart/2008/layout/VerticalCurvedList"/>
    <dgm:cxn modelId="{033884EB-2A2B-40F7-9D3C-083CC23A533D}" srcId="{68804E60-96BF-4C85-9739-AAA71C0BB7BB}" destId="{94FD0D86-45F8-48D4-816B-E9EDB3173581}" srcOrd="2" destOrd="0" parTransId="{04CB161A-4053-456B-9690-44D150656F9F}" sibTransId="{2B83455C-71CB-4094-AE18-F8CC1D076F33}"/>
    <dgm:cxn modelId="{767C95FF-0C2E-4E88-A242-83B999BACE23}" srcId="{68804E60-96BF-4C85-9739-AAA71C0BB7BB}" destId="{8B19AB8A-D78D-4AC3-AC21-39E7379BF3E4}" srcOrd="1" destOrd="0" parTransId="{3F995F83-9C80-4086-B96E-8CFC2D02B920}" sibTransId="{E5BEF902-C400-49F6-8A01-33C1F9754CC4}"/>
    <dgm:cxn modelId="{F77B5A13-3659-4B67-9F03-E542A9E59696}" type="presParOf" srcId="{2E9ACA2F-220D-4124-8EDB-5E3D6D3A4D65}" destId="{39718D61-ABBF-4FB2-BBA8-801AFAC02CF4}" srcOrd="0" destOrd="0" presId="urn:microsoft.com/office/officeart/2008/layout/VerticalCurvedList"/>
    <dgm:cxn modelId="{9C4AE55E-C553-430C-94BF-E8320AC641C3}" type="presParOf" srcId="{39718D61-ABBF-4FB2-BBA8-801AFAC02CF4}" destId="{A09A7FCB-2DA4-4A89-8DB1-753EBE827392}" srcOrd="0" destOrd="0" presId="urn:microsoft.com/office/officeart/2008/layout/VerticalCurvedList"/>
    <dgm:cxn modelId="{AC8B47F0-0CA1-4CCD-A5A3-5E8DEEBDA13B}" type="presParOf" srcId="{A09A7FCB-2DA4-4A89-8DB1-753EBE827392}" destId="{19A18225-2712-45F8-B524-F41A78B5135D}" srcOrd="0" destOrd="0" presId="urn:microsoft.com/office/officeart/2008/layout/VerticalCurvedList"/>
    <dgm:cxn modelId="{EC227141-7BF7-43E4-BEDA-1B48158A75B0}" type="presParOf" srcId="{A09A7FCB-2DA4-4A89-8DB1-753EBE827392}" destId="{20706757-AAE7-465D-AD05-60404860856F}" srcOrd="1" destOrd="0" presId="urn:microsoft.com/office/officeart/2008/layout/VerticalCurvedList"/>
    <dgm:cxn modelId="{9875A150-DF3A-40C5-9BA1-3A9D5A191A68}" type="presParOf" srcId="{A09A7FCB-2DA4-4A89-8DB1-753EBE827392}" destId="{A4DD9802-40B2-4386-A7A7-E02F10D330BD}" srcOrd="2" destOrd="0" presId="urn:microsoft.com/office/officeart/2008/layout/VerticalCurvedList"/>
    <dgm:cxn modelId="{B26FF3A8-C47C-4F68-AA6D-D4DB27BE5525}" type="presParOf" srcId="{A09A7FCB-2DA4-4A89-8DB1-753EBE827392}" destId="{7E82A15A-37AF-4289-9BC3-9158E248C832}" srcOrd="3" destOrd="0" presId="urn:microsoft.com/office/officeart/2008/layout/VerticalCurvedList"/>
    <dgm:cxn modelId="{494C7375-6293-4E5F-A5E6-D7F8F4420BD8}" type="presParOf" srcId="{39718D61-ABBF-4FB2-BBA8-801AFAC02CF4}" destId="{63663663-6B2B-4A57-A0E4-7642546C04E8}" srcOrd="1" destOrd="0" presId="urn:microsoft.com/office/officeart/2008/layout/VerticalCurvedList"/>
    <dgm:cxn modelId="{702AD4B8-DA0C-4FAF-9945-AF297CBBF7E8}" type="presParOf" srcId="{39718D61-ABBF-4FB2-BBA8-801AFAC02CF4}" destId="{353DB31A-06B6-4F8F-9897-8C2F34738C79}" srcOrd="2" destOrd="0" presId="urn:microsoft.com/office/officeart/2008/layout/VerticalCurvedList"/>
    <dgm:cxn modelId="{A73DAA4C-275F-471C-B3CF-30BA54097BF8}" type="presParOf" srcId="{353DB31A-06B6-4F8F-9897-8C2F34738C79}" destId="{9D368E3E-E6B3-46B7-8699-F95D286286F1}" srcOrd="0" destOrd="0" presId="urn:microsoft.com/office/officeart/2008/layout/VerticalCurvedList"/>
    <dgm:cxn modelId="{E9EA62D0-7E1D-48C1-A83B-F2E1B56AF8F4}" type="presParOf" srcId="{39718D61-ABBF-4FB2-BBA8-801AFAC02CF4}" destId="{290125F2-C2C6-4752-8731-C8E18D70619A}" srcOrd="3" destOrd="0" presId="urn:microsoft.com/office/officeart/2008/layout/VerticalCurvedList"/>
    <dgm:cxn modelId="{AF91AAEE-44F4-4E16-A75D-C27BEF45C839}" type="presParOf" srcId="{39718D61-ABBF-4FB2-BBA8-801AFAC02CF4}" destId="{DF45CABA-F27B-4DDA-973E-41F6A95AECD5}" srcOrd="4" destOrd="0" presId="urn:microsoft.com/office/officeart/2008/layout/VerticalCurvedList"/>
    <dgm:cxn modelId="{129374D1-6024-4545-A84F-28D47A0FFE74}" type="presParOf" srcId="{DF45CABA-F27B-4DDA-973E-41F6A95AECD5}" destId="{CFB4EA39-20C8-4DF0-8162-B13541C452E5}" srcOrd="0" destOrd="0" presId="urn:microsoft.com/office/officeart/2008/layout/VerticalCurvedList"/>
    <dgm:cxn modelId="{EE74A0EF-653B-4302-BE4D-65A7A3E46E96}" type="presParOf" srcId="{39718D61-ABBF-4FB2-BBA8-801AFAC02CF4}" destId="{CC345BD9-2E19-4351-8EDE-FC26138707E5}" srcOrd="5" destOrd="0" presId="urn:microsoft.com/office/officeart/2008/layout/VerticalCurvedList"/>
    <dgm:cxn modelId="{72779718-924C-4F44-86CD-9EC56B1044D2}" type="presParOf" srcId="{39718D61-ABBF-4FB2-BBA8-801AFAC02CF4}" destId="{B6E4F595-70F1-4220-964E-73E5B0CB70AF}" srcOrd="6" destOrd="0" presId="urn:microsoft.com/office/officeart/2008/layout/VerticalCurvedList"/>
    <dgm:cxn modelId="{B3F4BAAC-18DF-4198-B2EE-32C7BB04E503}" type="presParOf" srcId="{B6E4F595-70F1-4220-964E-73E5B0CB70AF}" destId="{7A55904F-19A7-42A5-B171-6A5DCEAC8601}" srcOrd="0" destOrd="0" presId="urn:microsoft.com/office/officeart/2008/layout/VerticalCurvedList"/>
    <dgm:cxn modelId="{F6FA8094-A991-4D7F-A312-E0600A1FC52C}" type="presParOf" srcId="{39718D61-ABBF-4FB2-BBA8-801AFAC02CF4}" destId="{828A9C1D-FE21-4F1C-9F5C-64D3FA0DA0FE}" srcOrd="7" destOrd="0" presId="urn:microsoft.com/office/officeart/2008/layout/VerticalCurvedList"/>
    <dgm:cxn modelId="{5BEA0515-8740-41D2-8ABB-6D9B243A6C80}" type="presParOf" srcId="{39718D61-ABBF-4FB2-BBA8-801AFAC02CF4}" destId="{8C555187-737A-4831-A33E-36925FAC8F6A}" srcOrd="8" destOrd="0" presId="urn:microsoft.com/office/officeart/2008/layout/VerticalCurvedList"/>
    <dgm:cxn modelId="{BFC42750-8043-4CAE-A016-68715F272E31}" type="presParOf" srcId="{8C555187-737A-4831-A33E-36925FAC8F6A}" destId="{523DEBCC-A778-47CD-8B68-206B77C0B36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706757-AAE7-465D-AD05-60404860856F}">
      <dsp:nvSpPr>
        <dsp:cNvPr id="0" name=""/>
        <dsp:cNvSpPr/>
      </dsp:nvSpPr>
      <dsp:spPr>
        <a:xfrm>
          <a:off x="-4831811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63663-6B2B-4A57-A0E4-7642546C04E8}">
      <dsp:nvSpPr>
        <dsp:cNvPr id="0" name=""/>
        <dsp:cNvSpPr/>
      </dsp:nvSpPr>
      <dsp:spPr>
        <a:xfrm>
          <a:off x="1018491" y="388642"/>
          <a:ext cx="6046860" cy="585503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552668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>
              <a:solidFill>
                <a:schemeClr val="tx1"/>
              </a:solidFill>
            </a:rPr>
            <a:t>Ampliar atendimento em municípios de Pequeno Porte;</a:t>
          </a:r>
          <a:endParaRPr lang="pt-BR" sz="1900" kern="1200" dirty="0">
            <a:solidFill>
              <a:schemeClr val="tx1"/>
            </a:solidFill>
          </a:endParaRPr>
        </a:p>
      </dsp:txBody>
      <dsp:txXfrm>
        <a:off x="1018491" y="388642"/>
        <a:ext cx="6046860" cy="585503"/>
      </dsp:txXfrm>
    </dsp:sp>
    <dsp:sp modelId="{9D368E3E-E6B3-46B7-8699-F95D286286F1}">
      <dsp:nvSpPr>
        <dsp:cNvPr id="0" name=""/>
        <dsp:cNvSpPr/>
      </dsp:nvSpPr>
      <dsp:spPr>
        <a:xfrm>
          <a:off x="442395" y="316636"/>
          <a:ext cx="760139" cy="683889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290125F2-C2C6-4752-8731-C8E18D70619A}">
      <dsp:nvSpPr>
        <dsp:cNvPr id="0" name=""/>
        <dsp:cNvSpPr/>
      </dsp:nvSpPr>
      <dsp:spPr>
        <a:xfrm>
          <a:off x="1234493" y="1396750"/>
          <a:ext cx="6000342" cy="666299"/>
        </a:xfrm>
        <a:prstGeom prst="rect">
          <a:avLst/>
        </a:prstGeom>
        <a:solidFill>
          <a:schemeClr val="accent6"/>
        </a:solidFill>
        <a:ln w="25400" cap="flat" cmpd="sng" algn="ctr">
          <a:noFill/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552668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>
              <a:solidFill>
                <a:schemeClr val="tx1"/>
              </a:solidFill>
            </a:rPr>
            <a:t>Reforçar a forma CREAS como espaço privilegiado de execução do serviço;</a:t>
          </a:r>
          <a:endParaRPr lang="pt-BR" sz="1900" kern="1200" dirty="0">
            <a:solidFill>
              <a:schemeClr val="tx1"/>
            </a:solidFill>
          </a:endParaRPr>
        </a:p>
      </dsp:txBody>
      <dsp:txXfrm>
        <a:off x="1234493" y="1396750"/>
        <a:ext cx="6000342" cy="666299"/>
      </dsp:txXfrm>
    </dsp:sp>
    <dsp:sp modelId="{CFB4EA39-20C8-4DF0-8162-B13541C452E5}">
      <dsp:nvSpPr>
        <dsp:cNvPr id="0" name=""/>
        <dsp:cNvSpPr/>
      </dsp:nvSpPr>
      <dsp:spPr>
        <a:xfrm flipH="1">
          <a:off x="730425" y="1396756"/>
          <a:ext cx="784230" cy="719764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CC345BD9-2E19-4351-8EDE-FC26138707E5}">
      <dsp:nvSpPr>
        <dsp:cNvPr id="0" name=""/>
        <dsp:cNvSpPr/>
      </dsp:nvSpPr>
      <dsp:spPr>
        <a:xfrm>
          <a:off x="1162472" y="2476873"/>
          <a:ext cx="6115793" cy="666299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552668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b="0" kern="1200" dirty="0" smtClean="0">
              <a:solidFill>
                <a:schemeClr val="tx1"/>
              </a:solidFill>
            </a:rPr>
            <a:t>Qualificar a responsabilidade intersetorial do atendimento</a:t>
          </a:r>
          <a:r>
            <a:rPr lang="pt-BR" sz="1900" b="1" kern="1200" dirty="0" smtClean="0">
              <a:solidFill>
                <a:schemeClr val="tx1"/>
              </a:solidFill>
            </a:rPr>
            <a:t>;</a:t>
          </a:r>
          <a:endParaRPr lang="pt-BR" sz="1900" kern="1200" dirty="0">
            <a:solidFill>
              <a:schemeClr val="tx1"/>
            </a:solidFill>
          </a:endParaRPr>
        </a:p>
      </dsp:txBody>
      <dsp:txXfrm>
        <a:off x="1162472" y="2476873"/>
        <a:ext cx="6115793" cy="666299"/>
      </dsp:txXfrm>
    </dsp:sp>
    <dsp:sp modelId="{7A55904F-19A7-42A5-B171-6A5DCEAC8601}">
      <dsp:nvSpPr>
        <dsp:cNvPr id="0" name=""/>
        <dsp:cNvSpPr/>
      </dsp:nvSpPr>
      <dsp:spPr>
        <a:xfrm>
          <a:off x="658413" y="2404863"/>
          <a:ext cx="784631" cy="724899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828A9C1D-FE21-4F1C-9F5C-64D3FA0DA0FE}">
      <dsp:nvSpPr>
        <dsp:cNvPr id="0" name=""/>
        <dsp:cNvSpPr/>
      </dsp:nvSpPr>
      <dsp:spPr>
        <a:xfrm>
          <a:off x="1018452" y="3412975"/>
          <a:ext cx="6334485" cy="69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668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b="0" kern="1200" dirty="0" smtClean="0">
              <a:solidFill>
                <a:schemeClr val="tx1"/>
              </a:solidFill>
            </a:rPr>
            <a:t>Fortalecer a relação entre o meio fechado e aberto para as futuras desinstitucionalizações</a:t>
          </a:r>
          <a:r>
            <a:rPr lang="pt-BR" sz="1900" b="1" kern="1200" dirty="0" smtClean="0">
              <a:solidFill>
                <a:schemeClr val="tx1"/>
              </a:solidFill>
            </a:rPr>
            <a:t>.</a:t>
          </a:r>
          <a:endParaRPr lang="pt-BR" sz="1900" b="1" kern="1200" dirty="0">
            <a:solidFill>
              <a:schemeClr val="tx1"/>
            </a:solidFill>
          </a:endParaRPr>
        </a:p>
      </dsp:txBody>
      <dsp:txXfrm>
        <a:off x="1018452" y="3412975"/>
        <a:ext cx="6334485" cy="696274"/>
      </dsp:txXfrm>
    </dsp:sp>
    <dsp:sp modelId="{523DEBCC-A778-47CD-8B68-206B77C0B369}">
      <dsp:nvSpPr>
        <dsp:cNvPr id="0" name=""/>
        <dsp:cNvSpPr/>
      </dsp:nvSpPr>
      <dsp:spPr>
        <a:xfrm>
          <a:off x="442391" y="3412975"/>
          <a:ext cx="731758" cy="750392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0.89249</cdr:y>
    </cdr:from>
    <cdr:to>
      <cdr:x>0.25633</cdr:x>
      <cdr:y>0.98224</cdr:y>
    </cdr:to>
    <cdr:sp macro="" textlink="">
      <cdr:nvSpPr>
        <cdr:cNvPr id="2" name="CaixaDeTexto 9"/>
        <cdr:cNvSpPr txBox="1"/>
      </cdr:nvSpPr>
      <cdr:spPr>
        <a:xfrm xmlns:a="http://schemas.openxmlformats.org/drawingml/2006/main">
          <a:off x="0" y="2448272"/>
          <a:ext cx="1824893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pt-BR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pt-BR" sz="1000" dirty="0"/>
            <a:t>Fonte: </a:t>
          </a:r>
          <a:r>
            <a:rPr lang="pt-BR" sz="1000" dirty="0" smtClean="0"/>
            <a:t>Pesquisa MSE, 2017.</a:t>
          </a:r>
          <a:endParaRPr lang="pt-BR" sz="10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F81-C7D6-4D56-BEE0-400045FF24C6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9490-B025-473E-B34D-1E031D9EB5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9333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F81-C7D6-4D56-BEE0-400045FF24C6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9490-B025-473E-B34D-1E031D9EB5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1381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F81-C7D6-4D56-BEE0-400045FF24C6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9490-B025-473E-B34D-1E031D9EB5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4357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B3A15-7EED-4AD4-888D-EFBBA727AD92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21/06/2017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03523-324B-429F-ADB4-2C9524563F60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712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F81-C7D6-4D56-BEE0-400045FF24C6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9490-B025-473E-B34D-1E031D9EB5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1644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F81-C7D6-4D56-BEE0-400045FF24C6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9490-B025-473E-B34D-1E031D9EB5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8063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F81-C7D6-4D56-BEE0-400045FF24C6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9490-B025-473E-B34D-1E031D9EB5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87353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F81-C7D6-4D56-BEE0-400045FF24C6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9490-B025-473E-B34D-1E031D9EB5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7687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F81-C7D6-4D56-BEE0-400045FF24C6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9490-B025-473E-B34D-1E031D9EB5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935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F81-C7D6-4D56-BEE0-400045FF24C6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9490-B025-473E-B34D-1E031D9EB5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196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F81-C7D6-4D56-BEE0-400045FF24C6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9490-B025-473E-B34D-1E031D9EB5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8043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F81-C7D6-4D56-BEE0-400045FF24C6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9490-B025-473E-B34D-1E031D9EB5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652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F2F81-C7D6-4D56-BEE0-400045FF24C6}" type="datetimeFigureOut">
              <a:rPr lang="pt-BR" smtClean="0"/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E9490-B025-473E-B34D-1E031D9EB5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2624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0.png"/><Relationship Id="rId4" Type="http://schemas.openxmlformats.org/officeDocument/2006/relationships/oleObject" Target="../embeddings/Microsoft_Excel_97-2003_Worksheet1.xls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1.png"/><Relationship Id="rId4" Type="http://schemas.openxmlformats.org/officeDocument/2006/relationships/oleObject" Target="../embeddings/Microsoft_Excel_97-2003_Worksheet2.xls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2.png"/><Relationship Id="rId4" Type="http://schemas.openxmlformats.org/officeDocument/2006/relationships/oleObject" Target="../embeddings/Microsoft_Excel_97-2003_Worksheet3.xls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3.png"/><Relationship Id="rId4" Type="http://schemas.openxmlformats.org/officeDocument/2006/relationships/oleObject" Target="../embeddings/Microsoft_Excel_97-2003_Worksheet4.xls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4.png"/><Relationship Id="rId4" Type="http://schemas.openxmlformats.org/officeDocument/2006/relationships/oleObject" Target="../embeddings/Microsoft_Excel_97-2003_Worksheet5.xls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5.png"/><Relationship Id="rId4" Type="http://schemas.openxmlformats.org/officeDocument/2006/relationships/oleObject" Target="../embeddings/Microsoft_Excel_97-2003_Worksheet6.xls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6.png"/><Relationship Id="rId4" Type="http://schemas.openxmlformats.org/officeDocument/2006/relationships/oleObject" Target="../embeddings/Microsoft_Excel_97-2003_Worksheet7.xls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7.png"/><Relationship Id="rId4" Type="http://schemas.openxmlformats.org/officeDocument/2006/relationships/oleObject" Target="../embeddings/Microsoft_Excel_97-2003_Worksheet8.xls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8.png"/><Relationship Id="rId4" Type="http://schemas.openxmlformats.org/officeDocument/2006/relationships/oleObject" Target="../embeddings/Microsoft_Excel_97-2003_Worksheet9.xls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mailto:mse.mds@mds.gov.br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632848" cy="30243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/>
              <a:t/>
            </a:r>
            <a:br>
              <a:rPr lang="pt-BR" sz="2800" dirty="0"/>
            </a:br>
            <a:r>
              <a:rPr lang="pt-BR" sz="2800" dirty="0" smtClean="0"/>
              <a:t>SERVIÇO DE PROTEÇÃO SOCIAL A ADOLESCENTES EM CUMPRIMENTO DE MEDIDA SOCIOEDUCATIVA DE LIBERDADE ASSISTIDA (LA) E DE PRESTAÇÃO DE SERVIÇOS À COMUNIDADE (PSC)</a:t>
            </a:r>
            <a:br>
              <a:rPr lang="pt-BR" sz="2800" dirty="0" smtClean="0"/>
            </a:br>
            <a:r>
              <a:rPr lang="pt-BR" sz="2800" dirty="0" smtClean="0"/>
              <a:t/>
            </a:r>
            <a:br>
              <a:rPr lang="pt-BR" sz="2800" dirty="0" smtClean="0"/>
            </a:br>
            <a:endParaRPr lang="pt-BR" sz="2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55576" y="332656"/>
            <a:ext cx="7848872" cy="648072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pt-BR" sz="2000" b="1" dirty="0" smtClean="0">
                <a:latin typeface="+mj-lt"/>
              </a:rPr>
              <a:t>Ministério do Desenvolvimento Social e Agrário</a:t>
            </a:r>
          </a:p>
          <a:p>
            <a:pPr algn="ctr"/>
            <a:r>
              <a:rPr lang="pt-BR" sz="2000" b="1" dirty="0" smtClean="0">
                <a:latin typeface="+mj-lt"/>
              </a:rPr>
              <a:t>Secretaria Nacional de Assistência Social – SNAS</a:t>
            </a:r>
          </a:p>
          <a:p>
            <a:pPr algn="ctr"/>
            <a:r>
              <a:rPr lang="pt-BR" sz="2000" b="1" dirty="0" smtClean="0">
                <a:latin typeface="+mj-lt"/>
              </a:rPr>
              <a:t>Departamento de Proteção Social Especial - DPSE </a:t>
            </a:r>
          </a:p>
          <a:p>
            <a:pPr algn="ctr"/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963954"/>
            <a:ext cx="1826766" cy="727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2843808" y="6085197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Florianópolis, Junho de 2017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01275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t-BR" sz="2400" dirty="0">
                <a:solidFill>
                  <a:prstClr val="black"/>
                </a:solidFill>
                <a:cs typeface="Arial" panose="020B0604020202020204" pitchFamily="34" charset="0"/>
              </a:rPr>
              <a:t>O Serviço de Proteção Social a Adolescentes em Cumprimento de Medidas Socioeducativas</a:t>
            </a:r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106263" y="2780928"/>
            <a:ext cx="9144000" cy="778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prstClr val="black"/>
                </a:solidFill>
              </a:rPr>
              <a:t>Relação entre o Serviço de MSE em meio aberto e a Vigilância Socioassistencial: Qualificação das etapas do atendimento socioeducativo: </a:t>
            </a:r>
          </a:p>
          <a:p>
            <a:pPr algn="just"/>
            <a:endParaRPr lang="pt-BR" sz="2000" dirty="0" smtClean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000" dirty="0" smtClean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just"/>
            <a:endParaRPr lang="pt-BR" sz="2000" dirty="0">
              <a:solidFill>
                <a:prstClr val="black"/>
              </a:solidFill>
            </a:endParaRPr>
          </a:p>
          <a:p>
            <a:pPr algn="just"/>
            <a:endParaRPr lang="pt-BR" sz="2000" dirty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000" dirty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000" dirty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000" dirty="0" smtClean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000" dirty="0" smtClean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000" dirty="0" smtClean="0">
              <a:solidFill>
                <a:prstClr val="black"/>
              </a:solidFill>
            </a:endParaRPr>
          </a:p>
          <a:p>
            <a:endParaRPr lang="pt-BR" sz="2000" dirty="0">
              <a:solidFill>
                <a:prstClr val="black"/>
              </a:solidFill>
            </a:endParaRPr>
          </a:p>
          <a:p>
            <a:endParaRPr lang="pt-BR" sz="2000" dirty="0" smtClean="0">
              <a:solidFill>
                <a:prstClr val="black"/>
              </a:solidFill>
            </a:endParaRPr>
          </a:p>
          <a:p>
            <a:endParaRPr lang="pt-BR" sz="2000" dirty="0">
              <a:solidFill>
                <a:prstClr val="black"/>
              </a:solidFill>
            </a:endParaRPr>
          </a:p>
          <a:p>
            <a:endParaRPr lang="pt-BR" sz="2000" dirty="0" smtClean="0">
              <a:solidFill>
                <a:prstClr val="black"/>
              </a:solidFill>
            </a:endParaRPr>
          </a:p>
          <a:p>
            <a:endParaRPr lang="pt-BR" sz="2000" dirty="0">
              <a:solidFill>
                <a:prstClr val="black"/>
              </a:solidFill>
            </a:endParaRPr>
          </a:p>
          <a:p>
            <a:endParaRPr lang="pt-BR" sz="2000" dirty="0" smtClean="0">
              <a:solidFill>
                <a:prstClr val="black"/>
              </a:solidFill>
            </a:endParaRPr>
          </a:p>
          <a:p>
            <a:endParaRPr lang="pt-BR" sz="2000" dirty="0">
              <a:solidFill>
                <a:prstClr val="black"/>
              </a:solidFill>
            </a:endParaRPr>
          </a:p>
          <a:p>
            <a:endParaRPr lang="pt-BR" sz="2000" dirty="0" smtClean="0">
              <a:solidFill>
                <a:prstClr val="black"/>
              </a:solidFill>
            </a:endParaRPr>
          </a:p>
          <a:p>
            <a:endParaRPr lang="pt-BR" sz="2000" dirty="0">
              <a:solidFill>
                <a:prstClr val="black"/>
              </a:solidFill>
            </a:endParaRPr>
          </a:p>
          <a:p>
            <a:endParaRPr lang="pt-BR" sz="2000" dirty="0" smtClean="0">
              <a:solidFill>
                <a:prstClr val="black"/>
              </a:solidFill>
            </a:endParaRPr>
          </a:p>
          <a:p>
            <a:endParaRPr lang="pt-BR" sz="2000" dirty="0">
              <a:solidFill>
                <a:prstClr val="black"/>
              </a:solidFill>
            </a:endParaRPr>
          </a:p>
          <a:p>
            <a:endParaRPr lang="pt-BR" sz="2000" dirty="0" smtClean="0">
              <a:solidFill>
                <a:prstClr val="black"/>
              </a:solidFill>
            </a:endParaRPr>
          </a:p>
          <a:p>
            <a:endParaRPr lang="pt-BR" sz="2000" dirty="0">
              <a:solidFill>
                <a:prstClr val="black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27697"/>
            <a:ext cx="2802822" cy="153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213280" y="3933056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dirty="0">
                <a:solidFill>
                  <a:prstClr val="black"/>
                </a:solidFill>
              </a:rPr>
              <a:t>Diagnóstico;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250576" y="4571836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dirty="0">
                <a:solidFill>
                  <a:prstClr val="black"/>
                </a:solidFill>
              </a:rPr>
              <a:t>Execução;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267666" y="51787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dirty="0">
                <a:solidFill>
                  <a:prstClr val="black"/>
                </a:solidFill>
              </a:rPr>
              <a:t>Monitoramento;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287176" y="572396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dirty="0">
                <a:solidFill>
                  <a:prstClr val="black"/>
                </a:solidFill>
              </a:rPr>
              <a:t>Avaliação do Serviço;</a:t>
            </a:r>
          </a:p>
        </p:txBody>
      </p:sp>
    </p:spTree>
    <p:extLst>
      <p:ext uri="{BB962C8B-B14F-4D97-AF65-F5344CB8AC3E}">
        <p14:creationId xmlns:p14="http://schemas.microsoft.com/office/powerpoint/2010/main" val="3595236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t-BR" sz="2400" dirty="0">
                <a:solidFill>
                  <a:prstClr val="black"/>
                </a:solidFill>
                <a:cs typeface="Arial" panose="020B0604020202020204" pitchFamily="34" charset="0"/>
              </a:rPr>
              <a:t>O Serviço de Proteção Social a Adolescentes em Cumprimento de Medidas Socioeducativas</a:t>
            </a:r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33365" y="1094835"/>
            <a:ext cx="91440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sz="2000" dirty="0">
              <a:solidFill>
                <a:prstClr val="black"/>
              </a:solidFill>
            </a:endParaRPr>
          </a:p>
          <a:p>
            <a:pPr algn="just"/>
            <a:r>
              <a:rPr lang="pt-BR" sz="2000" dirty="0" smtClean="0">
                <a:solidFill>
                  <a:prstClr val="black"/>
                </a:solidFill>
              </a:rPr>
              <a:t>Intersetorialidade:</a:t>
            </a:r>
          </a:p>
          <a:p>
            <a:pPr algn="just"/>
            <a:endParaRPr lang="pt-BR" sz="2000" dirty="0" smtClean="0">
              <a:solidFill>
                <a:prstClr val="black"/>
              </a:solidFill>
            </a:endParaRPr>
          </a:p>
          <a:p>
            <a:pPr algn="just"/>
            <a:endParaRPr lang="pt-BR" sz="2000" dirty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000" dirty="0" smtClean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000" dirty="0" smtClean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000" dirty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000" dirty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000" dirty="0" smtClean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000" dirty="0" smtClean="0">
              <a:solidFill>
                <a:prstClr val="black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000" dirty="0" smtClean="0">
              <a:solidFill>
                <a:prstClr val="black"/>
              </a:solidFill>
            </a:endParaRPr>
          </a:p>
          <a:p>
            <a:endParaRPr lang="pt-BR" sz="2000" dirty="0">
              <a:solidFill>
                <a:prstClr val="black"/>
              </a:solidFill>
            </a:endParaRPr>
          </a:p>
          <a:p>
            <a:endParaRPr lang="pt-BR" sz="2000" dirty="0" smtClean="0">
              <a:solidFill>
                <a:prstClr val="black"/>
              </a:solidFill>
            </a:endParaRPr>
          </a:p>
          <a:p>
            <a:endParaRPr lang="pt-BR" sz="2000" dirty="0">
              <a:solidFill>
                <a:prstClr val="black"/>
              </a:solidFill>
            </a:endParaRPr>
          </a:p>
          <a:p>
            <a:endParaRPr lang="pt-BR" sz="2000" dirty="0" smtClean="0">
              <a:solidFill>
                <a:prstClr val="black"/>
              </a:solidFill>
            </a:endParaRPr>
          </a:p>
          <a:p>
            <a:endParaRPr lang="pt-BR" sz="2000" dirty="0">
              <a:solidFill>
                <a:prstClr val="black"/>
              </a:solidFill>
            </a:endParaRPr>
          </a:p>
          <a:p>
            <a:endParaRPr lang="pt-BR" sz="2000" dirty="0" smtClean="0">
              <a:solidFill>
                <a:prstClr val="black"/>
              </a:solidFill>
            </a:endParaRPr>
          </a:p>
          <a:p>
            <a:endParaRPr lang="pt-BR" sz="2000" dirty="0">
              <a:solidFill>
                <a:prstClr val="black"/>
              </a:solidFill>
            </a:endParaRPr>
          </a:p>
          <a:p>
            <a:endParaRPr lang="pt-BR" sz="2000" dirty="0" smtClean="0">
              <a:solidFill>
                <a:prstClr val="black"/>
              </a:solidFill>
            </a:endParaRPr>
          </a:p>
          <a:p>
            <a:endParaRPr lang="pt-BR" sz="2000" dirty="0">
              <a:solidFill>
                <a:prstClr val="black"/>
              </a:solidFill>
            </a:endParaRPr>
          </a:p>
          <a:p>
            <a:endParaRPr lang="pt-BR" sz="2000" dirty="0" smtClean="0">
              <a:solidFill>
                <a:prstClr val="black"/>
              </a:solidFill>
            </a:endParaRPr>
          </a:p>
          <a:p>
            <a:endParaRPr lang="pt-BR" sz="2000" dirty="0">
              <a:solidFill>
                <a:prstClr val="black"/>
              </a:solidFill>
            </a:endParaRPr>
          </a:p>
          <a:p>
            <a:endParaRPr lang="pt-BR" sz="2000" dirty="0" smtClean="0">
              <a:solidFill>
                <a:prstClr val="black"/>
              </a:solidFill>
            </a:endParaRPr>
          </a:p>
          <a:p>
            <a:endParaRPr lang="pt-BR" sz="2000" dirty="0">
              <a:solidFill>
                <a:prstClr val="black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015" y="1045062"/>
            <a:ext cx="2057400" cy="2095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270516" y="3586217"/>
            <a:ext cx="646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dirty="0">
                <a:solidFill>
                  <a:prstClr val="black"/>
                </a:solidFill>
              </a:rPr>
              <a:t>Princípio da Incompletude Institucional;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299190" y="4372655"/>
            <a:ext cx="80892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dirty="0">
                <a:solidFill>
                  <a:prstClr val="black"/>
                </a:solidFill>
              </a:rPr>
              <a:t>Estabelecimento de fluxos e protocolos com os órgãos gestores das Políticas Setoriais/Institucionalização da corresponsabilidade;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223659" y="2093015"/>
            <a:ext cx="68513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dirty="0">
                <a:solidFill>
                  <a:prstClr val="black"/>
                </a:solidFill>
              </a:rPr>
              <a:t>Criação de Comissões Intersetoriais de Gestão do Socioeducativo no município: Elaboração dos Planos municipais  de atendimento socioeducativo; articulação intersetorial; acompanhamento do atendimento; avaliação;</a:t>
            </a:r>
          </a:p>
        </p:txBody>
      </p:sp>
    </p:spTree>
    <p:extLst>
      <p:ext uri="{BB962C8B-B14F-4D97-AF65-F5344CB8AC3E}">
        <p14:creationId xmlns:p14="http://schemas.microsoft.com/office/powerpoint/2010/main" val="7808671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t-BR" dirty="0">
                <a:solidFill>
                  <a:prstClr val="black"/>
                </a:solidFill>
                <a:cs typeface="Arial" panose="020B0604020202020204" pitchFamily="34" charset="0"/>
              </a:rPr>
              <a:t>Metodologia de Trabalho</a:t>
            </a:r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1225390" y="980728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+mj-lt"/>
              <a:buAutoNum type="arabicPeriod"/>
              <a:tabLst>
                <a:tab pos="85725" algn="l"/>
              </a:tabLst>
            </a:pPr>
            <a:endParaRPr lang="pt-BR" sz="24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 smtClean="0">
              <a:solidFill>
                <a:prstClr val="black"/>
              </a:solidFill>
            </a:endParaRPr>
          </a:p>
          <a:p>
            <a:endParaRPr lang="pt-BR" dirty="0">
              <a:solidFill>
                <a:prstClr val="black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262927" y="112474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Elementos constitutivos: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925" y="1044524"/>
            <a:ext cx="1362075" cy="2001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17226"/>
            <a:ext cx="755575" cy="740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" y="1673224"/>
            <a:ext cx="7098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A dupla dimensão da Defesa de Direitos e da Responsabilização diante do Ato Infracional;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1" y="250500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O princípio do exercício da alteridade;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1" y="3046400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Territorialização: vulnerabilidades e potências;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0" y="3573016"/>
            <a:ext cx="8676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Protagonismo juvenil: promoção do exercício  de responsabilidades, liderança e autoconfiança;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0" y="4291354"/>
            <a:ext cx="8532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Matricialidade Sociofamiliar: Análise da dinâmica familiar envolvendo-a no processo socioeducativo por meio do fortalecimento de seus vínculos;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827584" y="4725730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/>
          </a:p>
          <a:p>
            <a:pPr algn="just"/>
            <a:r>
              <a:rPr lang="pt-BR" dirty="0"/>
              <a:t>Equipe Técnica: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780364" y="5470895"/>
            <a:ext cx="7682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Equipe de Referência do CREAS, respeitados os portes dos municípios (conforme NOB/RH - 2006);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812776" y="6164447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Para municípios de grande porte e metrópoles, indica-se a constituição de equipes </a:t>
            </a:r>
            <a:r>
              <a:rPr lang="pt-BR" dirty="0" smtClean="0"/>
              <a:t> ou </a:t>
            </a:r>
            <a:r>
              <a:rPr lang="pt-BR" dirty="0"/>
              <a:t>técnicos de referência;</a:t>
            </a:r>
          </a:p>
        </p:txBody>
      </p:sp>
    </p:spTree>
    <p:extLst>
      <p:ext uri="{BB962C8B-B14F-4D97-AF65-F5344CB8AC3E}">
        <p14:creationId xmlns:p14="http://schemas.microsoft.com/office/powerpoint/2010/main" val="8003340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t-BR" dirty="0">
                <a:solidFill>
                  <a:prstClr val="black"/>
                </a:solidFill>
                <a:cs typeface="Arial" panose="020B0604020202020204" pitchFamily="34" charset="0"/>
              </a:rPr>
              <a:t>Metodologia de Trabalho</a:t>
            </a:r>
            <a:endParaRPr lang="pt-BR" dirty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3" y="1124744"/>
            <a:ext cx="1514299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7" y="4209991"/>
            <a:ext cx="1579775" cy="94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907704" y="134076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Etapas de Atendimento:</a:t>
            </a:r>
            <a:endParaRPr lang="pt-BR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-2708" y="2612725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Acolhida;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-2708" y="302831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Construção do PIA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13717" y="342867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Atividades individuais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0" y="382623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Atividades Coletivas</a:t>
            </a:r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1924719" y="4497025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Registros:</a:t>
            </a:r>
            <a:endParaRPr lang="pt-BR" b="1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6162" y="5219908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Relatórios de acompanhamento junto ao Sistema de Justiça</a:t>
            </a:r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19872" y="5636110"/>
            <a:ext cx="90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Registro Mensal de Atendimento – RMA</a:t>
            </a:r>
            <a:r>
              <a:rPr lang="pt-BR" dirty="0" smtClean="0">
                <a:solidFill>
                  <a:srgbClr val="FF0000"/>
                </a:solidFill>
              </a:rPr>
              <a:t> </a:t>
            </a:r>
            <a:endParaRPr lang="pt-BR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13717" y="6006974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Prontuário SUAS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965200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5875" y="2708275"/>
            <a:ext cx="9144000" cy="11525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800" b="1" dirty="0" smtClean="0"/>
              <a:t>Diagnóstico da</a:t>
            </a:r>
            <a:r>
              <a:rPr lang="pt-BR" sz="2800" b="1" dirty="0"/>
              <a:t/>
            </a:r>
            <a:br>
              <a:rPr lang="pt-BR" sz="2800" b="1" dirty="0"/>
            </a:br>
            <a:r>
              <a:rPr lang="pt-BR" sz="2800" b="1" dirty="0"/>
              <a:t>Execução </a:t>
            </a:r>
            <a:r>
              <a:rPr lang="pt-BR" sz="2800" b="1" dirty="0" smtClean="0"/>
              <a:t>das Medidas em Meio </a:t>
            </a:r>
            <a:r>
              <a:rPr lang="pt-BR" sz="2800" b="1" dirty="0" smtClean="0"/>
              <a:t>aberto - Brasil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248440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9525"/>
            <a:ext cx="9144000" cy="8985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dirty="0" smtClean="0"/>
              <a:t>Censo Suas 2016</a:t>
            </a:r>
            <a:endParaRPr lang="pt-BR" dirty="0"/>
          </a:p>
        </p:txBody>
      </p:sp>
      <p:graphicFrame>
        <p:nvGraphicFramePr>
          <p:cNvPr id="8195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06400" y="1074738"/>
          <a:ext cx="8331200" cy="510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r:id="rId4" imgW="8327858" imgH="5102794" progId="Excel.Chart.8">
                  <p:embed/>
                </p:oleObj>
              </mc:Choice>
              <mc:Fallback>
                <p:oleObj r:id="rId4" imgW="8327858" imgH="5102794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1074738"/>
                        <a:ext cx="8331200" cy="5102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19053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-6350"/>
            <a:ext cx="9144000" cy="10588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>
              <a:defRPr/>
            </a:pPr>
            <a:r>
              <a:rPr lang="pt-BR" sz="3200" b="1" dirty="0" smtClean="0"/>
              <a:t>% de CREAS que ofertam o Serviço de Proteção Social a Adolescentes em Cumprimento de MSE</a:t>
            </a:r>
            <a:endParaRPr lang="pt-BR" sz="3200" b="1" dirty="0"/>
          </a:p>
        </p:txBody>
      </p:sp>
      <p:graphicFrame>
        <p:nvGraphicFramePr>
          <p:cNvPr id="9219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161925" y="1125538"/>
          <a:ext cx="8958263" cy="528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r:id="rId4" imgW="8961897" imgH="5285690" progId="Excel.Chart.8">
                  <p:embed/>
                </p:oleObj>
              </mc:Choice>
              <mc:Fallback>
                <p:oleObj r:id="rId4" imgW="8961897" imgH="5285690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" y="1125538"/>
                        <a:ext cx="8958263" cy="5286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CaixaDeTexto 2"/>
          <p:cNvSpPr txBox="1">
            <a:spLocks noChangeArrowheads="1"/>
          </p:cNvSpPr>
          <p:nvPr/>
        </p:nvSpPr>
        <p:spPr bwMode="auto">
          <a:xfrm>
            <a:off x="900113" y="1196975"/>
            <a:ext cx="7559675" cy="11525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/>
          </a:p>
        </p:txBody>
      </p:sp>
      <p:sp>
        <p:nvSpPr>
          <p:cNvPr id="9221" name="CaixaDeTexto 3"/>
          <p:cNvSpPr txBox="1">
            <a:spLocks noChangeArrowheads="1"/>
          </p:cNvSpPr>
          <p:nvPr/>
        </p:nvSpPr>
        <p:spPr bwMode="auto">
          <a:xfrm>
            <a:off x="250825" y="6237288"/>
            <a:ext cx="2665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800"/>
              <a:t>Fonte: Censo SUAS 2016</a:t>
            </a:r>
          </a:p>
        </p:txBody>
      </p:sp>
    </p:spTree>
    <p:extLst>
      <p:ext uri="{BB962C8B-B14F-4D97-AF65-F5344CB8AC3E}">
        <p14:creationId xmlns:p14="http://schemas.microsoft.com/office/powerpoint/2010/main" val="143980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9525"/>
            <a:ext cx="9144000" cy="133191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/>
              <a:t>Oferta de PAEFI para famílias e adolescentes em cumprimento de MSE</a:t>
            </a:r>
            <a:endParaRPr lang="pt-BR" b="1" dirty="0"/>
          </a:p>
        </p:txBody>
      </p:sp>
      <p:graphicFrame>
        <p:nvGraphicFramePr>
          <p:cNvPr id="10243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06400" y="1549400"/>
          <a:ext cx="8331200" cy="462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r:id="rId4" imgW="8327858" imgH="4627265" progId="Excel.Chart.8">
                  <p:embed/>
                </p:oleObj>
              </mc:Choice>
              <mc:Fallback>
                <p:oleObj r:id="rId4" imgW="8327858" imgH="4627265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1549400"/>
                        <a:ext cx="8331200" cy="4627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4" name="CaixaDeTexto 2"/>
          <p:cNvSpPr txBox="1">
            <a:spLocks noChangeArrowheads="1"/>
          </p:cNvSpPr>
          <p:nvPr/>
        </p:nvSpPr>
        <p:spPr bwMode="auto">
          <a:xfrm>
            <a:off x="1476375" y="1628775"/>
            <a:ext cx="6696075" cy="7921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/>
          </a:p>
        </p:txBody>
      </p:sp>
      <p:sp>
        <p:nvSpPr>
          <p:cNvPr id="10245" name="CaixaDeTexto 6"/>
          <p:cNvSpPr txBox="1">
            <a:spLocks noChangeArrowheads="1"/>
          </p:cNvSpPr>
          <p:nvPr/>
        </p:nvSpPr>
        <p:spPr bwMode="auto">
          <a:xfrm>
            <a:off x="250825" y="6237288"/>
            <a:ext cx="2665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800"/>
              <a:t>Fonte: Censo SUAS 2016</a:t>
            </a:r>
          </a:p>
        </p:txBody>
      </p:sp>
    </p:spTree>
    <p:extLst>
      <p:ext uri="{BB962C8B-B14F-4D97-AF65-F5344CB8AC3E}">
        <p14:creationId xmlns:p14="http://schemas.microsoft.com/office/powerpoint/2010/main" val="16101402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9525"/>
            <a:ext cx="9144000" cy="10429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600" b="1" dirty="0" smtClean="0"/>
              <a:t>% CREAS com Equipe técnica exclusiva para MSE, por porte e região</a:t>
            </a:r>
            <a:endParaRPr lang="pt-BR" sz="3600" b="1" dirty="0"/>
          </a:p>
        </p:txBody>
      </p:sp>
      <p:graphicFrame>
        <p:nvGraphicFramePr>
          <p:cNvPr id="1126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406400" y="1146175"/>
          <a:ext cx="8331200" cy="5030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r:id="rId4" imgW="8327858" imgH="5029636" progId="Excel.Chart.8">
                  <p:embed/>
                </p:oleObj>
              </mc:Choice>
              <mc:Fallback>
                <p:oleObj r:id="rId4" imgW="8327858" imgH="5029636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1146175"/>
                        <a:ext cx="8331200" cy="5030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8" name="CaixaDeTexto 3"/>
          <p:cNvSpPr txBox="1">
            <a:spLocks noChangeArrowheads="1"/>
          </p:cNvSpPr>
          <p:nvPr/>
        </p:nvSpPr>
        <p:spPr bwMode="auto">
          <a:xfrm>
            <a:off x="250825" y="6237288"/>
            <a:ext cx="2665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800"/>
              <a:t>Fonte: Censo SUAS 2016</a:t>
            </a:r>
          </a:p>
        </p:txBody>
      </p:sp>
      <p:sp>
        <p:nvSpPr>
          <p:cNvPr id="11269" name="CaixaDeTexto 4"/>
          <p:cNvSpPr txBox="1">
            <a:spLocks noChangeArrowheads="1"/>
          </p:cNvSpPr>
          <p:nvPr/>
        </p:nvSpPr>
        <p:spPr bwMode="auto">
          <a:xfrm>
            <a:off x="1692275" y="1268413"/>
            <a:ext cx="5903913" cy="9366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/>
          </a:p>
        </p:txBody>
      </p:sp>
    </p:spTree>
    <p:extLst>
      <p:ext uri="{BB962C8B-B14F-4D97-AF65-F5344CB8AC3E}">
        <p14:creationId xmlns:p14="http://schemas.microsoft.com/office/powerpoint/2010/main" val="260465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-6350"/>
            <a:ext cx="9144000" cy="12033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700" dirty="0" smtClean="0"/>
              <a:t/>
            </a:r>
            <a:br>
              <a:rPr lang="pt-BR" sz="2700" dirty="0" smtClean="0"/>
            </a:br>
            <a:r>
              <a:rPr lang="pt-BR" sz="3600" b="1" dirty="0" smtClean="0"/>
              <a:t>Quantidade </a:t>
            </a:r>
            <a:r>
              <a:rPr lang="pt-BR" sz="3600" b="1" dirty="0"/>
              <a:t>de Adolescentes em cumprimento de L.A e P.S.C </a:t>
            </a:r>
            <a:r>
              <a:rPr lang="pt-BR" sz="3600" b="1" dirty="0" smtClean="0"/>
              <a:t>nos </a:t>
            </a:r>
            <a:r>
              <a:rPr lang="pt-BR" sz="3600" b="1" dirty="0"/>
              <a:t>CREAS em 2016 – Brasil e Região </a:t>
            </a:r>
            <a:br>
              <a:rPr lang="pt-BR" sz="3600" b="1" dirty="0"/>
            </a:br>
            <a:endParaRPr lang="pt-BR" sz="3600" b="1" dirty="0"/>
          </a:p>
        </p:txBody>
      </p:sp>
      <p:graphicFrame>
        <p:nvGraphicFramePr>
          <p:cNvPr id="12291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128588" y="1506538"/>
          <a:ext cx="8815387" cy="5068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r:id="rId4" imgW="8815580" imgH="5072312" progId="Excel.Chart.8">
                  <p:embed/>
                </p:oleObj>
              </mc:Choice>
              <mc:Fallback>
                <p:oleObj r:id="rId4" imgW="8815580" imgH="5072312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8" y="1506538"/>
                        <a:ext cx="8815387" cy="5068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2" name="CaixaDeTexto 7"/>
          <p:cNvSpPr txBox="1">
            <a:spLocks noChangeArrowheads="1"/>
          </p:cNvSpPr>
          <p:nvPr/>
        </p:nvSpPr>
        <p:spPr bwMode="auto">
          <a:xfrm>
            <a:off x="95250" y="6381750"/>
            <a:ext cx="6697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800"/>
              <a:t>Fonte: Registro Mensal de Atendimentos - 2016</a:t>
            </a:r>
          </a:p>
        </p:txBody>
      </p:sp>
    </p:spTree>
    <p:extLst>
      <p:ext uri="{BB962C8B-B14F-4D97-AF65-F5344CB8AC3E}">
        <p14:creationId xmlns:p14="http://schemas.microsoft.com/office/powerpoint/2010/main" val="312326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sz="2000" dirty="0" smtClean="0"/>
              <a:t>Tipificação Nacional de Serviços Socioassistenciais </a:t>
            </a:r>
            <a:br>
              <a:rPr lang="pt-BR" sz="2000" dirty="0" smtClean="0"/>
            </a:br>
            <a:r>
              <a:rPr lang="pt-BR" sz="2000" dirty="0" smtClean="0"/>
              <a:t> </a:t>
            </a:r>
            <a:r>
              <a:rPr lang="pt-BR" sz="2000" b="1" dirty="0" smtClean="0"/>
              <a:t>(Resolução CNAS nº 109/2009)</a:t>
            </a:r>
            <a:endParaRPr lang="pt-BR" sz="2000" b="1" dirty="0"/>
          </a:p>
        </p:txBody>
      </p:sp>
      <p:sp>
        <p:nvSpPr>
          <p:cNvPr id="3" name="CaixaDeTexto 2"/>
          <p:cNvSpPr txBox="1"/>
          <p:nvPr/>
        </p:nvSpPr>
        <p:spPr>
          <a:xfrm>
            <a:off x="6900" y="1124744"/>
            <a:ext cx="892899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/>
              <a:t>DESCRIÇÃO: </a:t>
            </a:r>
            <a:endParaRPr lang="pt-BR" b="1" dirty="0" smtClean="0"/>
          </a:p>
          <a:p>
            <a:pPr algn="just"/>
            <a:endParaRPr lang="pt-BR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pt-BR" dirty="0"/>
              <a:t>O serviço de MSE em Meio Aberto  tem por finalidade prover </a:t>
            </a:r>
            <a:r>
              <a:rPr lang="pt-BR" b="1" dirty="0"/>
              <a:t>atenção socioassistencial</a:t>
            </a:r>
            <a:r>
              <a:rPr lang="pt-BR" dirty="0"/>
              <a:t> e </a:t>
            </a:r>
            <a:r>
              <a:rPr lang="pt-BR" b="1" dirty="0"/>
              <a:t>acompanhamento</a:t>
            </a:r>
            <a:r>
              <a:rPr lang="pt-BR" dirty="0"/>
              <a:t> a  adolescentes e jovens em cumprimento de medidas socioeducativas em meio aberto, determinada judicialmente</a:t>
            </a:r>
            <a:r>
              <a:rPr lang="pt-BR" dirty="0" smtClean="0"/>
              <a:t>.</a:t>
            </a:r>
          </a:p>
          <a:p>
            <a:pPr algn="just"/>
            <a:endParaRPr lang="pt-BR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pt-BR" dirty="0"/>
              <a:t>Deve contribuir para o </a:t>
            </a:r>
            <a:r>
              <a:rPr lang="pt-BR" b="1" dirty="0"/>
              <a:t>acesso a direitos e para a ressignificação</a:t>
            </a:r>
            <a:r>
              <a:rPr lang="pt-BR" dirty="0"/>
              <a:t> de valores na vida  pessoal e social dos adolescentes e jovens.</a:t>
            </a:r>
          </a:p>
          <a:p>
            <a:pPr algn="just"/>
            <a:endParaRPr lang="pt-BR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pt-BR" dirty="0"/>
              <a:t>Serviço de </a:t>
            </a:r>
            <a:r>
              <a:rPr lang="pt-BR" b="1" dirty="0"/>
              <a:t>responsabilidade do </a:t>
            </a:r>
            <a:r>
              <a:rPr lang="pt-BR" b="1" dirty="0" smtClean="0"/>
              <a:t>Centro de Referência Especializado da Assistência Social- CREAS</a:t>
            </a:r>
            <a:endParaRPr lang="pt-BR" dirty="0"/>
          </a:p>
          <a:p>
            <a:pPr algn="just"/>
            <a:endParaRPr lang="pt-BR" dirty="0"/>
          </a:p>
          <a:p>
            <a:r>
              <a:rPr lang="pt-BR" b="1" dirty="0" smtClean="0"/>
              <a:t>PÚBLICO: </a:t>
            </a:r>
            <a:r>
              <a:rPr lang="pt-BR" b="1" dirty="0"/>
              <a:t/>
            </a:r>
            <a:br>
              <a:rPr lang="pt-BR" b="1" dirty="0"/>
            </a:br>
            <a:endParaRPr lang="pt-BR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pt-BR" b="1" dirty="0"/>
              <a:t>Adolescentes</a:t>
            </a:r>
            <a:r>
              <a:rPr lang="pt-BR" dirty="0"/>
              <a:t> de 12 a 18 anos incompletos, ou jovens de 18 a 21 anos, que tenham praticado o ato infracional antes de atingirem a </a:t>
            </a:r>
            <a:r>
              <a:rPr lang="pt-BR" dirty="0" smtClean="0"/>
              <a:t>maioridade;</a:t>
            </a:r>
          </a:p>
          <a:p>
            <a:endParaRPr lang="pt-BR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pt-BR" b="1" dirty="0" smtClean="0"/>
              <a:t>Famílias</a:t>
            </a:r>
            <a:r>
              <a:rPr lang="pt-BR" dirty="0" smtClean="0"/>
              <a:t> </a:t>
            </a:r>
            <a:r>
              <a:rPr lang="pt-BR" dirty="0"/>
              <a:t>dos adolescentes em cumprimento no que se refere ao acompanhamento socioassistencial.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6324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9525"/>
            <a:ext cx="9144000" cy="111601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>
              <a:defRPr/>
            </a:pPr>
            <a:r>
              <a:rPr lang="pt-BR" b="1" dirty="0" smtClean="0"/>
              <a:t>Quantidade de adolescentes em MSE por ato infracional</a:t>
            </a:r>
            <a:endParaRPr lang="pt-BR" b="1" dirty="0"/>
          </a:p>
        </p:txBody>
      </p:sp>
      <p:graphicFrame>
        <p:nvGraphicFramePr>
          <p:cNvPr id="13315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231775" y="1427163"/>
          <a:ext cx="8537575" cy="543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r:id="rId4" imgW="8535140" imgH="5432007" progId="Excel.Chart.8">
                  <p:embed/>
                </p:oleObj>
              </mc:Choice>
              <mc:Fallback>
                <p:oleObj r:id="rId4" imgW="8535140" imgH="5432007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75" y="1427163"/>
                        <a:ext cx="8537575" cy="54308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6" name="CaixaDeTexto 2"/>
          <p:cNvSpPr txBox="1">
            <a:spLocks noChangeArrowheads="1"/>
          </p:cNvSpPr>
          <p:nvPr/>
        </p:nvSpPr>
        <p:spPr bwMode="auto">
          <a:xfrm>
            <a:off x="1258888" y="6092825"/>
            <a:ext cx="64817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/>
          </a:p>
        </p:txBody>
      </p:sp>
      <p:sp>
        <p:nvSpPr>
          <p:cNvPr id="4" name="Retângulo 3"/>
          <p:cNvSpPr/>
          <p:nvPr/>
        </p:nvSpPr>
        <p:spPr>
          <a:xfrm>
            <a:off x="1403350" y="6323013"/>
            <a:ext cx="6553200" cy="369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dirty="0"/>
          </a:p>
        </p:txBody>
      </p:sp>
      <p:sp>
        <p:nvSpPr>
          <p:cNvPr id="13318" name="CaixaDeTexto 6"/>
          <p:cNvSpPr txBox="1">
            <a:spLocks noChangeArrowheads="1"/>
          </p:cNvSpPr>
          <p:nvPr/>
        </p:nvSpPr>
        <p:spPr bwMode="auto">
          <a:xfrm>
            <a:off x="250825" y="6237288"/>
            <a:ext cx="2665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800"/>
              <a:t>Fonte: Censo SUAS 2016</a:t>
            </a:r>
          </a:p>
        </p:txBody>
      </p:sp>
    </p:spTree>
    <p:extLst>
      <p:ext uri="{BB962C8B-B14F-4D97-AF65-F5344CB8AC3E}">
        <p14:creationId xmlns:p14="http://schemas.microsoft.com/office/powerpoint/2010/main" val="34186691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>
              <a:defRPr/>
            </a:pPr>
            <a:r>
              <a:rPr lang="pt-BR" sz="3600" b="1" dirty="0" smtClean="0"/>
              <a:t>Frequência de atendimento pelo CREAS dos adolescentes em MSE</a:t>
            </a:r>
            <a:endParaRPr lang="pt-BR" sz="3600" b="1" dirty="0"/>
          </a:p>
        </p:txBody>
      </p:sp>
      <p:graphicFrame>
        <p:nvGraphicFramePr>
          <p:cNvPr id="14339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395288" y="1349375"/>
          <a:ext cx="8331200" cy="535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r:id="rId4" imgW="8327858" imgH="5358848" progId="Excel.Chart.8">
                  <p:embed/>
                </p:oleObj>
              </mc:Choice>
              <mc:Fallback>
                <p:oleObj r:id="rId4" imgW="8327858" imgH="5358848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349375"/>
                        <a:ext cx="8331200" cy="5357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0" name="CaixaDeTexto 2"/>
          <p:cNvSpPr txBox="1">
            <a:spLocks noChangeArrowheads="1"/>
          </p:cNvSpPr>
          <p:nvPr/>
        </p:nvSpPr>
        <p:spPr bwMode="auto">
          <a:xfrm>
            <a:off x="1476375" y="981075"/>
            <a:ext cx="6696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800" b="1"/>
              <a:t>Frequência de atendimento pelo CREAS dos adolescentes em MSE</a:t>
            </a:r>
          </a:p>
        </p:txBody>
      </p:sp>
      <p:sp>
        <p:nvSpPr>
          <p:cNvPr id="14341" name="CaixaDeTexto 3"/>
          <p:cNvSpPr txBox="1">
            <a:spLocks noChangeArrowheads="1"/>
          </p:cNvSpPr>
          <p:nvPr/>
        </p:nvSpPr>
        <p:spPr bwMode="auto">
          <a:xfrm>
            <a:off x="827088" y="5805488"/>
            <a:ext cx="7705725" cy="7921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/>
          </a:p>
        </p:txBody>
      </p:sp>
      <p:sp>
        <p:nvSpPr>
          <p:cNvPr id="14342" name="CaixaDeTexto 4"/>
          <p:cNvSpPr txBox="1">
            <a:spLocks noChangeArrowheads="1"/>
          </p:cNvSpPr>
          <p:nvPr/>
        </p:nvSpPr>
        <p:spPr bwMode="auto">
          <a:xfrm>
            <a:off x="827088" y="5661025"/>
            <a:ext cx="7777162" cy="9366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/>
          </a:p>
        </p:txBody>
      </p:sp>
      <p:sp>
        <p:nvSpPr>
          <p:cNvPr id="14343" name="CaixaDeTexto 6"/>
          <p:cNvSpPr txBox="1">
            <a:spLocks noChangeArrowheads="1"/>
          </p:cNvSpPr>
          <p:nvPr/>
        </p:nvSpPr>
        <p:spPr bwMode="auto">
          <a:xfrm>
            <a:off x="250825" y="6237288"/>
            <a:ext cx="2665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800"/>
              <a:t>Fonte: Censo SUAS 2016</a:t>
            </a:r>
          </a:p>
        </p:txBody>
      </p:sp>
    </p:spTree>
    <p:extLst>
      <p:ext uri="{BB962C8B-B14F-4D97-AF65-F5344CB8AC3E}">
        <p14:creationId xmlns:p14="http://schemas.microsoft.com/office/powerpoint/2010/main" val="398312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9525"/>
            <a:ext cx="9144000" cy="8985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dirty="0" smtClean="0"/>
              <a:t>Censo Suas 2016</a:t>
            </a:r>
            <a:endParaRPr lang="pt-BR" dirty="0"/>
          </a:p>
        </p:txBody>
      </p:sp>
      <p:graphicFrame>
        <p:nvGraphicFramePr>
          <p:cNvPr id="15363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200025" y="1290638"/>
          <a:ext cx="8743950" cy="5284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r:id="rId4" imgW="8742422" imgH="5285690" progId="Excel.Chart.8">
                  <p:embed/>
                </p:oleObj>
              </mc:Choice>
              <mc:Fallback>
                <p:oleObj r:id="rId4" imgW="8742422" imgH="5285690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" y="1290638"/>
                        <a:ext cx="8743950" cy="5284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11532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9525"/>
            <a:ext cx="9144000" cy="14033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200" b="1" dirty="0" smtClean="0"/>
              <a:t>%Inscrição dos serviços de MSE no Conselho Municipal de Direitos da Criança e do Adolescente (CMDCA)</a:t>
            </a:r>
            <a:endParaRPr lang="pt-BR" sz="3200" b="1" dirty="0"/>
          </a:p>
        </p:txBody>
      </p:sp>
      <p:graphicFrame>
        <p:nvGraphicFramePr>
          <p:cNvPr id="16387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323850" y="1484313"/>
          <a:ext cx="8526463" cy="5213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r:id="rId4" imgW="8522947" imgH="5218628" progId="Excel.Chart.8">
                  <p:embed/>
                </p:oleObj>
              </mc:Choice>
              <mc:Fallback>
                <p:oleObj r:id="rId4" imgW="8522947" imgH="5218628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1484313"/>
                        <a:ext cx="8526463" cy="5213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CaixaDeTexto 6"/>
          <p:cNvSpPr txBox="1">
            <a:spLocks noChangeArrowheads="1"/>
          </p:cNvSpPr>
          <p:nvPr/>
        </p:nvSpPr>
        <p:spPr bwMode="auto">
          <a:xfrm>
            <a:off x="250825" y="6237288"/>
            <a:ext cx="2665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800"/>
              <a:t>Fonte: Censo SUAS 2016</a:t>
            </a:r>
          </a:p>
        </p:txBody>
      </p:sp>
      <p:sp>
        <p:nvSpPr>
          <p:cNvPr id="16389" name="CaixaDeTexto 2"/>
          <p:cNvSpPr txBox="1">
            <a:spLocks noChangeArrowheads="1"/>
          </p:cNvSpPr>
          <p:nvPr/>
        </p:nvSpPr>
        <p:spPr bwMode="auto">
          <a:xfrm>
            <a:off x="1331913" y="1557338"/>
            <a:ext cx="6985000" cy="7921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/>
          </a:p>
        </p:txBody>
      </p:sp>
    </p:spTree>
    <p:extLst>
      <p:ext uri="{BB962C8B-B14F-4D97-AF65-F5344CB8AC3E}">
        <p14:creationId xmlns:p14="http://schemas.microsoft.com/office/powerpoint/2010/main" val="35719025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Execução do Serviço MSE em 5.481 Municípios</a:t>
            </a:r>
            <a:endParaRPr lang="pt-BR" sz="2800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539750" y="1433513"/>
          <a:ext cx="7920037" cy="49911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9923"/>
                <a:gridCol w="1366934"/>
                <a:gridCol w="1367841"/>
                <a:gridCol w="1342409"/>
                <a:gridCol w="1342409"/>
                <a:gridCol w="1420521"/>
              </a:tblGrid>
              <a:tr h="5041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Pequeno I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Pequeno II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Médio 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Grande 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Metrópole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</a:tr>
              <a:tr h="560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1º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CRAS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CREAS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CREAS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CREAS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CREAS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</a:tr>
              <a:tr h="560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2º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Órgão </a:t>
                      </a:r>
                      <a:r>
                        <a:rPr lang="pt-BR" sz="1600" dirty="0" smtClean="0">
                          <a:effectLst/>
                        </a:rPr>
                        <a:t>Gestor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CRAS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Entidade 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Entidade 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CREAS </a:t>
                      </a:r>
                      <a:r>
                        <a:rPr lang="pt-BR" sz="1600" dirty="0" smtClean="0">
                          <a:effectLst/>
                        </a:rPr>
                        <a:t>outro município 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</a:tr>
              <a:tr h="560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3º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CREAS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Não </a:t>
                      </a:r>
                      <a:r>
                        <a:rPr lang="pt-BR" sz="1600" dirty="0">
                          <a:effectLst/>
                        </a:rPr>
                        <a:t>atende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CRAS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Órgão gestor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Entidade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</a:tr>
              <a:tr h="560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4º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Não atende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Órgão Gestor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Órgão Gestor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CRAS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CRAS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</a:tr>
              <a:tr h="841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5º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CREAS </a:t>
                      </a:r>
                      <a:r>
                        <a:rPr lang="pt-BR" sz="1600" dirty="0" smtClean="0">
                          <a:effectLst/>
                        </a:rPr>
                        <a:t>Regional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Entidade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Não </a:t>
                      </a:r>
                      <a:r>
                        <a:rPr lang="pt-BR" sz="1600" dirty="0">
                          <a:effectLst/>
                        </a:rPr>
                        <a:t>Atende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CREAS </a:t>
                      </a:r>
                      <a:r>
                        <a:rPr lang="pt-BR" sz="1600" dirty="0" smtClean="0">
                          <a:effectLst/>
                        </a:rPr>
                        <a:t>Regional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 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</a:tr>
              <a:tr h="841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6º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CREAS </a:t>
                      </a:r>
                      <a:r>
                        <a:rPr lang="pt-BR" sz="1600" dirty="0" smtClean="0">
                          <a:effectLst/>
                        </a:rPr>
                        <a:t>outro município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CREAS </a:t>
                      </a:r>
                      <a:r>
                        <a:rPr lang="pt-BR" sz="1600" dirty="0" smtClean="0">
                          <a:effectLst/>
                        </a:rPr>
                        <a:t>outro município 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CREAS </a:t>
                      </a:r>
                      <a:r>
                        <a:rPr lang="pt-BR" sz="1600" dirty="0" smtClean="0">
                          <a:effectLst/>
                        </a:rPr>
                        <a:t>outro município 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CREAS </a:t>
                      </a:r>
                      <a:r>
                        <a:rPr lang="pt-BR" sz="1600" dirty="0" smtClean="0">
                          <a:effectLst/>
                        </a:rPr>
                        <a:t>outro município 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 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</a:tr>
              <a:tr h="560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7º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Entidade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CREAS </a:t>
                      </a:r>
                      <a:r>
                        <a:rPr lang="pt-BR" sz="1600" dirty="0" smtClean="0">
                          <a:effectLst/>
                        </a:rPr>
                        <a:t>Regional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CREAS </a:t>
                      </a:r>
                      <a:r>
                        <a:rPr lang="pt-BR" sz="1600" dirty="0" smtClean="0">
                          <a:effectLst/>
                        </a:rPr>
                        <a:t>Regional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 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 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</a:tr>
            </a:tbl>
          </a:graphicData>
        </a:graphic>
      </p:graphicFrame>
      <p:sp>
        <p:nvSpPr>
          <p:cNvPr id="17476" name="CaixaDeTexto 4"/>
          <p:cNvSpPr txBox="1">
            <a:spLocks noChangeArrowheads="1"/>
          </p:cNvSpPr>
          <p:nvPr/>
        </p:nvSpPr>
        <p:spPr bwMode="auto">
          <a:xfrm>
            <a:off x="684213" y="6308725"/>
            <a:ext cx="2951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800"/>
              <a:t>Fonte: Censo SUAS 2016</a:t>
            </a:r>
          </a:p>
        </p:txBody>
      </p:sp>
    </p:spTree>
    <p:extLst>
      <p:ext uri="{BB962C8B-B14F-4D97-AF65-F5344CB8AC3E}">
        <p14:creationId xmlns:p14="http://schemas.microsoft.com/office/powerpoint/2010/main" val="27664907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800" b="1" dirty="0" smtClean="0"/>
              <a:t>Geoprocessamento da Rede CREAS e Execução de MSE – Quadro 2016</a:t>
            </a:r>
            <a:endParaRPr lang="pt-BR" sz="2800" b="1" dirty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68" t="11591" r="22679" b="6613"/>
          <a:stretch>
            <a:fillRect/>
          </a:stretch>
        </p:blipFill>
        <p:spPr bwMode="auto">
          <a:xfrm>
            <a:off x="827088" y="1376363"/>
            <a:ext cx="6480175" cy="548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CaixaDeTexto 2"/>
          <p:cNvSpPr txBox="1">
            <a:spLocks noChangeArrowheads="1"/>
          </p:cNvSpPr>
          <p:nvPr/>
        </p:nvSpPr>
        <p:spPr bwMode="auto">
          <a:xfrm>
            <a:off x="6659563" y="5300663"/>
            <a:ext cx="2376487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pt-BR" altLang="pt-BR" sz="1800"/>
              <a:t>Creas executa  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 sz="1800"/>
              <a:t>Creas sem execução no período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 sz="1800"/>
              <a:t>Município sem CREAS</a:t>
            </a:r>
          </a:p>
        </p:txBody>
      </p:sp>
      <p:sp>
        <p:nvSpPr>
          <p:cNvPr id="4" name="Elipse 3"/>
          <p:cNvSpPr/>
          <p:nvPr/>
        </p:nvSpPr>
        <p:spPr>
          <a:xfrm>
            <a:off x="6732240" y="5445224"/>
            <a:ext cx="144016" cy="14401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solidFill>
                <a:srgbClr val="00B050"/>
              </a:solidFill>
            </a:endParaRPr>
          </a:p>
        </p:txBody>
      </p:sp>
      <p:sp>
        <p:nvSpPr>
          <p:cNvPr id="5" name="Elipse 4"/>
          <p:cNvSpPr/>
          <p:nvPr/>
        </p:nvSpPr>
        <p:spPr>
          <a:xfrm>
            <a:off x="6732240" y="5696070"/>
            <a:ext cx="144016" cy="14401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6" name="Elipse 5"/>
          <p:cNvSpPr/>
          <p:nvPr/>
        </p:nvSpPr>
        <p:spPr>
          <a:xfrm>
            <a:off x="6732240" y="6237312"/>
            <a:ext cx="144016" cy="14401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331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2348880"/>
            <a:ext cx="9144000" cy="21602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800" b="1" dirty="0" smtClean="0"/>
              <a:t>Pesquisa Sobre o Serviço de Medidas Socioeducativas realizada pelo G.T SNAS</a:t>
            </a:r>
            <a:endParaRPr lang="pt-BR" sz="2800" b="1" dirty="0"/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8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áfico 7"/>
          <p:cNvGraphicFramePr>
            <a:graphicFrameLocks/>
          </p:cNvGraphicFramePr>
          <p:nvPr/>
        </p:nvGraphicFramePr>
        <p:xfrm>
          <a:off x="114301" y="1268760"/>
          <a:ext cx="5933208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483" name="Retângulo 2"/>
          <p:cNvSpPr>
            <a:spLocks noChangeArrowheads="1"/>
          </p:cNvSpPr>
          <p:nvPr/>
        </p:nvSpPr>
        <p:spPr bwMode="auto">
          <a:xfrm>
            <a:off x="4572000" y="5949950"/>
            <a:ext cx="45720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pt-BR" altLang="pt-BR" sz="1800"/>
              <a:t>Pesquisa enviada a 5.000 municípios. 1.155 respostas de técnicos e gestores (22,5% do universo).</a:t>
            </a: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800" b="1" dirty="0" smtClean="0"/>
              <a:t>Respostas por UF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254463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Pesquisa Sobre o Serviço de Medidas Socioeducativas</a:t>
            </a:r>
            <a:endParaRPr lang="pt-BR" sz="2800" dirty="0"/>
          </a:p>
        </p:txBody>
      </p:sp>
      <p:graphicFrame>
        <p:nvGraphicFramePr>
          <p:cNvPr id="5" name="Gráfico 4"/>
          <p:cNvGraphicFramePr>
            <a:graphicFrameLocks/>
          </p:cNvGraphicFramePr>
          <p:nvPr/>
        </p:nvGraphicFramePr>
        <p:xfrm>
          <a:off x="899592" y="2132856"/>
          <a:ext cx="711943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328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Pesquisa Sobre o Serviço de Medidas Socioeducativas</a:t>
            </a:r>
            <a:endParaRPr lang="pt-BR" sz="2800" dirty="0"/>
          </a:p>
        </p:txBody>
      </p:sp>
      <p:graphicFrame>
        <p:nvGraphicFramePr>
          <p:cNvPr id="4" name="Gráfico 3"/>
          <p:cNvGraphicFramePr>
            <a:graphicFrameLocks/>
          </p:cNvGraphicFramePr>
          <p:nvPr/>
        </p:nvGraphicFramePr>
        <p:xfrm>
          <a:off x="107504" y="1196752"/>
          <a:ext cx="5183759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áfico 5"/>
          <p:cNvGraphicFramePr>
            <a:graphicFrameLocks/>
          </p:cNvGraphicFramePr>
          <p:nvPr/>
        </p:nvGraphicFramePr>
        <p:xfrm>
          <a:off x="2173110" y="4060561"/>
          <a:ext cx="6970890" cy="2797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5952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28820" cy="12596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sz="2800" dirty="0" smtClean="0"/>
              <a:t>Serviço de Proteção Social a Adolescentes em MSE de LA e de PSC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107504" y="1268760"/>
            <a:ext cx="8928992" cy="5400600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pt-BR" b="1" dirty="0"/>
              <a:t>O Serviço de MSE em Meio Aberto</a:t>
            </a:r>
            <a:r>
              <a:rPr lang="pt-BR" b="1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pt-BR" b="1" dirty="0"/>
              <a:t>executado no CREAS, sob a </a:t>
            </a:r>
            <a:r>
              <a:rPr lang="pt-BR" sz="3100" b="1" dirty="0"/>
              <a:t>gestão </a:t>
            </a:r>
            <a:r>
              <a:rPr lang="pt-BR" b="1" dirty="0"/>
              <a:t>da Política Pública de </a:t>
            </a:r>
            <a:r>
              <a:rPr lang="pt-BR" sz="3100" b="1" dirty="0"/>
              <a:t>Assistência </a:t>
            </a:r>
            <a:r>
              <a:rPr lang="pt-BR" sz="3100" b="1" dirty="0" smtClean="0"/>
              <a:t>Social</a:t>
            </a:r>
            <a:r>
              <a:rPr lang="pt-BR" b="1" dirty="0" smtClean="0"/>
              <a:t>, na Proteção Social </a:t>
            </a:r>
            <a:r>
              <a:rPr lang="pt-BR" b="1" dirty="0"/>
              <a:t>E</a:t>
            </a:r>
            <a:r>
              <a:rPr lang="pt-BR" b="1" dirty="0" smtClean="0"/>
              <a:t>special de Média </a:t>
            </a:r>
            <a:r>
              <a:rPr lang="pt-BR" b="1" dirty="0"/>
              <a:t>C</a:t>
            </a:r>
            <a:r>
              <a:rPr lang="pt-BR" b="1" dirty="0" smtClean="0"/>
              <a:t>omplexidade.</a:t>
            </a:r>
            <a:endParaRPr lang="pt-BR" b="1" dirty="0"/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pt-BR" b="1" dirty="0"/>
              <a:t>Deve fazer parte de um </a:t>
            </a:r>
            <a:r>
              <a:rPr lang="pt-BR" sz="3100" b="1" dirty="0"/>
              <a:t>Programa Municipal </a:t>
            </a:r>
            <a:r>
              <a:rPr lang="pt-BR" b="1" dirty="0"/>
              <a:t>de Atendimento das Medidas Socioeducativas em Meio Aberto, integrado pelas Políticas Setoriais, com o objetivo de garantir: </a:t>
            </a:r>
          </a:p>
          <a:p>
            <a:pPr algn="just">
              <a:lnSpc>
                <a:spcPct val="170000"/>
              </a:lnSpc>
              <a:buNone/>
            </a:pPr>
            <a:r>
              <a:rPr lang="pt-BR" b="1" dirty="0"/>
              <a:t>1. A responsabilização;</a:t>
            </a:r>
          </a:p>
          <a:p>
            <a:pPr algn="just">
              <a:lnSpc>
                <a:spcPct val="170000"/>
              </a:lnSpc>
              <a:buNone/>
            </a:pPr>
            <a:r>
              <a:rPr lang="pt-BR" b="1" dirty="0"/>
              <a:t>2. A  inserção do adolescente na vida comunitária;</a:t>
            </a:r>
          </a:p>
          <a:p>
            <a:pPr algn="just">
              <a:lnSpc>
                <a:spcPct val="170000"/>
              </a:lnSpc>
              <a:buNone/>
            </a:pPr>
            <a:r>
              <a:rPr lang="pt-BR" b="1" dirty="0"/>
              <a:t>3. A viabilização e o acesso  aos direitos sociais; </a:t>
            </a:r>
          </a:p>
          <a:p>
            <a:pPr algn="just">
              <a:lnSpc>
                <a:spcPct val="170000"/>
              </a:lnSpc>
              <a:buNone/>
            </a:pPr>
            <a:r>
              <a:rPr lang="pt-BR" b="1" dirty="0"/>
              <a:t>4. A interrupção da Trajetória infracional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7484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Pesquisa Sobre o Serviço de Medidas Socioeducativas – Bloco Intersetorial</a:t>
            </a:r>
            <a:endParaRPr lang="pt-BR" sz="2800" dirty="0"/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8002873"/>
              </p:ext>
            </p:extLst>
          </p:nvPr>
        </p:nvGraphicFramePr>
        <p:xfrm>
          <a:off x="-684584" y="1124744"/>
          <a:ext cx="4450773" cy="331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áfico 6"/>
          <p:cNvGraphicFramePr>
            <a:graphicFrameLocks/>
          </p:cNvGraphicFramePr>
          <p:nvPr/>
        </p:nvGraphicFramePr>
        <p:xfrm>
          <a:off x="5940152" y="1052736"/>
          <a:ext cx="3574473" cy="33250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Gráfico 7"/>
          <p:cNvGraphicFramePr>
            <a:graphicFrameLocks/>
          </p:cNvGraphicFramePr>
          <p:nvPr/>
        </p:nvGraphicFramePr>
        <p:xfrm>
          <a:off x="2267744" y="4149080"/>
          <a:ext cx="4572000" cy="2708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558" name="CaixaDeTexto 8"/>
          <p:cNvSpPr txBox="1">
            <a:spLocks noChangeArrowheads="1"/>
          </p:cNvSpPr>
          <p:nvPr/>
        </p:nvSpPr>
        <p:spPr bwMode="auto">
          <a:xfrm>
            <a:off x="2647950" y="1773238"/>
            <a:ext cx="361315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pt-BR" altLang="pt-BR" sz="1800"/>
              <a:t>Nas comissões, na construção dos planos e fluxos de atendimento participam majoritariamente as seguintes áreas: assistência social; educação; saúde, cultura, esporte e lazer. </a:t>
            </a:r>
          </a:p>
        </p:txBody>
      </p:sp>
    </p:spTree>
    <p:extLst>
      <p:ext uri="{BB962C8B-B14F-4D97-AF65-F5344CB8AC3E}">
        <p14:creationId xmlns:p14="http://schemas.microsoft.com/office/powerpoint/2010/main" val="386692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Pesquisa Sobre o Serviço de Medidas Socioeducativas</a:t>
            </a:r>
            <a:br>
              <a:rPr lang="pt-BR" sz="2800" dirty="0" smtClean="0"/>
            </a:br>
            <a:r>
              <a:rPr lang="pt-BR" sz="2800" dirty="0" smtClean="0"/>
              <a:t>Relação Direta com o Judiciário</a:t>
            </a:r>
            <a:endParaRPr lang="pt-BR" sz="2800" dirty="0"/>
          </a:p>
        </p:txBody>
      </p:sp>
      <p:graphicFrame>
        <p:nvGraphicFramePr>
          <p:cNvPr id="10" name="Gráfico 9"/>
          <p:cNvGraphicFramePr>
            <a:graphicFrameLocks/>
          </p:cNvGraphicFramePr>
          <p:nvPr/>
        </p:nvGraphicFramePr>
        <p:xfrm>
          <a:off x="467544" y="1700808"/>
          <a:ext cx="784887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671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Pesquisa Sobre o Serviço de Medidas Socioeducativas</a:t>
            </a:r>
            <a:endParaRPr lang="pt-BR" sz="2800" dirty="0"/>
          </a:p>
        </p:txBody>
      </p:sp>
      <p:graphicFrame>
        <p:nvGraphicFramePr>
          <p:cNvPr id="4" name="Gráfico 3"/>
          <p:cNvGraphicFramePr>
            <a:graphicFrameLocks/>
          </p:cNvGraphicFramePr>
          <p:nvPr/>
        </p:nvGraphicFramePr>
        <p:xfrm>
          <a:off x="251520" y="1412776"/>
          <a:ext cx="856895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105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Pesquisa Sobre o Serviço de Medidas Socioeducativas</a:t>
            </a:r>
            <a:endParaRPr lang="pt-BR" sz="2800" dirty="0"/>
          </a:p>
        </p:txBody>
      </p:sp>
      <p:graphicFrame>
        <p:nvGraphicFramePr>
          <p:cNvPr id="5" name="Gráfico 4"/>
          <p:cNvGraphicFramePr>
            <a:graphicFrameLocks/>
          </p:cNvGraphicFramePr>
          <p:nvPr/>
        </p:nvGraphicFramePr>
        <p:xfrm>
          <a:off x="107504" y="1340768"/>
          <a:ext cx="3480031" cy="4212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áfico 5"/>
          <p:cNvGraphicFramePr>
            <a:graphicFrameLocks/>
          </p:cNvGraphicFramePr>
          <p:nvPr/>
        </p:nvGraphicFramePr>
        <p:xfrm>
          <a:off x="4355976" y="1628800"/>
          <a:ext cx="4320480" cy="4066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9866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Pesquisa Sobre o Serviço de Medidas Socioeducativas</a:t>
            </a:r>
            <a:endParaRPr lang="pt-BR" sz="2800" dirty="0"/>
          </a:p>
        </p:txBody>
      </p:sp>
      <p:graphicFrame>
        <p:nvGraphicFramePr>
          <p:cNvPr id="7" name="Espaço Reservado para Conteúdo 4"/>
          <p:cNvGraphicFramePr>
            <a:graphicFrameLocks noGrp="1"/>
          </p:cNvGraphicFramePr>
          <p:nvPr>
            <p:ph idx="1"/>
          </p:nvPr>
        </p:nvGraphicFramePr>
        <p:xfrm>
          <a:off x="107504" y="1268760"/>
          <a:ext cx="871296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1846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Pesquisa Sobre o Serviço de Medidas Socioeducativas</a:t>
            </a:r>
            <a:endParaRPr lang="pt-BR" sz="2800" dirty="0"/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98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Pesquisa Sobre o Serviço de Medidas Socioeducativas</a:t>
            </a:r>
            <a:endParaRPr lang="pt-BR" sz="2800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7571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Pesquisa Sobre o Serviço de Medidas Socioeducativas</a:t>
            </a:r>
            <a:endParaRPr lang="pt-BR" sz="2800" dirty="0"/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</p:nvPr>
        </p:nvGraphicFramePr>
        <p:xfrm>
          <a:off x="323528" y="1412776"/>
          <a:ext cx="8496944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034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823" y="2564904"/>
            <a:ext cx="9144000" cy="15121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pt-BR" sz="4000" dirty="0">
                <a:latin typeface="+mj-lt"/>
              </a:rPr>
              <a:t>Cenário estadual sobre a execução </a:t>
            </a:r>
            <a:r>
              <a:rPr lang="pt-BR" sz="4000" dirty="0" smtClean="0">
                <a:latin typeface="+mj-lt"/>
              </a:rPr>
              <a:t>das </a:t>
            </a:r>
            <a:r>
              <a:rPr lang="pt-BR" sz="4000" dirty="0">
                <a:latin typeface="+mj-lt"/>
              </a:rPr>
              <a:t>medidas socioeducativas em meio aberto</a:t>
            </a:r>
          </a:p>
        </p:txBody>
      </p:sp>
    </p:spTree>
    <p:extLst>
      <p:ext uri="{BB962C8B-B14F-4D97-AF65-F5344CB8AC3E}">
        <p14:creationId xmlns:p14="http://schemas.microsoft.com/office/powerpoint/2010/main" val="12681624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t-BR" dirty="0" smtClean="0"/>
              <a:t>Santa Catarina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pt-BR" dirty="0" smtClean="0"/>
          </a:p>
          <a:p>
            <a:pPr algn="just"/>
            <a:r>
              <a:rPr lang="pt-BR" dirty="0" smtClean="0"/>
              <a:t>Quantidade de CREAS cofinanciados no Estado: 84 (Total de CREAS do Estado); - R$701.700,00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Quantidade de municípios cofinanciados para MSE: 63 - R$257.400,00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40830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603625" y="475582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pt-BR">
              <a:latin typeface="+mn-lt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14219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pt-BR" sz="2400" b="1" dirty="0" smtClean="0"/>
              <a:t>Serviço </a:t>
            </a:r>
            <a:r>
              <a:rPr lang="pt-BR" sz="2400" b="1" dirty="0"/>
              <a:t>de Proteção Social a Adolescentes em Cumprimento de </a:t>
            </a:r>
            <a:r>
              <a:rPr lang="pt-BR" sz="2400" b="1" dirty="0" smtClean="0"/>
              <a:t>Medida Socioeducativa de Liberdade Assistida (LA) </a:t>
            </a:r>
            <a:r>
              <a:rPr lang="pt-BR" sz="2400" b="1" dirty="0"/>
              <a:t>e </a:t>
            </a:r>
            <a:r>
              <a:rPr lang="pt-BR" sz="2400" b="1" dirty="0" smtClean="0"/>
              <a:t>de Prestação de Serviços à Comunidade (PSC)</a:t>
            </a:r>
            <a:endParaRPr lang="pt-BR" sz="2400" b="1" dirty="0"/>
          </a:p>
        </p:txBody>
      </p:sp>
      <p:grpSp>
        <p:nvGrpSpPr>
          <p:cNvPr id="27" name="Grupo 26"/>
          <p:cNvGrpSpPr/>
          <p:nvPr/>
        </p:nvGrpSpPr>
        <p:grpSpPr>
          <a:xfrm>
            <a:off x="-686804" y="3121426"/>
            <a:ext cx="9573410" cy="3028984"/>
            <a:chOff x="210800" y="2704270"/>
            <a:chExt cx="8678026" cy="2817610"/>
          </a:xfrm>
        </p:grpSpPr>
        <p:sp>
          <p:nvSpPr>
            <p:cNvPr id="29" name="Forma livre 28"/>
            <p:cNvSpPr/>
            <p:nvPr/>
          </p:nvSpPr>
          <p:spPr>
            <a:xfrm>
              <a:off x="210800" y="4726969"/>
              <a:ext cx="906854" cy="794911"/>
            </a:xfrm>
            <a:custGeom>
              <a:avLst/>
              <a:gdLst>
                <a:gd name="connsiteX0" fmla="*/ 0 w 906854"/>
                <a:gd name="connsiteY0" fmla="*/ 0 h 794911"/>
                <a:gd name="connsiteX1" fmla="*/ 906854 w 906854"/>
                <a:gd name="connsiteY1" fmla="*/ 0 h 794911"/>
                <a:gd name="connsiteX2" fmla="*/ 906854 w 906854"/>
                <a:gd name="connsiteY2" fmla="*/ 794911 h 794911"/>
                <a:gd name="connsiteX3" fmla="*/ 0 w 906854"/>
                <a:gd name="connsiteY3" fmla="*/ 794911 h 794911"/>
                <a:gd name="connsiteX4" fmla="*/ 0 w 906854"/>
                <a:gd name="connsiteY4" fmla="*/ 0 h 79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6854" h="794911">
                  <a:moveTo>
                    <a:pt x="0" y="0"/>
                  </a:moveTo>
                  <a:lnTo>
                    <a:pt x="906854" y="0"/>
                  </a:lnTo>
                  <a:lnTo>
                    <a:pt x="906854" y="794911"/>
                  </a:lnTo>
                  <a:lnTo>
                    <a:pt x="0" y="79491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910" tIns="41910" rIns="41910" bIns="41910" numCol="1" spcCol="1270" anchor="t" anchorCtr="0">
              <a:noAutofit/>
            </a:bodyPr>
            <a:lstStyle/>
            <a:p>
              <a:pPr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1100" b="1" kern="1200" dirty="0"/>
            </a:p>
          </p:txBody>
        </p:sp>
        <p:sp>
          <p:nvSpPr>
            <p:cNvPr id="30" name="Triângulo isósceles 29"/>
            <p:cNvSpPr/>
            <p:nvPr/>
          </p:nvSpPr>
          <p:spPr>
            <a:xfrm>
              <a:off x="946550" y="4352893"/>
              <a:ext cx="171104" cy="171104"/>
            </a:xfrm>
            <a:prstGeom prst="triangle">
              <a:avLst>
                <a:gd name="adj" fmla="val 100000"/>
              </a:avLst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Forma em L 30"/>
            <p:cNvSpPr/>
            <p:nvPr/>
          </p:nvSpPr>
          <p:spPr>
            <a:xfrm rot="5400000">
              <a:off x="1421734" y="4152133"/>
              <a:ext cx="603665" cy="1004485"/>
            </a:xfrm>
            <a:prstGeom prst="corner">
              <a:avLst>
                <a:gd name="adj1" fmla="val 16120"/>
                <a:gd name="adj2" fmla="val 16110"/>
              </a:avLst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Forma livre 31"/>
            <p:cNvSpPr/>
            <p:nvPr/>
          </p:nvSpPr>
          <p:spPr>
            <a:xfrm>
              <a:off x="1320967" y="4452257"/>
              <a:ext cx="906854" cy="794911"/>
            </a:xfrm>
            <a:custGeom>
              <a:avLst/>
              <a:gdLst>
                <a:gd name="connsiteX0" fmla="*/ 0 w 906854"/>
                <a:gd name="connsiteY0" fmla="*/ 0 h 794911"/>
                <a:gd name="connsiteX1" fmla="*/ 906854 w 906854"/>
                <a:gd name="connsiteY1" fmla="*/ 0 h 794911"/>
                <a:gd name="connsiteX2" fmla="*/ 906854 w 906854"/>
                <a:gd name="connsiteY2" fmla="*/ 794911 h 794911"/>
                <a:gd name="connsiteX3" fmla="*/ 0 w 906854"/>
                <a:gd name="connsiteY3" fmla="*/ 794911 h 794911"/>
                <a:gd name="connsiteX4" fmla="*/ 0 w 906854"/>
                <a:gd name="connsiteY4" fmla="*/ 0 h 79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6854" h="794911">
                  <a:moveTo>
                    <a:pt x="0" y="0"/>
                  </a:moveTo>
                  <a:lnTo>
                    <a:pt x="906854" y="0"/>
                  </a:lnTo>
                  <a:lnTo>
                    <a:pt x="906854" y="794911"/>
                  </a:lnTo>
                  <a:lnTo>
                    <a:pt x="0" y="79491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910" tIns="41910" rIns="41910" bIns="41910" numCol="1" spcCol="1270" anchor="t" anchorCtr="0">
              <a:noAutofit/>
            </a:bodyPr>
            <a:lstStyle/>
            <a:p>
              <a:pPr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altLang="pt-BR" sz="1100" b="1" kern="1200" dirty="0" smtClean="0"/>
                <a:t>Acesso ao universo informacional e cultural e o desenvolvimento de habilidades e competências.</a:t>
              </a:r>
              <a:endParaRPr lang="pt-BR" sz="1100" b="1" kern="1200" dirty="0"/>
            </a:p>
          </p:txBody>
        </p:sp>
        <p:sp>
          <p:nvSpPr>
            <p:cNvPr id="33" name="Triângulo isósceles 32"/>
            <p:cNvSpPr/>
            <p:nvPr/>
          </p:nvSpPr>
          <p:spPr>
            <a:xfrm>
              <a:off x="2056717" y="4078181"/>
              <a:ext cx="171104" cy="171104"/>
            </a:xfrm>
            <a:prstGeom prst="triangle">
              <a:avLst>
                <a:gd name="adj" fmla="val 100000"/>
              </a:avLst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Forma em L 33"/>
            <p:cNvSpPr/>
            <p:nvPr/>
          </p:nvSpPr>
          <p:spPr>
            <a:xfrm rot="5400000">
              <a:off x="2531901" y="3877421"/>
              <a:ext cx="603665" cy="1004485"/>
            </a:xfrm>
            <a:prstGeom prst="corner">
              <a:avLst>
                <a:gd name="adj1" fmla="val 16120"/>
                <a:gd name="adj2" fmla="val 16110"/>
              </a:avLst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Forma livre 34"/>
            <p:cNvSpPr/>
            <p:nvPr/>
          </p:nvSpPr>
          <p:spPr>
            <a:xfrm>
              <a:off x="2431135" y="4177545"/>
              <a:ext cx="906854" cy="794911"/>
            </a:xfrm>
            <a:custGeom>
              <a:avLst/>
              <a:gdLst>
                <a:gd name="connsiteX0" fmla="*/ 0 w 906854"/>
                <a:gd name="connsiteY0" fmla="*/ 0 h 794911"/>
                <a:gd name="connsiteX1" fmla="*/ 906854 w 906854"/>
                <a:gd name="connsiteY1" fmla="*/ 0 h 794911"/>
                <a:gd name="connsiteX2" fmla="*/ 906854 w 906854"/>
                <a:gd name="connsiteY2" fmla="*/ 794911 h 794911"/>
                <a:gd name="connsiteX3" fmla="*/ 0 w 906854"/>
                <a:gd name="connsiteY3" fmla="*/ 794911 h 794911"/>
                <a:gd name="connsiteX4" fmla="*/ 0 w 906854"/>
                <a:gd name="connsiteY4" fmla="*/ 0 h 79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6854" h="794911">
                  <a:moveTo>
                    <a:pt x="0" y="0"/>
                  </a:moveTo>
                  <a:lnTo>
                    <a:pt x="906854" y="0"/>
                  </a:lnTo>
                  <a:lnTo>
                    <a:pt x="906854" y="794911"/>
                  </a:lnTo>
                  <a:lnTo>
                    <a:pt x="0" y="79491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910" tIns="41910" rIns="41910" bIns="41910" numCol="1" spcCol="1270" anchor="t" anchorCtr="0">
              <a:noAutofit/>
            </a:bodyPr>
            <a:lstStyle/>
            <a:p>
              <a:pPr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200" b="1" kern="1200" dirty="0" err="1" smtClean="0"/>
                <a:t>Responsabili</a:t>
              </a:r>
              <a:r>
                <a:rPr lang="pt-BR" sz="1200" b="1" kern="1200" dirty="0" smtClean="0"/>
                <a:t>-</a:t>
              </a:r>
            </a:p>
            <a:p>
              <a:pPr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200" b="1" dirty="0" err="1" smtClean="0"/>
                <a:t>z</a:t>
              </a:r>
              <a:r>
                <a:rPr lang="pt-BR" sz="1200" b="1" kern="1200" dirty="0" err="1" smtClean="0"/>
                <a:t>ação</a:t>
              </a:r>
              <a:r>
                <a:rPr lang="pt-BR" sz="1200" b="1" kern="1200" dirty="0" smtClean="0"/>
                <a:t>.</a:t>
              </a:r>
              <a:endParaRPr lang="pt-BR" sz="1200" b="1" kern="1200" dirty="0"/>
            </a:p>
          </p:txBody>
        </p:sp>
        <p:sp>
          <p:nvSpPr>
            <p:cNvPr id="36" name="Triângulo isósceles 35"/>
            <p:cNvSpPr/>
            <p:nvPr/>
          </p:nvSpPr>
          <p:spPr>
            <a:xfrm>
              <a:off x="3166885" y="3803469"/>
              <a:ext cx="171104" cy="171104"/>
            </a:xfrm>
            <a:prstGeom prst="triangle">
              <a:avLst>
                <a:gd name="adj" fmla="val 100000"/>
              </a:avLst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Forma em L 36"/>
            <p:cNvSpPr/>
            <p:nvPr/>
          </p:nvSpPr>
          <p:spPr>
            <a:xfrm rot="5400000">
              <a:off x="3642069" y="3602709"/>
              <a:ext cx="603665" cy="1004485"/>
            </a:xfrm>
            <a:prstGeom prst="corner">
              <a:avLst>
                <a:gd name="adj1" fmla="val 16120"/>
                <a:gd name="adj2" fmla="val 16110"/>
              </a:avLst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Forma livre 37"/>
            <p:cNvSpPr/>
            <p:nvPr/>
          </p:nvSpPr>
          <p:spPr>
            <a:xfrm>
              <a:off x="3541302" y="3902833"/>
              <a:ext cx="906854" cy="794911"/>
            </a:xfrm>
            <a:custGeom>
              <a:avLst/>
              <a:gdLst>
                <a:gd name="connsiteX0" fmla="*/ 0 w 906854"/>
                <a:gd name="connsiteY0" fmla="*/ 0 h 794911"/>
                <a:gd name="connsiteX1" fmla="*/ 906854 w 906854"/>
                <a:gd name="connsiteY1" fmla="*/ 0 h 794911"/>
                <a:gd name="connsiteX2" fmla="*/ 906854 w 906854"/>
                <a:gd name="connsiteY2" fmla="*/ 794911 h 794911"/>
                <a:gd name="connsiteX3" fmla="*/ 0 w 906854"/>
                <a:gd name="connsiteY3" fmla="*/ 794911 h 794911"/>
                <a:gd name="connsiteX4" fmla="*/ 0 w 906854"/>
                <a:gd name="connsiteY4" fmla="*/ 0 h 79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6854" h="794911">
                  <a:moveTo>
                    <a:pt x="0" y="0"/>
                  </a:moveTo>
                  <a:lnTo>
                    <a:pt x="906854" y="0"/>
                  </a:lnTo>
                  <a:lnTo>
                    <a:pt x="906854" y="794911"/>
                  </a:lnTo>
                  <a:lnTo>
                    <a:pt x="0" y="79491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910" tIns="41910" rIns="41910" bIns="41910" numCol="1" spcCol="1270" anchor="t" anchorCtr="0">
              <a:noAutofit/>
            </a:bodyPr>
            <a:lstStyle/>
            <a:p>
              <a:pPr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100" b="1" kern="1200" dirty="0" smtClean="0"/>
                <a:t>Fortalecimento de vínculos familiares e comunitários.</a:t>
              </a:r>
              <a:endParaRPr lang="pt-BR" sz="1100" b="1" kern="1200" dirty="0"/>
            </a:p>
          </p:txBody>
        </p:sp>
        <p:sp>
          <p:nvSpPr>
            <p:cNvPr id="39" name="Triângulo isósceles 38"/>
            <p:cNvSpPr/>
            <p:nvPr/>
          </p:nvSpPr>
          <p:spPr>
            <a:xfrm>
              <a:off x="4277052" y="3528757"/>
              <a:ext cx="171104" cy="171104"/>
            </a:xfrm>
            <a:prstGeom prst="triangle">
              <a:avLst>
                <a:gd name="adj" fmla="val 100000"/>
              </a:avLst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Forma em L 39"/>
            <p:cNvSpPr/>
            <p:nvPr/>
          </p:nvSpPr>
          <p:spPr>
            <a:xfrm rot="5400000">
              <a:off x="4752236" y="3327996"/>
              <a:ext cx="603665" cy="1004485"/>
            </a:xfrm>
            <a:prstGeom prst="corner">
              <a:avLst>
                <a:gd name="adj1" fmla="val 16120"/>
                <a:gd name="adj2" fmla="val 16110"/>
              </a:avLst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Forma livre 40"/>
            <p:cNvSpPr/>
            <p:nvPr/>
          </p:nvSpPr>
          <p:spPr>
            <a:xfrm>
              <a:off x="4651469" y="3628121"/>
              <a:ext cx="906854" cy="794911"/>
            </a:xfrm>
            <a:custGeom>
              <a:avLst/>
              <a:gdLst>
                <a:gd name="connsiteX0" fmla="*/ 0 w 906854"/>
                <a:gd name="connsiteY0" fmla="*/ 0 h 794911"/>
                <a:gd name="connsiteX1" fmla="*/ 906854 w 906854"/>
                <a:gd name="connsiteY1" fmla="*/ 0 h 794911"/>
                <a:gd name="connsiteX2" fmla="*/ 906854 w 906854"/>
                <a:gd name="connsiteY2" fmla="*/ 794911 h 794911"/>
                <a:gd name="connsiteX3" fmla="*/ 0 w 906854"/>
                <a:gd name="connsiteY3" fmla="*/ 794911 h 794911"/>
                <a:gd name="connsiteX4" fmla="*/ 0 w 906854"/>
                <a:gd name="connsiteY4" fmla="*/ 0 h 79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6854" h="794911">
                  <a:moveTo>
                    <a:pt x="0" y="0"/>
                  </a:moveTo>
                  <a:lnTo>
                    <a:pt x="906854" y="0"/>
                  </a:lnTo>
                  <a:lnTo>
                    <a:pt x="906854" y="794911"/>
                  </a:lnTo>
                  <a:lnTo>
                    <a:pt x="0" y="79491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910" tIns="41910" rIns="41910" bIns="41910" numCol="1" spcCol="1270" anchor="t" anchorCtr="0">
              <a:noAutofit/>
            </a:bodyPr>
            <a:lstStyle/>
            <a:p>
              <a:pPr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altLang="pt-BR" sz="1100" b="1" kern="1200" dirty="0" smtClean="0"/>
                <a:t>Acompanha-</a:t>
              </a:r>
            </a:p>
            <a:p>
              <a:pPr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altLang="pt-BR" sz="1100" b="1" kern="1200" dirty="0" smtClean="0"/>
                <a:t>mento do adolescente</a:t>
              </a:r>
              <a:endParaRPr lang="pt-BR" sz="1100" b="1" kern="1200" dirty="0"/>
            </a:p>
          </p:txBody>
        </p:sp>
        <p:sp>
          <p:nvSpPr>
            <p:cNvPr id="42" name="Triângulo isósceles 41"/>
            <p:cNvSpPr/>
            <p:nvPr/>
          </p:nvSpPr>
          <p:spPr>
            <a:xfrm>
              <a:off x="5387220" y="3254045"/>
              <a:ext cx="171104" cy="171104"/>
            </a:xfrm>
            <a:prstGeom prst="triangle">
              <a:avLst>
                <a:gd name="adj" fmla="val 100000"/>
              </a:avLst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Forma em L 42"/>
            <p:cNvSpPr/>
            <p:nvPr/>
          </p:nvSpPr>
          <p:spPr>
            <a:xfrm rot="5400000">
              <a:off x="5862404" y="3053284"/>
              <a:ext cx="603665" cy="1004485"/>
            </a:xfrm>
            <a:prstGeom prst="corner">
              <a:avLst>
                <a:gd name="adj1" fmla="val 16120"/>
                <a:gd name="adj2" fmla="val 16110"/>
              </a:avLst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Forma livre 43"/>
            <p:cNvSpPr/>
            <p:nvPr/>
          </p:nvSpPr>
          <p:spPr>
            <a:xfrm>
              <a:off x="5761637" y="3353409"/>
              <a:ext cx="906854" cy="794911"/>
            </a:xfrm>
            <a:custGeom>
              <a:avLst/>
              <a:gdLst>
                <a:gd name="connsiteX0" fmla="*/ 0 w 906854"/>
                <a:gd name="connsiteY0" fmla="*/ 0 h 794911"/>
                <a:gd name="connsiteX1" fmla="*/ 906854 w 906854"/>
                <a:gd name="connsiteY1" fmla="*/ 0 h 794911"/>
                <a:gd name="connsiteX2" fmla="*/ 906854 w 906854"/>
                <a:gd name="connsiteY2" fmla="*/ 794911 h 794911"/>
                <a:gd name="connsiteX3" fmla="*/ 0 w 906854"/>
                <a:gd name="connsiteY3" fmla="*/ 794911 h 794911"/>
                <a:gd name="connsiteX4" fmla="*/ 0 w 906854"/>
                <a:gd name="connsiteY4" fmla="*/ 0 h 79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6854" h="794911">
                  <a:moveTo>
                    <a:pt x="0" y="0"/>
                  </a:moveTo>
                  <a:lnTo>
                    <a:pt x="906854" y="0"/>
                  </a:lnTo>
                  <a:lnTo>
                    <a:pt x="906854" y="794911"/>
                  </a:lnTo>
                  <a:lnTo>
                    <a:pt x="0" y="79491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910" tIns="41910" rIns="41910" bIns="41910" numCol="1" spcCol="1270" anchor="t" anchorCtr="0">
              <a:noAutofit/>
            </a:bodyPr>
            <a:lstStyle/>
            <a:p>
              <a:pPr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altLang="pt-BR" sz="1100" b="1" kern="1200" dirty="0" smtClean="0"/>
                <a:t>Acompanha-</a:t>
              </a:r>
            </a:p>
            <a:p>
              <a:pPr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altLang="pt-BR" sz="1100" b="1" kern="1200" dirty="0" smtClean="0"/>
                <a:t>mento da família pelo PAEFI</a:t>
              </a:r>
              <a:endParaRPr lang="pt-BR" sz="1100" b="1" kern="1200" dirty="0"/>
            </a:p>
          </p:txBody>
        </p:sp>
        <p:sp>
          <p:nvSpPr>
            <p:cNvPr id="45" name="Triângulo isósceles 44"/>
            <p:cNvSpPr/>
            <p:nvPr/>
          </p:nvSpPr>
          <p:spPr>
            <a:xfrm>
              <a:off x="6497387" y="2979333"/>
              <a:ext cx="171104" cy="171104"/>
            </a:xfrm>
            <a:prstGeom prst="triangle">
              <a:avLst>
                <a:gd name="adj" fmla="val 100000"/>
              </a:avLst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Forma em L 45"/>
            <p:cNvSpPr/>
            <p:nvPr/>
          </p:nvSpPr>
          <p:spPr>
            <a:xfrm rot="5400000">
              <a:off x="6972571" y="2778572"/>
              <a:ext cx="603665" cy="1004485"/>
            </a:xfrm>
            <a:prstGeom prst="corner">
              <a:avLst>
                <a:gd name="adj1" fmla="val 16120"/>
                <a:gd name="adj2" fmla="val 16110"/>
              </a:avLst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7" name="Forma livre 46"/>
            <p:cNvSpPr/>
            <p:nvPr/>
          </p:nvSpPr>
          <p:spPr>
            <a:xfrm>
              <a:off x="6871804" y="3078697"/>
              <a:ext cx="906854" cy="794911"/>
            </a:xfrm>
            <a:custGeom>
              <a:avLst/>
              <a:gdLst>
                <a:gd name="connsiteX0" fmla="*/ 0 w 906854"/>
                <a:gd name="connsiteY0" fmla="*/ 0 h 794911"/>
                <a:gd name="connsiteX1" fmla="*/ 906854 w 906854"/>
                <a:gd name="connsiteY1" fmla="*/ 0 h 794911"/>
                <a:gd name="connsiteX2" fmla="*/ 906854 w 906854"/>
                <a:gd name="connsiteY2" fmla="*/ 794911 h 794911"/>
                <a:gd name="connsiteX3" fmla="*/ 0 w 906854"/>
                <a:gd name="connsiteY3" fmla="*/ 794911 h 794911"/>
                <a:gd name="connsiteX4" fmla="*/ 0 w 906854"/>
                <a:gd name="connsiteY4" fmla="*/ 0 h 79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6854" h="794911">
                  <a:moveTo>
                    <a:pt x="0" y="0"/>
                  </a:moveTo>
                  <a:lnTo>
                    <a:pt x="906854" y="0"/>
                  </a:lnTo>
                  <a:lnTo>
                    <a:pt x="906854" y="794911"/>
                  </a:lnTo>
                  <a:lnTo>
                    <a:pt x="0" y="79491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910" tIns="41910" rIns="41910" bIns="41910" numCol="1" spcCol="1270" anchor="t" anchorCtr="0">
              <a:noAutofit/>
            </a:bodyPr>
            <a:lstStyle/>
            <a:p>
              <a:pPr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100" b="1" kern="1200" dirty="0" smtClean="0"/>
                <a:t>Inclusão do adolescente na rede de proteção</a:t>
              </a:r>
              <a:endParaRPr lang="pt-BR" sz="1100" b="1" kern="1200" dirty="0"/>
            </a:p>
          </p:txBody>
        </p:sp>
        <p:sp>
          <p:nvSpPr>
            <p:cNvPr id="48" name="Triângulo isósceles 47"/>
            <p:cNvSpPr/>
            <p:nvPr/>
          </p:nvSpPr>
          <p:spPr>
            <a:xfrm>
              <a:off x="7607554" y="2704621"/>
              <a:ext cx="171104" cy="171104"/>
            </a:xfrm>
            <a:prstGeom prst="triangle">
              <a:avLst>
                <a:gd name="adj" fmla="val 100000"/>
              </a:avLst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Forma em L 48"/>
            <p:cNvSpPr/>
            <p:nvPr/>
          </p:nvSpPr>
          <p:spPr>
            <a:xfrm rot="5400000">
              <a:off x="8082738" y="2503860"/>
              <a:ext cx="603665" cy="1004485"/>
            </a:xfrm>
            <a:prstGeom prst="corner">
              <a:avLst>
                <a:gd name="adj1" fmla="val 16120"/>
                <a:gd name="adj2" fmla="val 16110"/>
              </a:avLst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0" name="Forma livre 49"/>
            <p:cNvSpPr/>
            <p:nvPr/>
          </p:nvSpPr>
          <p:spPr>
            <a:xfrm>
              <a:off x="7981972" y="2803985"/>
              <a:ext cx="906854" cy="794911"/>
            </a:xfrm>
            <a:custGeom>
              <a:avLst/>
              <a:gdLst>
                <a:gd name="connsiteX0" fmla="*/ 0 w 906854"/>
                <a:gd name="connsiteY0" fmla="*/ 0 h 794911"/>
                <a:gd name="connsiteX1" fmla="*/ 906854 w 906854"/>
                <a:gd name="connsiteY1" fmla="*/ 0 h 794911"/>
                <a:gd name="connsiteX2" fmla="*/ 906854 w 906854"/>
                <a:gd name="connsiteY2" fmla="*/ 794911 h 794911"/>
                <a:gd name="connsiteX3" fmla="*/ 0 w 906854"/>
                <a:gd name="connsiteY3" fmla="*/ 794911 h 794911"/>
                <a:gd name="connsiteX4" fmla="*/ 0 w 906854"/>
                <a:gd name="connsiteY4" fmla="*/ 0 h 79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6854" h="794911">
                  <a:moveTo>
                    <a:pt x="0" y="0"/>
                  </a:moveTo>
                  <a:lnTo>
                    <a:pt x="906854" y="0"/>
                  </a:lnTo>
                  <a:lnTo>
                    <a:pt x="906854" y="794911"/>
                  </a:lnTo>
                  <a:lnTo>
                    <a:pt x="0" y="79491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910" tIns="41910" rIns="41910" bIns="41910" numCol="1" spcCol="1270" anchor="t" anchorCtr="0">
              <a:noAutofit/>
            </a:bodyPr>
            <a:lstStyle/>
            <a:p>
              <a:pPr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altLang="pt-BR" sz="1100" b="1" kern="1200" dirty="0" smtClean="0"/>
                <a:t>Construção/ reconstrução de projetos de vida</a:t>
              </a:r>
              <a:endParaRPr lang="pt-BR" sz="1100" b="1" kern="1200" dirty="0"/>
            </a:p>
          </p:txBody>
        </p:sp>
      </p:grpSp>
      <p:pic>
        <p:nvPicPr>
          <p:cNvPr id="2052" name="Picture 4" descr="Resultado de imagem para boneco caminhan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998" y="1844824"/>
            <a:ext cx="1125388" cy="1119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esultado de imagem para boneco caminhand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854" y="2941847"/>
            <a:ext cx="1223236" cy="1298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Resultado de imagem para boneco caminhand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951" y="3163620"/>
            <a:ext cx="1341875" cy="1465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Resultado de imagem para bonecos brancos trabalhand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11" y="3446456"/>
            <a:ext cx="1447271" cy="1447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Resultado de imagem para bonecos brancos trabalhand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148" y="2404813"/>
            <a:ext cx="1291196" cy="1291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Resultado de imagem para bonecos brancos trabalhand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344" y="2158985"/>
            <a:ext cx="1270529" cy="127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Resultado de imagem para boneco para apresentação lend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316" y="2746519"/>
            <a:ext cx="1203518" cy="1204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3622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pt-BR" sz="4000" dirty="0" smtClean="0"/>
              <a:t>Censo SUAS 2016</a:t>
            </a:r>
            <a:endParaRPr lang="pt-BR" sz="4000" dirty="0"/>
          </a:p>
        </p:txBody>
      </p:sp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7925915"/>
              </p:ext>
            </p:extLst>
          </p:nvPr>
        </p:nvGraphicFramePr>
        <p:xfrm>
          <a:off x="467544" y="1988840"/>
          <a:ext cx="3888432" cy="34563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14458"/>
                <a:gridCol w="1973974"/>
              </a:tblGrid>
              <a:tr h="175276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2000" b="1" u="none" strike="noStrike" dirty="0">
                          <a:effectLst/>
                          <a:latin typeface="+mj-lt"/>
                        </a:rPr>
                        <a:t>Inscrição do Serviço de Liberdade Assistida (LA) e de Prestação de Serviços à Comunidade (PSC) no Conselho Municipal dos Direitos da Criança e Adolescente (CMDCA)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58667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effectLst/>
                          <a:latin typeface="+mj-lt"/>
                        </a:rPr>
                        <a:t>Sim </a:t>
                      </a:r>
                      <a:endParaRPr lang="pt-BR" sz="2000" b="0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58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458667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effectLst/>
                          <a:latin typeface="+mj-lt"/>
                        </a:rPr>
                        <a:t>Não </a:t>
                      </a:r>
                      <a:endParaRPr lang="pt-BR" sz="2000" b="0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23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458667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effectLst/>
                          <a:latin typeface="+mj-lt"/>
                        </a:rPr>
                        <a:t>Sem informação </a:t>
                      </a:r>
                      <a:endParaRPr lang="pt-BR" sz="2000" b="0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04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327619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 smtClean="0">
                          <a:effectLst/>
                          <a:latin typeface="+mj-lt"/>
                        </a:rPr>
                        <a:t> 83 Municípios </a:t>
                      </a:r>
                      <a:r>
                        <a:rPr lang="pt-BR" sz="1000" u="none" strike="noStrike" dirty="0">
                          <a:effectLst/>
                          <a:latin typeface="+mj-lt"/>
                        </a:rPr>
                        <a:t>responderam o Censo 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476958"/>
              </p:ext>
            </p:extLst>
          </p:nvPr>
        </p:nvGraphicFramePr>
        <p:xfrm>
          <a:off x="4499992" y="1988840"/>
          <a:ext cx="3672408" cy="35283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08099"/>
                <a:gridCol w="1864309"/>
              </a:tblGrid>
              <a:tr h="113000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 equipe técnica responsável pelo Serviço é exclusiva</a:t>
                      </a:r>
                      <a:r>
                        <a:rPr lang="pt-BR" sz="20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pPr algn="ctr" fontAlgn="b"/>
                      <a:endParaRPr lang="pt-BR" sz="2000" b="1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64571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Sim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29</a:t>
                      </a:r>
                      <a:endParaRPr lang="pt-BR" sz="20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64571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Não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52</a:t>
                      </a:r>
                      <a:endParaRPr lang="pt-BR" sz="20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64571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Sem informação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04</a:t>
                      </a:r>
                      <a:endParaRPr lang="pt-BR" sz="20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4612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 smtClean="0">
                          <a:effectLst/>
                          <a:latin typeface="+mj-lt"/>
                        </a:rPr>
                        <a:t> 83 Municípios </a:t>
                      </a:r>
                      <a:r>
                        <a:rPr lang="pt-BR" sz="1000" u="none" strike="noStrike" dirty="0">
                          <a:effectLst/>
                          <a:latin typeface="+mj-lt"/>
                        </a:rPr>
                        <a:t>responderam o Censo 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20806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5061296"/>
              </p:ext>
            </p:extLst>
          </p:nvPr>
        </p:nvGraphicFramePr>
        <p:xfrm>
          <a:off x="611560" y="1988840"/>
          <a:ext cx="3744416" cy="37444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81570"/>
                <a:gridCol w="1862846"/>
              </a:tblGrid>
              <a:tr h="1287973">
                <a:tc grid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Frequência em que normalmente cada adolescente em cumprimento de LA é atendido no </a:t>
                      </a:r>
                      <a:r>
                        <a:rPr lang="pt-BR" sz="20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CREAS</a:t>
                      </a:r>
                    </a:p>
                    <a:p>
                      <a:pPr marL="0" algn="ctr" defTabSz="914400" rtl="0" eaLnBrk="1" fontAlgn="b" latinLnBrk="0" hangingPunct="1"/>
                      <a:endParaRPr lang="pt-BR" sz="2000" b="1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3817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Mensal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endParaRPr lang="pt-BR" sz="20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43817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2000" u="none" strike="noStrike" kern="12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Quinzenal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28</a:t>
                      </a:r>
                      <a:endParaRPr lang="pt-BR" sz="2000" u="none" strike="noStrike" kern="1200" dirty="0">
                        <a:solidFill>
                          <a:srgbClr val="FF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43817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2000" u="none" strike="noStrike" kern="12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Semanal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38</a:t>
                      </a:r>
                      <a:endParaRPr lang="pt-BR" sz="2000" u="none" strike="noStrike" kern="1200" dirty="0">
                        <a:solidFill>
                          <a:srgbClr val="FF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43817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Semestral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01</a:t>
                      </a:r>
                      <a:endParaRPr lang="pt-BR" sz="20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43817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Sem Informação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04</a:t>
                      </a:r>
                      <a:endParaRPr lang="pt-BR" sz="20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65561">
                <a:tc gridSpan="2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83</a:t>
                      </a:r>
                      <a:r>
                        <a:rPr lang="pt-BR" sz="10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municípios</a:t>
                      </a:r>
                      <a:r>
                        <a:rPr lang="pt-BR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responderam </a:t>
                      </a:r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o Censo 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ítulo 1"/>
          <p:cNvSpPr txBox="1">
            <a:spLocks/>
          </p:cNvSpPr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smtClean="0"/>
              <a:t>Censo SUAS 2016</a:t>
            </a:r>
            <a:endParaRPr lang="pt-BR" sz="4000" dirty="0"/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9596441"/>
              </p:ext>
            </p:extLst>
          </p:nvPr>
        </p:nvGraphicFramePr>
        <p:xfrm>
          <a:off x="4788024" y="1988840"/>
          <a:ext cx="3661792" cy="36724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02872"/>
                <a:gridCol w="1858920"/>
              </a:tblGrid>
              <a:tr h="1498604">
                <a:tc grid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Frequência em que normalmente cada adolescente em cumprimento de PSC é atendido no </a:t>
                      </a:r>
                      <a:r>
                        <a:rPr lang="pt-BR" sz="20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CREAS</a:t>
                      </a:r>
                      <a:endParaRPr lang="pt-BR" sz="2000" b="1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61110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Mensal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24</a:t>
                      </a:r>
                      <a:endParaRPr lang="pt-BR" sz="20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461110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kern="12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Quinzenal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28</a:t>
                      </a:r>
                      <a:endParaRPr lang="pt-BR" sz="2000" u="none" strike="noStrike" kern="1200" dirty="0">
                        <a:solidFill>
                          <a:srgbClr val="FF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461110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kern="12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Semanal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29</a:t>
                      </a:r>
                      <a:endParaRPr lang="pt-BR" sz="2000" u="none" strike="noStrike" kern="1200" dirty="0">
                        <a:solidFill>
                          <a:srgbClr val="FF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461110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Sem Informação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04</a:t>
                      </a:r>
                      <a:endParaRPr lang="pt-BR" sz="20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29363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 smtClean="0">
                          <a:effectLst/>
                          <a:latin typeface="+mj-lt"/>
                        </a:rPr>
                        <a:t> 83 municípios </a:t>
                      </a:r>
                      <a:r>
                        <a:rPr lang="pt-BR" sz="1000" u="none" strike="noStrike" dirty="0">
                          <a:effectLst/>
                          <a:latin typeface="+mj-lt"/>
                        </a:rPr>
                        <a:t>responderam o Censo 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36958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1365161"/>
              </p:ext>
            </p:extLst>
          </p:nvPr>
        </p:nvGraphicFramePr>
        <p:xfrm>
          <a:off x="863588" y="1988840"/>
          <a:ext cx="7416824" cy="34977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23148"/>
                <a:gridCol w="893676"/>
              </a:tblGrid>
              <a:tr h="93610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25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Locais onde </a:t>
                      </a:r>
                      <a:r>
                        <a:rPr lang="pt-BR" sz="25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os adolescentes prestam </a:t>
                      </a:r>
                      <a:r>
                        <a:rPr lang="pt-BR" sz="25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serviço à comunidade </a:t>
                      </a:r>
                      <a:endParaRPr lang="pt-BR" sz="2000" b="1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58554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  <a:latin typeface="+mj-lt"/>
                        </a:rPr>
                        <a:t>Rede de Saúde</a:t>
                      </a:r>
                      <a:endParaRPr lang="pt-BR" sz="1800" b="0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26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358554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  <a:latin typeface="+mj-lt"/>
                        </a:rPr>
                        <a:t>Rede Educacional</a:t>
                      </a:r>
                      <a:endParaRPr lang="pt-BR" sz="1800" b="0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51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540973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  <a:latin typeface="+mj-lt"/>
                        </a:rPr>
                        <a:t>Rede socioassistencial pública</a:t>
                      </a:r>
                      <a:endParaRPr lang="pt-BR" sz="1800" b="0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60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655514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  <a:latin typeface="+mj-lt"/>
                        </a:rPr>
                        <a:t>Rede socioassistencial privada </a:t>
                      </a:r>
                      <a:r>
                        <a:rPr lang="pt-BR" sz="1800" u="none" strike="noStrike" dirty="0" smtClean="0">
                          <a:effectLst/>
                          <a:latin typeface="+mj-lt"/>
                        </a:rPr>
                        <a:t>(ONGs/entidade/associação </a:t>
                      </a:r>
                      <a:r>
                        <a:rPr lang="pt-BR" sz="1800" u="none" strike="noStrike" dirty="0">
                          <a:effectLst/>
                          <a:latin typeface="+mj-lt"/>
                        </a:rPr>
                        <a:t>comunitária)</a:t>
                      </a:r>
                      <a:endParaRPr lang="pt-BR" sz="1800" b="0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50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648072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  <a:latin typeface="+mj-lt"/>
                        </a:rPr>
                        <a:t>Outras Unidades da administração pública (Ex.: Corpo de Bombeiros, sede da administração municipal, etc.)</a:t>
                      </a:r>
                      <a:endParaRPr lang="pt-BR" sz="1800" b="0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49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Título 1"/>
          <p:cNvSpPr txBox="1">
            <a:spLocks/>
          </p:cNvSpPr>
          <p:nvPr/>
        </p:nvSpPr>
        <p:spPr>
          <a:xfrm>
            <a:off x="0" y="0"/>
            <a:ext cx="9144000" cy="9807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dirty="0" smtClean="0"/>
              <a:t>Censo SUAS 2016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196232042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6491164"/>
              </p:ext>
            </p:extLst>
          </p:nvPr>
        </p:nvGraphicFramePr>
        <p:xfrm>
          <a:off x="755576" y="1052736"/>
          <a:ext cx="7482408" cy="50468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18312"/>
                <a:gridCol w="864096"/>
              </a:tblGrid>
              <a:tr h="22892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Atividades realizadas pelos CREAS no âmbito de PSC </a:t>
                      </a:r>
                    </a:p>
                  </a:txBody>
                  <a:tcPr marL="9075" marR="9075" marT="907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6627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Elaboração do Plano Individual de Atendimento (PIA) do adolescente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79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40290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Encaminhamento do adolescente para os locais de prestação de serviços comunitários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81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18313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Atendimento individual do adolescente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18313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Atendimento do adolescente em grupos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46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54941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Atendimento da família do adolescente em cumprimento de medida de Prestação de Serviços à Comunidade (PSC)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77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54941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Atendimento com grupos de famílias do adolescente em cumprimento de medida de Prestação de Serviço à Comunidade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18313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Visita domiciliar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79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36627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Visitas técnicas aos locais de prestação do serviço à comunidade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77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36627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Encaminhamento do adolescente para o sistema educacional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79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36627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Encaminhamento da família e/ou do adolescente ao PAEFI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71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36627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Discussão de caso com outros profissionais da rede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73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36627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Acompanhamento da frequência escolar do adolescente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69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36627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Encaminhamento para o Serviço de Convivência e Fortalecimento de Vínculos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62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</a:tbl>
          </a:graphicData>
        </a:graphic>
      </p:graphicFrame>
      <p:sp>
        <p:nvSpPr>
          <p:cNvPr id="4" name="Título 1"/>
          <p:cNvSpPr txBox="1">
            <a:spLocks/>
          </p:cNvSpPr>
          <p:nvPr/>
        </p:nvSpPr>
        <p:spPr>
          <a:xfrm>
            <a:off x="0" y="0"/>
            <a:ext cx="9144000" cy="9807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dirty="0" smtClean="0"/>
              <a:t>Censo SUAS 2016</a:t>
            </a:r>
            <a:endParaRPr lang="pt-BR" sz="4000" dirty="0"/>
          </a:p>
        </p:txBody>
      </p:sp>
      <p:sp>
        <p:nvSpPr>
          <p:cNvPr id="2" name="CaixaDeTexto 1"/>
          <p:cNvSpPr txBox="1"/>
          <p:nvPr/>
        </p:nvSpPr>
        <p:spPr>
          <a:xfrm>
            <a:off x="755576" y="6453336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83 municípios responderam o Censo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92477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3902104"/>
              </p:ext>
            </p:extLst>
          </p:nvPr>
        </p:nvGraphicFramePr>
        <p:xfrm>
          <a:off x="830796" y="1412776"/>
          <a:ext cx="7482408" cy="46439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18312"/>
                <a:gridCol w="864096"/>
              </a:tblGrid>
              <a:tr h="22892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Atividades realizadas pelos CREAS no âmbito </a:t>
                      </a:r>
                      <a:r>
                        <a:rPr lang="pt-BR" sz="20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da</a:t>
                      </a:r>
                      <a:r>
                        <a:rPr lang="pt-BR" sz="2000" b="1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L.A</a:t>
                      </a:r>
                      <a:endParaRPr lang="pt-BR" sz="2000" b="1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075" marR="9075" marT="907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6627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Elaboração do Plano Individual de Atendimento (PIA) do adolescente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77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18313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Atendimento individual do adolescente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79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18313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Atendimento do adolescente em grupos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46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54941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Atendimento da família do adolescente em cumprimento de medida de </a:t>
                      </a:r>
                      <a:r>
                        <a:rPr lang="pt-BR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Liberdade Assistida (L.A)</a:t>
                      </a:r>
                      <a:endParaRPr lang="pt-BR" sz="14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76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54941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Atendimento com grupos de famílias do adolescente em cumprimento de medida de </a:t>
                      </a:r>
                      <a:r>
                        <a:rPr lang="pt-BR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Liberdade Assistida</a:t>
                      </a:r>
                      <a:endParaRPr lang="pt-BR" sz="14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29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18313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Visita domiciliar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78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36627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Encaminhamento do adolescente para o sistema educacional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78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36627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Encaminhamento da família e/ou do adolescente ao PAEFI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67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36627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Discussão de caso com outros profissionais da rede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66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36627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Acompanhamento da frequência escolar do adolescente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68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36627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Encaminhamento para o Serviço de Convivência e Fortalecimento de Vínculos</a:t>
                      </a: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61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  <a:tr h="36627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t-BR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Encaminhamento do adolescente e sua família para serviços de outras políticas setoriais</a:t>
                      </a:r>
                      <a:endParaRPr lang="pt-BR" sz="14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075" marR="9075" marT="90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73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75" marR="9075" marT="9075" marB="0" anchor="b"/>
                </a:tc>
              </a:tr>
            </a:tbl>
          </a:graphicData>
        </a:graphic>
      </p:graphicFrame>
      <p:sp>
        <p:nvSpPr>
          <p:cNvPr id="4" name="Título 1"/>
          <p:cNvSpPr txBox="1">
            <a:spLocks/>
          </p:cNvSpPr>
          <p:nvPr/>
        </p:nvSpPr>
        <p:spPr>
          <a:xfrm>
            <a:off x="0" y="0"/>
            <a:ext cx="9144000" cy="9807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dirty="0" smtClean="0"/>
              <a:t>Censo SUAS 2016</a:t>
            </a:r>
            <a:endParaRPr lang="pt-BR" sz="4000" dirty="0"/>
          </a:p>
        </p:txBody>
      </p:sp>
      <p:sp>
        <p:nvSpPr>
          <p:cNvPr id="2" name="CaixaDeTexto 1"/>
          <p:cNvSpPr txBox="1"/>
          <p:nvPr/>
        </p:nvSpPr>
        <p:spPr>
          <a:xfrm>
            <a:off x="611560" y="6453336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83 municípios responderam o Censo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2603218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8380253"/>
              </p:ext>
            </p:extLst>
          </p:nvPr>
        </p:nvGraphicFramePr>
        <p:xfrm>
          <a:off x="457200" y="1412776"/>
          <a:ext cx="822960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ítulo 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dirty="0" smtClean="0"/>
              <a:t>Registro Mensal de Atendimento – RMA/2016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8482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3605315"/>
              </p:ext>
            </p:extLst>
          </p:nvPr>
        </p:nvGraphicFramePr>
        <p:xfrm>
          <a:off x="179512" y="1340769"/>
          <a:ext cx="871296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ítulo 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dirty="0" smtClean="0"/>
              <a:t>Registro Mensal de Atendimento – RMA/2016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116303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pt-BR" dirty="0"/>
              <a:t> </a:t>
            </a:r>
            <a:r>
              <a:rPr lang="pt-BR" dirty="0" smtClean="0"/>
              <a:t>           Desafios da Câmara Técnica</a:t>
            </a:r>
            <a:endParaRPr lang="pt-BR" dirty="0"/>
          </a:p>
        </p:txBody>
      </p:sp>
      <p:graphicFrame>
        <p:nvGraphicFramePr>
          <p:cNvPr id="4" name="Espaço Reservado para Conteúdo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484029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717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rancisco.xavier\AppData\Local\Microsoft\Windows\Temporary Internet Files\Content.Outlook\HU0CHIEU\Eixos de avaliaçã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7" y="608187"/>
            <a:ext cx="9004765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046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pt-BR" sz="3200" dirty="0" smtClean="0"/>
              <a:t>Execução do Serviço de Medida Socioeducativa </a:t>
            </a:r>
            <a:endParaRPr lang="pt-BR" sz="3200" dirty="0"/>
          </a:p>
        </p:txBody>
      </p:sp>
      <p:sp>
        <p:nvSpPr>
          <p:cNvPr id="5" name="Retângulo 4"/>
          <p:cNvSpPr/>
          <p:nvPr/>
        </p:nvSpPr>
        <p:spPr>
          <a:xfrm>
            <a:off x="50408" y="6488668"/>
            <a:ext cx="88948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 smtClean="0">
                <a:solidFill>
                  <a:prstClr val="black"/>
                </a:solidFill>
              </a:rPr>
              <a:t>Escala: 1 </a:t>
            </a:r>
            <a:r>
              <a:rPr lang="pt-BR" dirty="0">
                <a:solidFill>
                  <a:prstClr val="black"/>
                </a:solidFill>
              </a:rPr>
              <a:t>e 2 </a:t>
            </a:r>
            <a:r>
              <a:rPr lang="pt-BR" dirty="0" smtClean="0">
                <a:solidFill>
                  <a:prstClr val="black"/>
                </a:solidFill>
              </a:rPr>
              <a:t>Péssimo;   3 </a:t>
            </a:r>
            <a:r>
              <a:rPr lang="pt-BR" dirty="0">
                <a:solidFill>
                  <a:prstClr val="black"/>
                </a:solidFill>
              </a:rPr>
              <a:t>e 4 </a:t>
            </a:r>
            <a:r>
              <a:rPr lang="pt-BR" dirty="0" smtClean="0">
                <a:solidFill>
                  <a:prstClr val="black"/>
                </a:solidFill>
              </a:rPr>
              <a:t>Ruim;   5 </a:t>
            </a:r>
            <a:r>
              <a:rPr lang="pt-BR" dirty="0">
                <a:solidFill>
                  <a:prstClr val="black"/>
                </a:solidFill>
              </a:rPr>
              <a:t>e 6 </a:t>
            </a:r>
            <a:r>
              <a:rPr lang="pt-BR" dirty="0" smtClean="0">
                <a:solidFill>
                  <a:prstClr val="black"/>
                </a:solidFill>
              </a:rPr>
              <a:t>Regular;   7 </a:t>
            </a:r>
            <a:r>
              <a:rPr lang="pt-BR" dirty="0">
                <a:solidFill>
                  <a:prstClr val="black"/>
                </a:solidFill>
              </a:rPr>
              <a:t>e 8 </a:t>
            </a:r>
            <a:r>
              <a:rPr lang="pt-BR" dirty="0" smtClean="0">
                <a:solidFill>
                  <a:prstClr val="black"/>
                </a:solidFill>
              </a:rPr>
              <a:t>Bom;   9 </a:t>
            </a:r>
            <a:r>
              <a:rPr lang="pt-BR" dirty="0">
                <a:solidFill>
                  <a:prstClr val="black"/>
                </a:solidFill>
              </a:rPr>
              <a:t>e 10 Ótimo</a:t>
            </a:r>
          </a:p>
        </p:txBody>
      </p:sp>
    </p:spTree>
    <p:extLst>
      <p:ext uri="{BB962C8B-B14F-4D97-AF65-F5344CB8AC3E}">
        <p14:creationId xmlns:p14="http://schemas.microsoft.com/office/powerpoint/2010/main" val="8254734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3600" dirty="0" smtClean="0">
                <a:solidFill>
                  <a:prstClr val="black"/>
                </a:solidFill>
              </a:rPr>
              <a:t>Implantação do Serviço </a:t>
            </a:r>
            <a:endParaRPr lang="pt-BR" sz="3600" dirty="0">
              <a:solidFill>
                <a:prstClr val="black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9" t="9512" r="9069" b="14179"/>
          <a:stretch/>
        </p:blipFill>
        <p:spPr bwMode="auto">
          <a:xfrm>
            <a:off x="744278" y="1222744"/>
            <a:ext cx="7570381" cy="5308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71226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597352"/>
          </a:xfrm>
        </p:spPr>
        <p:txBody>
          <a:bodyPr/>
          <a:lstStyle/>
          <a:p>
            <a:pPr algn="ctr"/>
            <a:endParaRPr lang="pt-B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0"/>
            <a:ext cx="494007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3" y="4426951"/>
            <a:ext cx="1577355" cy="2431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5335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DFB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Contato:</a:t>
            </a:r>
            <a:br>
              <a:rPr lang="pt-BR" dirty="0" smtClean="0"/>
            </a:br>
            <a:r>
              <a:rPr lang="pt-BR" dirty="0" smtClean="0">
                <a:hlinkClick r:id="rId2"/>
              </a:rPr>
              <a:t>mse@mds.gov.br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(61) 2030-3185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609600" y="14847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 smtClean="0">
                <a:solidFill>
                  <a:prstClr val="black"/>
                </a:solidFill>
              </a:rPr>
              <a:t>Obrigada!</a:t>
            </a:r>
            <a:endParaRPr lang="pt-BR" dirty="0">
              <a:solidFill>
                <a:prstClr val="black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208823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04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t-BR" dirty="0" smtClean="0"/>
              <a:t>Estrutura do Caderno</a:t>
            </a:r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0" y="1124746"/>
            <a:ext cx="781236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+mj-lt"/>
              <a:buAutoNum type="arabicPeriod"/>
              <a:tabLst>
                <a:tab pos="85725" algn="l"/>
              </a:tabLst>
            </a:pPr>
            <a:endParaRPr lang="pt-BR" sz="24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85725" algn="l"/>
              </a:tabLst>
            </a:pPr>
            <a:r>
              <a:rPr lang="pt-BR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Capítulo 1 - Marcos conceituais: Adolescência, família, sociedade, maioridade penal e violência;</a:t>
            </a:r>
          </a:p>
          <a:p>
            <a:pPr marL="457200" indent="-457200" algn="just">
              <a:buFont typeface="+mj-lt"/>
              <a:buAutoNum type="arabicPeriod"/>
              <a:tabLst>
                <a:tab pos="85725" algn="l"/>
              </a:tabLst>
            </a:pPr>
            <a:endParaRPr lang="pt-BR" sz="24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algn="just">
              <a:tabLst>
                <a:tab pos="85725" algn="l"/>
              </a:tabLst>
            </a:pPr>
            <a:r>
              <a:rPr lang="pt-BR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Capítulo 2 - Interface SUAS/SINASE e Normativas;</a:t>
            </a:r>
          </a:p>
          <a:p>
            <a:pPr marL="457200" indent="-457200" algn="just">
              <a:buFont typeface="+mj-lt"/>
              <a:buAutoNum type="arabicPeriod"/>
              <a:tabLst>
                <a:tab pos="85725" algn="l"/>
              </a:tabLst>
            </a:pPr>
            <a:endParaRPr lang="pt-BR" sz="24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algn="just">
              <a:tabLst>
                <a:tab pos="85725" algn="l"/>
              </a:tabLst>
            </a:pPr>
            <a:r>
              <a:rPr lang="pt-BR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Capítulo 3 - O Serviço de Proteção Social a Adolescentes em Cumprimento de Medidas Socioeducativas: relações intersetoriais, serviços da Assistência Social e implementação  do serviço;</a:t>
            </a:r>
          </a:p>
          <a:p>
            <a:pPr marL="457200" indent="-457200" algn="just">
              <a:buFont typeface="+mj-lt"/>
              <a:buAutoNum type="arabicPeriod"/>
              <a:tabLst>
                <a:tab pos="85725" algn="l"/>
              </a:tabLst>
            </a:pPr>
            <a:endParaRPr lang="pt-BR" sz="24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algn="just">
              <a:tabLst>
                <a:tab pos="85725" algn="l"/>
              </a:tabLst>
            </a:pPr>
            <a:r>
              <a:rPr lang="pt-BR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Capítulo 4 - Metodologia de Trabalho: Orientações gerais de atuação técnica; Territorialização; Matricialidade sociofamiliar; Equipes Técnicas;  PIA; Registros;</a:t>
            </a:r>
            <a:endParaRPr lang="pt-BR" dirty="0">
              <a:solidFill>
                <a:prstClr val="black"/>
              </a:solidFill>
            </a:endParaRPr>
          </a:p>
          <a:p>
            <a:endParaRPr lang="pt-BR" dirty="0" smtClean="0">
              <a:solidFill>
                <a:prstClr val="black"/>
              </a:solidFill>
            </a:endParaRPr>
          </a:p>
          <a:p>
            <a:endParaRPr lang="pt-BR" dirty="0">
              <a:solidFill>
                <a:prstClr val="black"/>
              </a:solidFill>
            </a:endParaRPr>
          </a:p>
        </p:txBody>
      </p:sp>
      <p:pic>
        <p:nvPicPr>
          <p:cNvPr id="10242" name="Picture 2" descr="Resultado de imagem para boneco branco 3d market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124745"/>
            <a:ext cx="1331640" cy="133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0708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t-BR" dirty="0" smtClean="0"/>
              <a:t>Marcos Conceituais</a:t>
            </a:r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179512" y="1268760"/>
            <a:ext cx="885698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endParaRPr lang="pt-BR" sz="24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endParaRPr lang="pt-BR" sz="24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pt-BR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Adolescência;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endParaRPr lang="pt-BR" sz="24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pt-BR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Maioridade Penal;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endParaRPr lang="pt-BR" sz="24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pt-BR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Arranjos </a:t>
            </a:r>
            <a:r>
              <a:rPr lang="pt-BR" sz="240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Famíliares</a:t>
            </a:r>
            <a:r>
              <a:rPr lang="pt-BR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;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endParaRPr lang="pt-BR" sz="24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pt-BR" sz="2400" dirty="0">
                <a:solidFill>
                  <a:prstClr val="black"/>
                </a:solidFill>
                <a:cs typeface="Arial" panose="020B0604020202020204" pitchFamily="34" charset="0"/>
              </a:rPr>
              <a:t>Violência e adolescência; 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endParaRPr lang="pt-BR" sz="24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pt-BR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Ato </a:t>
            </a:r>
            <a:r>
              <a:rPr lang="pt-BR" sz="2400" dirty="0">
                <a:solidFill>
                  <a:prstClr val="black"/>
                </a:solidFill>
                <a:cs typeface="Arial" panose="020B0604020202020204" pitchFamily="34" charset="0"/>
              </a:rPr>
              <a:t>Infracional e Medidas Socioeducativas;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endParaRPr lang="pt-BR" sz="24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endParaRPr lang="pt-BR" sz="24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endParaRPr lang="pt-BR" sz="24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endParaRPr lang="pt-BR" sz="24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endParaRPr lang="pt-BR" dirty="0">
              <a:solidFill>
                <a:prstClr val="black"/>
              </a:solidFill>
            </a:endParaRPr>
          </a:p>
        </p:txBody>
      </p:sp>
      <p:pic>
        <p:nvPicPr>
          <p:cNvPr id="11266" name="Picture 2" descr="Resultado de imagem para boneco branco 3d market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254" y="1052736"/>
            <a:ext cx="2052315" cy="301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718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t-BR" dirty="0" smtClean="0"/>
              <a:t>Normativas SUAS/SINASE</a:t>
            </a:r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251520" y="1268760"/>
            <a:ext cx="792088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85725" algn="l"/>
              </a:tabLst>
            </a:pPr>
            <a:endParaRPr lang="pt-BR" sz="24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pt-BR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Estatuto da Criança e do Adolescente – 1990;</a:t>
            </a:r>
          </a:p>
          <a:p>
            <a:pPr marL="457200" indent="-4572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pt-BR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Lei Orgânica da Assistência Social – 1993;</a:t>
            </a:r>
          </a:p>
          <a:p>
            <a:pPr marL="457200" indent="-4572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pt-BR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Política Nacional de Assistência Social – 2004;</a:t>
            </a:r>
          </a:p>
          <a:p>
            <a:pPr marL="457200" indent="-4572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pt-BR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Resolução Conanda nº 119 – 2006 (regulamentação do SINASE);</a:t>
            </a:r>
          </a:p>
          <a:p>
            <a:pPr marL="457200" indent="-4572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pt-BR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Tipificação Nacional de Serviços Socioassistenciais – 2009;</a:t>
            </a:r>
          </a:p>
          <a:p>
            <a:pPr marL="457200" indent="-4572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pt-BR" sz="2400" dirty="0">
                <a:solidFill>
                  <a:prstClr val="black"/>
                </a:solidFill>
                <a:cs typeface="Arial" panose="020B0604020202020204" pitchFamily="34" charset="0"/>
              </a:rPr>
              <a:t>Portaria MDS </a:t>
            </a:r>
            <a:r>
              <a:rPr lang="pt-BR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nº 843 – 2010 (expansão e cofinanciamento);</a:t>
            </a:r>
          </a:p>
          <a:p>
            <a:pPr marL="457200" indent="-4572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pt-BR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Lei 12.594 – 2012 (Institui o SINASE);</a:t>
            </a:r>
          </a:p>
          <a:p>
            <a:pPr marL="457200" indent="-4572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pt-BR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Norma Operacional Básica do SUAS – 2012;</a:t>
            </a:r>
          </a:p>
          <a:p>
            <a:pPr marL="457200" indent="-4572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pt-BR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Resolução nº 18 – 2014 (expansão e cofinanciamento - vigente);</a:t>
            </a:r>
          </a:p>
          <a:p>
            <a:pPr marL="457200" indent="-4572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endParaRPr lang="pt-BR" sz="24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endParaRPr lang="pt-BR" sz="24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endParaRPr lang="pt-BR" dirty="0" smtClean="0">
              <a:solidFill>
                <a:prstClr val="black"/>
              </a:solidFill>
            </a:endParaRPr>
          </a:p>
          <a:p>
            <a:endParaRPr lang="pt-BR" dirty="0">
              <a:solidFill>
                <a:prstClr val="black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063388"/>
            <a:ext cx="1403648" cy="1725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17299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t-BR" sz="2400" dirty="0">
                <a:solidFill>
                  <a:prstClr val="black"/>
                </a:solidFill>
                <a:cs typeface="Arial" panose="020B0604020202020204" pitchFamily="34" charset="0"/>
              </a:rPr>
              <a:t>O Serviço de Proteção Social a Adolescentes em Cumprimento de Medidas Socioeducativas</a:t>
            </a:r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80628" y="1124744"/>
            <a:ext cx="86409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85725" algn="l"/>
              </a:tabLst>
            </a:pPr>
            <a:r>
              <a:rPr lang="pt-BR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Relação com o Sistema de Justiça: Responsabilidade do Órgão Gestor municipal no estabelecimento de fluxos e protocolos com os atores do Sistema de Justiça: Promotores, Defensores e Juízes</a:t>
            </a:r>
            <a:r>
              <a:rPr lang="pt-BR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tabLst>
                <a:tab pos="85725" algn="l"/>
              </a:tabLst>
            </a:pPr>
            <a:endParaRPr lang="pt-BR" sz="24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endParaRPr lang="pt-BR" sz="24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+mj-lt"/>
              <a:buAutoNum type="arabicParenR"/>
              <a:tabLst>
                <a:tab pos="85725" algn="l"/>
              </a:tabLst>
            </a:pPr>
            <a:endParaRPr lang="pt-BR" sz="24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endParaRPr lang="pt-BR" dirty="0" smtClean="0">
              <a:solidFill>
                <a:prstClr val="black"/>
              </a:solidFill>
            </a:endParaRPr>
          </a:p>
          <a:p>
            <a:endParaRPr lang="pt-BR" dirty="0">
              <a:solidFill>
                <a:prstClr val="black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178491"/>
            <a:ext cx="1259632" cy="167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233264" y="2577133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85725" algn="l"/>
              </a:tabLst>
            </a:pPr>
            <a:r>
              <a:rPr lang="pt-BR" sz="2400" dirty="0">
                <a:solidFill>
                  <a:prstClr val="black"/>
                </a:solidFill>
                <a:cs typeface="Arial" panose="020B0604020202020204" pitchFamily="34" charset="0"/>
              </a:rPr>
              <a:t>Relação com os demais serviços da Assistência Social: 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170384" y="3248402"/>
            <a:ext cx="84431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+mj-lt"/>
              <a:buAutoNum type="arabicParenR"/>
              <a:tabLst>
                <a:tab pos="85725" algn="l"/>
              </a:tabLst>
            </a:pPr>
            <a:r>
              <a:rPr lang="pt-BR" sz="2400" dirty="0">
                <a:solidFill>
                  <a:prstClr val="black"/>
                </a:solidFill>
                <a:cs typeface="Arial" panose="020B0604020202020204" pitchFamily="34" charset="0"/>
              </a:rPr>
              <a:t>Serviço de Convivência e Fortalecimento de Vínculos – SCFV;</a:t>
            </a:r>
          </a:p>
          <a:p>
            <a:pPr marL="457200" indent="-457200" algn="just">
              <a:buFont typeface="+mj-lt"/>
              <a:buAutoNum type="arabicParenR"/>
              <a:tabLst>
                <a:tab pos="85725" algn="l"/>
              </a:tabLst>
            </a:pPr>
            <a:r>
              <a:rPr lang="pt-BR" sz="2400" dirty="0">
                <a:solidFill>
                  <a:prstClr val="black"/>
                </a:solidFill>
                <a:cs typeface="Arial" panose="020B0604020202020204" pitchFamily="34" charset="0"/>
              </a:rPr>
              <a:t>Serviço de Proteção e Atendimento Especializado às Famílias e Indivíduos – PAEFI;</a:t>
            </a:r>
          </a:p>
          <a:p>
            <a:pPr marL="457200" indent="-457200" algn="just">
              <a:buFont typeface="+mj-lt"/>
              <a:buAutoNum type="arabicParenR"/>
              <a:tabLst>
                <a:tab pos="85725" algn="l"/>
              </a:tabLst>
            </a:pPr>
            <a:r>
              <a:rPr lang="pt-BR" sz="2400" dirty="0">
                <a:solidFill>
                  <a:prstClr val="black"/>
                </a:solidFill>
                <a:cs typeface="Arial" panose="020B0604020202020204" pitchFamily="34" charset="0"/>
              </a:rPr>
              <a:t>Serviço de Proteção e Atendimento Integral à Família – PAIF;</a:t>
            </a:r>
          </a:p>
          <a:p>
            <a:pPr marL="457200" indent="-457200" algn="just">
              <a:buFont typeface="+mj-lt"/>
              <a:buAutoNum type="arabicParenR"/>
              <a:tabLst>
                <a:tab pos="85725" algn="l"/>
              </a:tabLst>
            </a:pPr>
            <a:r>
              <a:rPr lang="pt-BR" sz="2400" dirty="0">
                <a:solidFill>
                  <a:prstClr val="black"/>
                </a:solidFill>
                <a:cs typeface="Arial" panose="020B0604020202020204" pitchFamily="34" charset="0"/>
              </a:rPr>
              <a:t>Programa Nacional de Promoção do Acesso ao Mundo do Trabalho – </a:t>
            </a:r>
            <a:r>
              <a:rPr lang="pt-BR" sz="2400" dirty="0" err="1">
                <a:solidFill>
                  <a:prstClr val="black"/>
                </a:solidFill>
                <a:cs typeface="Arial" panose="020B0604020202020204" pitchFamily="34" charset="0"/>
              </a:rPr>
              <a:t>Acessuas</a:t>
            </a:r>
            <a:r>
              <a:rPr lang="pt-BR" sz="2400" dirty="0">
                <a:solidFill>
                  <a:prstClr val="black"/>
                </a:solidFill>
                <a:cs typeface="Arial" panose="020B0604020202020204" pitchFamily="34" charset="0"/>
              </a:rPr>
              <a:t> Trabalho;</a:t>
            </a:r>
          </a:p>
        </p:txBody>
      </p:sp>
    </p:spTree>
    <p:extLst>
      <p:ext uri="{BB962C8B-B14F-4D97-AF65-F5344CB8AC3E}">
        <p14:creationId xmlns:p14="http://schemas.microsoft.com/office/powerpoint/2010/main" val="30492579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776</TotalTime>
  <Words>1901</Words>
  <Application>Microsoft Office PowerPoint</Application>
  <PresentationFormat>Apresentação na tela (4:3)</PresentationFormat>
  <Paragraphs>398</Paragraphs>
  <Slides>50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50</vt:i4>
      </vt:variant>
    </vt:vector>
  </HeadingPairs>
  <TitlesOfParts>
    <vt:vector size="52" baseType="lpstr">
      <vt:lpstr>Tema do Office</vt:lpstr>
      <vt:lpstr>Gráfico do Microsoft Excel</vt:lpstr>
      <vt:lpstr>  SERVIÇO DE PROTEÇÃO SOCIAL A ADOLESCENTES EM CUMPRIMENTO DE MEDIDA SOCIOEDUCATIVA DE LIBERDADE ASSISTIDA (LA) E DE PRESTAÇÃO DE SERVIÇOS À COMUNIDADE (PSC)  </vt:lpstr>
      <vt:lpstr>Tipificação Nacional de Serviços Socioassistenciais   (Resolução CNAS nº 109/2009)</vt:lpstr>
      <vt:lpstr>Serviço de Proteção Social a Adolescentes em MSE de LA e de PSC</vt:lpstr>
      <vt:lpstr>Apresentação do PowerPoint</vt:lpstr>
      <vt:lpstr>Apresentação do PowerPoint</vt:lpstr>
      <vt:lpstr>Estrutura do Caderno</vt:lpstr>
      <vt:lpstr>Marcos Conceituais</vt:lpstr>
      <vt:lpstr>Normativas SUAS/SINASE</vt:lpstr>
      <vt:lpstr>O Serviço de Proteção Social a Adolescentes em Cumprimento de Medidas Socioeducativas</vt:lpstr>
      <vt:lpstr>O Serviço de Proteção Social a Adolescentes em Cumprimento de Medidas Socioeducativas</vt:lpstr>
      <vt:lpstr>O Serviço de Proteção Social a Adolescentes em Cumprimento de Medidas Socioeducativas</vt:lpstr>
      <vt:lpstr>Metodologia de Trabalho</vt:lpstr>
      <vt:lpstr>Metodologia de Trabalho</vt:lpstr>
      <vt:lpstr>Diagnóstico da Execução das Medidas em Meio aberto - Brasil</vt:lpstr>
      <vt:lpstr>Censo Suas 2016</vt:lpstr>
      <vt:lpstr>% de CREAS que ofertam o Serviço de Proteção Social a Adolescentes em Cumprimento de MSE</vt:lpstr>
      <vt:lpstr>Oferta de PAEFI para famílias e adolescentes em cumprimento de MSE</vt:lpstr>
      <vt:lpstr>% CREAS com Equipe técnica exclusiva para MSE, por porte e região</vt:lpstr>
      <vt:lpstr> Quantidade de Adolescentes em cumprimento de L.A e P.S.C nos CREAS em 2016 – Brasil e Região  </vt:lpstr>
      <vt:lpstr>Quantidade de adolescentes em MSE por ato infracional</vt:lpstr>
      <vt:lpstr>Frequência de atendimento pelo CREAS dos adolescentes em MSE</vt:lpstr>
      <vt:lpstr>Censo Suas 2016</vt:lpstr>
      <vt:lpstr>%Inscrição dos serviços de MSE no Conselho Municipal de Direitos da Criança e do Adolescente (CMDCA)</vt:lpstr>
      <vt:lpstr>Execução do Serviço MSE em 5.481 Municípios</vt:lpstr>
      <vt:lpstr>Geoprocessamento da Rede CREAS e Execução de MSE – Quadro 2016</vt:lpstr>
      <vt:lpstr>Pesquisa Sobre o Serviço de Medidas Socioeducativas realizada pelo G.T SNAS</vt:lpstr>
      <vt:lpstr>Respostas por UF</vt:lpstr>
      <vt:lpstr>Pesquisa Sobre o Serviço de Medidas Socioeducativas</vt:lpstr>
      <vt:lpstr>Pesquisa Sobre o Serviço de Medidas Socioeducativas</vt:lpstr>
      <vt:lpstr>Pesquisa Sobre o Serviço de Medidas Socioeducativas – Bloco Intersetorial</vt:lpstr>
      <vt:lpstr>Pesquisa Sobre o Serviço de Medidas Socioeducativas Relação Direta com o Judiciário</vt:lpstr>
      <vt:lpstr>Pesquisa Sobre o Serviço de Medidas Socioeducativas</vt:lpstr>
      <vt:lpstr>Pesquisa Sobre o Serviço de Medidas Socioeducativas</vt:lpstr>
      <vt:lpstr>Pesquisa Sobre o Serviço de Medidas Socioeducativas</vt:lpstr>
      <vt:lpstr>Pesquisa Sobre o Serviço de Medidas Socioeducativas</vt:lpstr>
      <vt:lpstr>Pesquisa Sobre o Serviço de Medidas Socioeducativas</vt:lpstr>
      <vt:lpstr>Pesquisa Sobre o Serviço de Medidas Socioeducativas</vt:lpstr>
      <vt:lpstr>Apresentação do PowerPoint</vt:lpstr>
      <vt:lpstr>Santa Catarina</vt:lpstr>
      <vt:lpstr>Censo SUAS 2016</vt:lpstr>
      <vt:lpstr>Apresentação do PowerPoint</vt:lpstr>
      <vt:lpstr>Apresentação do PowerPoint</vt:lpstr>
      <vt:lpstr>Apresentação do PowerPoint</vt:lpstr>
      <vt:lpstr>Apresentação do PowerPoint</vt:lpstr>
      <vt:lpstr>Registro Mensal de Atendimento – RMA/2016</vt:lpstr>
      <vt:lpstr>Registro Mensal de Atendimento – RMA/2016</vt:lpstr>
      <vt:lpstr>            Desafios da Câmara Técnica</vt:lpstr>
      <vt:lpstr>Execução do Serviço de Medida Socioeducativa </vt:lpstr>
      <vt:lpstr>Apresentação do PowerPoint</vt:lpstr>
      <vt:lpstr>   Contato: mse@mds.gov.br  (61) 2030-3185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ENCONTRO ESTADUAL SOBRE O SERVIÇO DE PROTEÇÃO SOCIAL A ADOLESCENTES EM CUMPRIMENTO DE MEDIDA SOCIOEDUCATIVA DE LIBERDADE ASSISTIDA (LA) E DE PRESTAÇÃO DE SERVIÇOS À COMUNIDADE (PSC)</dc:title>
  <dc:creator>Maria Cristina Rodrigues do Paraiso</dc:creator>
  <cp:lastModifiedBy>Francisco Coullanges Xavier</cp:lastModifiedBy>
  <cp:revision>43</cp:revision>
  <dcterms:created xsi:type="dcterms:W3CDTF">2017-04-20T13:30:03Z</dcterms:created>
  <dcterms:modified xsi:type="dcterms:W3CDTF">2017-06-21T17:41:47Z</dcterms:modified>
</cp:coreProperties>
</file>