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theme/themeOverride13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32"/>
  </p:notesMasterIdLst>
  <p:handoutMasterIdLst>
    <p:handoutMasterId r:id="rId33"/>
  </p:handoutMasterIdLst>
  <p:sldIdLst>
    <p:sldId id="256" r:id="rId3"/>
    <p:sldId id="293" r:id="rId4"/>
    <p:sldId id="274" r:id="rId5"/>
    <p:sldId id="310" r:id="rId6"/>
    <p:sldId id="311" r:id="rId7"/>
    <p:sldId id="312" r:id="rId8"/>
    <p:sldId id="313" r:id="rId9"/>
    <p:sldId id="284" r:id="rId10"/>
    <p:sldId id="287" r:id="rId11"/>
    <p:sldId id="298" r:id="rId12"/>
    <p:sldId id="294" r:id="rId13"/>
    <p:sldId id="288" r:id="rId14"/>
    <p:sldId id="289" r:id="rId15"/>
    <p:sldId id="299" r:id="rId16"/>
    <p:sldId id="295" r:id="rId17"/>
    <p:sldId id="296" r:id="rId18"/>
    <p:sldId id="314" r:id="rId19"/>
    <p:sldId id="297" r:id="rId20"/>
    <p:sldId id="315" r:id="rId21"/>
    <p:sldId id="302" r:id="rId22"/>
    <p:sldId id="306" r:id="rId23"/>
    <p:sldId id="303" r:id="rId24"/>
    <p:sldId id="304" r:id="rId25"/>
    <p:sldId id="305" r:id="rId26"/>
    <p:sldId id="307" r:id="rId27"/>
    <p:sldId id="309" r:id="rId28"/>
    <p:sldId id="308" r:id="rId29"/>
    <p:sldId id="300" r:id="rId30"/>
    <p:sldId id="301" r:id="rId31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idor\luciagrisel\Perfil%20dos%20adolescentes%20e%20CT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F:\TIPIFICA&#199;&#195;O%20ATO%20INFRACIONAL.xlsx" TargetMode="External"/><Relationship Id="rId1" Type="http://schemas.openxmlformats.org/officeDocument/2006/relationships/themeOverride" Target="../theme/themeOverride16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idor\luciagrisel\Perfil%20dos%20adolescentes%20e%20CT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idor\luciagrisel\Perfil%20dos%20adolescentes%20e%20CT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servidor\luciagrisel\Adolescentes%20em%20cumprimento%20de%20Medidas%20Socioeducativas%20classificado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idor\luciagrisel\Adolescentes%20em%20cumprimento%20de%20Medidas%20Socioeducativas%20classificado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idor\luciagrisel\Adolescentes%20em%20cumprimento%20de%20Medidas%20Socioeducativas%20classificado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idor\luciagrisel\Adolescentes%20em%20cumprimento%20de%20Medidas%20Socioeducativas%20classificado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E:\TIPIFICA&#199;&#195;O%20ATO%20INFRACIONAL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uciagrisel\Downloads\perfilDosAdolescentes.csv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5796303587051658"/>
          <c:y val="2.5626120907200792E-2"/>
          <c:w val="0.82781911636045591"/>
          <c:h val="0.47503947974034638"/>
        </c:manualLayout>
      </c:layout>
      <c:barChart>
        <c:barDir val="col"/>
        <c:grouping val="clustered"/>
        <c:ser>
          <c:idx val="0"/>
          <c:order val="0"/>
          <c:cat>
            <c:strRef>
              <c:f>'Violação de direitos'!$A$3:$A$7</c:f>
              <c:strCache>
                <c:ptCount val="5"/>
                <c:pt idx="0">
                  <c:v>CONVIVÊNCIA FAMILIAR E COMUNITÁRIA</c:v>
                </c:pt>
                <c:pt idx="1">
                  <c:v>EDUCAÇÃO, CULTURA, ESPORTE E LAZER</c:v>
                </c:pt>
                <c:pt idx="2">
                  <c:v>LIBERDADE, RESPEITO E DIGNIDADE</c:v>
                </c:pt>
                <c:pt idx="3">
                  <c:v>VIDA E SAÚDE</c:v>
                </c:pt>
                <c:pt idx="4">
                  <c:v>PROFISSIONALIZAÇÃO E PROTEÇÃO NO TRABALHO</c:v>
                </c:pt>
              </c:strCache>
            </c:strRef>
          </c:cat>
          <c:val>
            <c:numRef>
              <c:f>'Violação de direitos'!$B$3:$B$7</c:f>
              <c:numCache>
                <c:formatCode>General</c:formatCode>
                <c:ptCount val="5"/>
                <c:pt idx="0">
                  <c:v>57</c:v>
                </c:pt>
                <c:pt idx="1">
                  <c:v>22</c:v>
                </c:pt>
                <c:pt idx="2">
                  <c:v>14.92</c:v>
                </c:pt>
                <c:pt idx="3">
                  <c:v>5.34</c:v>
                </c:pt>
                <c:pt idx="4">
                  <c:v>0.67000000000000115</c:v>
                </c:pt>
              </c:numCache>
            </c:numRef>
          </c:val>
        </c:ser>
        <c:axId val="71075328"/>
        <c:axId val="71076864"/>
      </c:barChart>
      <c:catAx>
        <c:axId val="71075328"/>
        <c:scaling>
          <c:orientation val="minMax"/>
        </c:scaling>
        <c:axPos val="b"/>
        <c:tickLblPos val="nextTo"/>
        <c:crossAx val="71076864"/>
        <c:crosses val="autoZero"/>
        <c:auto val="1"/>
        <c:lblAlgn val="ctr"/>
        <c:lblOffset val="100"/>
      </c:catAx>
      <c:valAx>
        <c:axId val="71076864"/>
        <c:scaling>
          <c:orientation val="minMax"/>
        </c:scaling>
        <c:axPos val="l"/>
        <c:majorGridlines/>
        <c:numFmt formatCode="General" sourceLinked="1"/>
        <c:tickLblPos val="nextTo"/>
        <c:crossAx val="71075328"/>
        <c:crosses val="autoZero"/>
        <c:crossBetween val="between"/>
      </c:valAx>
    </c:plotArea>
    <c:plotVisOnly val="1"/>
  </c:chart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Escolaridade!$A$6:$A$15</c:f>
              <c:strCache>
                <c:ptCount val="10"/>
                <c:pt idx="0">
                  <c:v>EJA- SERIES FINAIS</c:v>
                </c:pt>
                <c:pt idx="1">
                  <c:v>EJA- ANOS INICIAIS</c:v>
                </c:pt>
                <c:pt idx="2">
                  <c:v>EJA- ENSINO MÉDIO</c:v>
                </c:pt>
                <c:pt idx="3">
                  <c:v>ENSINO FUNDAMENTAL - 6º ao 9º ANO</c:v>
                </c:pt>
                <c:pt idx="4">
                  <c:v>ENSINO FUNDAMENTAL INCOMPLETO</c:v>
                </c:pt>
                <c:pt idx="5">
                  <c:v>ENSINO MÉDIO- 1ª SÉRIE</c:v>
                </c:pt>
                <c:pt idx="6">
                  <c:v>ENSINO MÉDIO- 2ª SÉRIE</c:v>
                </c:pt>
                <c:pt idx="7">
                  <c:v>ENSINO MÉDIO- 3ª SÉRIE</c:v>
                </c:pt>
                <c:pt idx="8">
                  <c:v>ENSINO MÉDIO INCOMPLETO</c:v>
                </c:pt>
                <c:pt idx="9">
                  <c:v>ENSINO SUPERIOR INCOMPLETO</c:v>
                </c:pt>
              </c:strCache>
            </c:strRef>
          </c:cat>
          <c:val>
            <c:numRef>
              <c:f>Escolaridade!$B$6:$B$15</c:f>
              <c:numCache>
                <c:formatCode>General</c:formatCode>
                <c:ptCount val="10"/>
                <c:pt idx="0">
                  <c:v>8</c:v>
                </c:pt>
                <c:pt idx="1">
                  <c:v>2</c:v>
                </c:pt>
                <c:pt idx="2">
                  <c:v>2</c:v>
                </c:pt>
                <c:pt idx="3">
                  <c:v>31</c:v>
                </c:pt>
                <c:pt idx="4">
                  <c:v>1</c:v>
                </c:pt>
                <c:pt idx="5">
                  <c:v>13</c:v>
                </c:pt>
                <c:pt idx="6">
                  <c:v>7</c:v>
                </c:pt>
                <c:pt idx="7">
                  <c:v>7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axId val="67346432"/>
        <c:axId val="67347968"/>
      </c:barChart>
      <c:catAx>
        <c:axId val="67346432"/>
        <c:scaling>
          <c:orientation val="minMax"/>
        </c:scaling>
        <c:axPos val="b"/>
        <c:tickLblPos val="nextTo"/>
        <c:crossAx val="67347968"/>
        <c:crosses val="autoZero"/>
        <c:auto val="1"/>
        <c:lblAlgn val="ctr"/>
        <c:lblOffset val="100"/>
      </c:catAx>
      <c:valAx>
        <c:axId val="67347968"/>
        <c:scaling>
          <c:orientation val="minMax"/>
        </c:scaling>
        <c:axPos val="l"/>
        <c:majorGridlines/>
        <c:numFmt formatCode="General" sourceLinked="1"/>
        <c:tickLblPos val="nextTo"/>
        <c:crossAx val="67346432"/>
        <c:crosses val="autoZero"/>
        <c:crossBetween val="between"/>
      </c:valAx>
    </c:plotArea>
    <c:plotVisOnly val="1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explosion val="1"/>
          <c:cat>
            <c:strRef>
              <c:f>Cor!$A$4:$A$7</c:f>
              <c:strCache>
                <c:ptCount val="4"/>
                <c:pt idx="0">
                  <c:v>BRANCA</c:v>
                </c:pt>
                <c:pt idx="1">
                  <c:v>NEGRA</c:v>
                </c:pt>
                <c:pt idx="2">
                  <c:v>PARDA</c:v>
                </c:pt>
                <c:pt idx="3">
                  <c:v>NÃO INFORMADA</c:v>
                </c:pt>
              </c:strCache>
            </c:strRef>
          </c:cat>
          <c:val>
            <c:numRef>
              <c:f>Cor!$B$4:$B$7</c:f>
              <c:numCache>
                <c:formatCode>General</c:formatCode>
                <c:ptCount val="4"/>
                <c:pt idx="0">
                  <c:v>36</c:v>
                </c:pt>
                <c:pt idx="1">
                  <c:v>5</c:v>
                </c:pt>
                <c:pt idx="2">
                  <c:v>29</c:v>
                </c:pt>
                <c:pt idx="3">
                  <c:v>3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cat>
            <c:strRef>
              <c:f>'Situação profissional'!$A$5:$A$9</c:f>
              <c:strCache>
                <c:ptCount val="5"/>
                <c:pt idx="0">
                  <c:v>EXERCE ATIVIDADE NÃO REMUNERADA</c:v>
                </c:pt>
                <c:pt idx="1">
                  <c:v>NÃO TRABALHA ATUALMENTE</c:v>
                </c:pt>
                <c:pt idx="2">
                  <c:v>NUNCA TRABALHOU</c:v>
                </c:pt>
                <c:pt idx="3">
                  <c:v>TRABALHA COM CARTEIRA ASSINADA</c:v>
                </c:pt>
                <c:pt idx="4">
                  <c:v>TRABALHA SEM CARTEIRA ASSINADA</c:v>
                </c:pt>
              </c:strCache>
            </c:strRef>
          </c:cat>
          <c:val>
            <c:numRef>
              <c:f>'Situação profissional'!$B$5:$B$9</c:f>
              <c:numCache>
                <c:formatCode>General</c:formatCode>
                <c:ptCount val="5"/>
                <c:pt idx="0">
                  <c:v>1</c:v>
                </c:pt>
                <c:pt idx="1">
                  <c:v>37</c:v>
                </c:pt>
                <c:pt idx="2">
                  <c:v>11</c:v>
                </c:pt>
                <c:pt idx="3">
                  <c:v>11</c:v>
                </c:pt>
                <c:pt idx="4">
                  <c:v>13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2"/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cat>
            <c:strRef>
              <c:f>'Convívio Familiar'!$A$4:$A$10</c:f>
              <c:strCache>
                <c:ptCount val="7"/>
                <c:pt idx="0">
                  <c:v>MORA COM A MÃE</c:v>
                </c:pt>
                <c:pt idx="1">
                  <c:v>MORA COM A MÃE E IRMÃOS</c:v>
                </c:pt>
                <c:pt idx="2">
                  <c:v>MORA COM COMPANHEIRO/A</c:v>
                </c:pt>
                <c:pt idx="3">
                  <c:v>MORA COM O PAI</c:v>
                </c:pt>
                <c:pt idx="4">
                  <c:v>MORA COM PAI E MÃE</c:v>
                </c:pt>
                <c:pt idx="5">
                  <c:v>MORA COM IRMÃOS</c:v>
                </c:pt>
                <c:pt idx="6">
                  <c:v>MORA COM OUTROS FAMILIARES</c:v>
                </c:pt>
              </c:strCache>
            </c:strRef>
          </c:cat>
          <c:val>
            <c:numRef>
              <c:f>'Convívio Familiar'!$B$4:$B$10</c:f>
              <c:numCache>
                <c:formatCode>General</c:formatCode>
                <c:ptCount val="7"/>
                <c:pt idx="0">
                  <c:v>5</c:v>
                </c:pt>
                <c:pt idx="1">
                  <c:v>12</c:v>
                </c:pt>
                <c:pt idx="2">
                  <c:v>2</c:v>
                </c:pt>
                <c:pt idx="3">
                  <c:v>2</c:v>
                </c:pt>
                <c:pt idx="4">
                  <c:v>13</c:v>
                </c:pt>
                <c:pt idx="5">
                  <c:v>2</c:v>
                </c:pt>
                <c:pt idx="6">
                  <c:v>10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2"/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'Renda Familiar'!$A$3:$A$11</c:f>
              <c:strCache>
                <c:ptCount val="9"/>
                <c:pt idx="0">
                  <c:v>Entre 01 e 02 SM</c:v>
                </c:pt>
                <c:pt idx="1">
                  <c:v>Entre 02 e 03 SM</c:v>
                </c:pt>
                <c:pt idx="2">
                  <c:v>Entre 03 e 05 SM</c:v>
                </c:pt>
                <c:pt idx="3">
                  <c:v>Entre 05 e 07 SM</c:v>
                </c:pt>
                <c:pt idx="4">
                  <c:v>Entre 07 e 10 SM</c:v>
                </c:pt>
                <c:pt idx="5">
                  <c:v>Entre 15 e 20 SM</c:v>
                </c:pt>
                <c:pt idx="6">
                  <c:v>Ignorada</c:v>
                </c:pt>
                <c:pt idx="7">
                  <c:v>Menos de 01 SM</c:v>
                </c:pt>
                <c:pt idx="8">
                  <c:v>Não informada</c:v>
                </c:pt>
              </c:strCache>
            </c:strRef>
          </c:cat>
          <c:val>
            <c:numRef>
              <c:f>'Renda Familiar'!$B$3:$B$11</c:f>
              <c:numCache>
                <c:formatCode>General</c:formatCode>
                <c:ptCount val="9"/>
                <c:pt idx="0">
                  <c:v>18</c:v>
                </c:pt>
                <c:pt idx="1">
                  <c:v>11</c:v>
                </c:pt>
                <c:pt idx="2">
                  <c:v>14</c:v>
                </c:pt>
                <c:pt idx="3">
                  <c:v>10</c:v>
                </c:pt>
                <c:pt idx="4">
                  <c:v>5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7</c:v>
                </c:pt>
              </c:numCache>
            </c:numRef>
          </c:val>
        </c:ser>
        <c:axId val="68648320"/>
        <c:axId val="68670592"/>
      </c:barChart>
      <c:catAx>
        <c:axId val="68648320"/>
        <c:scaling>
          <c:orientation val="minMax"/>
        </c:scaling>
        <c:axPos val="b"/>
        <c:tickLblPos val="nextTo"/>
        <c:crossAx val="68670592"/>
        <c:crosses val="autoZero"/>
        <c:auto val="1"/>
        <c:lblAlgn val="ctr"/>
        <c:lblOffset val="100"/>
      </c:catAx>
      <c:valAx>
        <c:axId val="68670592"/>
        <c:scaling>
          <c:orientation val="minMax"/>
        </c:scaling>
        <c:axPos val="l"/>
        <c:majorGridlines/>
        <c:numFmt formatCode="General" sourceLinked="1"/>
        <c:tickLblPos val="nextTo"/>
        <c:crossAx val="68648320"/>
        <c:crosses val="autoZero"/>
        <c:crossBetween val="between"/>
      </c:valAx>
    </c:plotArea>
    <c:plotVisOnly val="1"/>
  </c:chart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'Uso de drogas'!$A$3:$A$8</c:f>
              <c:strCache>
                <c:ptCount val="6"/>
                <c:pt idx="0">
                  <c:v>NÃO INFORMADO</c:v>
                </c:pt>
                <c:pt idx="1">
                  <c:v>NÃO UTILIZA ATUALMENTE</c:v>
                </c:pt>
                <c:pt idx="2">
                  <c:v>NUNCA UTILIZOU</c:v>
                </c:pt>
                <c:pt idx="3">
                  <c:v>UTILIZA(SEM INFORMAÇÕES SOBRE FREQUÊNCIA)</c:v>
                </c:pt>
                <c:pt idx="4">
                  <c:v>UTILIZA FREQUENTEMENTE</c:v>
                </c:pt>
                <c:pt idx="5">
                  <c:v>UTILIZA RARAMENTE</c:v>
                </c:pt>
              </c:strCache>
            </c:strRef>
          </c:cat>
          <c:val>
            <c:numRef>
              <c:f>'Uso de drogas'!$B$3:$B$8</c:f>
              <c:numCache>
                <c:formatCode>General</c:formatCode>
                <c:ptCount val="6"/>
                <c:pt idx="0">
                  <c:v>2</c:v>
                </c:pt>
                <c:pt idx="1">
                  <c:v>17</c:v>
                </c:pt>
                <c:pt idx="2">
                  <c:v>9</c:v>
                </c:pt>
                <c:pt idx="3">
                  <c:v>16</c:v>
                </c:pt>
                <c:pt idx="4">
                  <c:v>22</c:v>
                </c:pt>
                <c:pt idx="5">
                  <c:v>7</c:v>
                </c:pt>
              </c:numCache>
            </c:numRef>
          </c:val>
        </c:ser>
        <c:axId val="68698496"/>
        <c:axId val="68700032"/>
      </c:barChart>
      <c:catAx>
        <c:axId val="68698496"/>
        <c:scaling>
          <c:orientation val="minMax"/>
        </c:scaling>
        <c:axPos val="b"/>
        <c:tickLblPos val="nextTo"/>
        <c:crossAx val="68700032"/>
        <c:crosses val="autoZero"/>
        <c:auto val="1"/>
        <c:lblAlgn val="ctr"/>
        <c:lblOffset val="100"/>
      </c:catAx>
      <c:valAx>
        <c:axId val="68700032"/>
        <c:scaling>
          <c:orientation val="minMax"/>
        </c:scaling>
        <c:axPos val="l"/>
        <c:majorGridlines/>
        <c:numFmt formatCode="General" sourceLinked="1"/>
        <c:tickLblPos val="nextTo"/>
        <c:crossAx val="68698496"/>
        <c:crosses val="autoZero"/>
        <c:crossBetween val="between"/>
      </c:valAx>
    </c:plotArea>
    <c:plotVisOnly val="1"/>
  </c:chart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Plan1!$A$4</c:f>
              <c:strCache>
                <c:ptCount val="1"/>
                <c:pt idx="0">
                  <c:v>BLUMENAU</c:v>
                </c:pt>
              </c:strCache>
            </c:strRef>
          </c:tx>
          <c:cat>
            <c:strRef>
              <c:f>Plan1!$B$3:$P$3</c:f>
              <c:strCache>
                <c:ptCount val="15"/>
                <c:pt idx="0">
                  <c:v>AMEAÇA</c:v>
                </c:pt>
                <c:pt idx="1">
                  <c:v>ASSALTO</c:v>
                </c:pt>
                <c:pt idx="2">
                  <c:v>DESACATO À AUTORIDADE</c:v>
                </c:pt>
                <c:pt idx="3">
                  <c:v>HOMICÍDIO</c:v>
                </c:pt>
                <c:pt idx="4">
                  <c:v>LESÃO CORPORAL</c:v>
                </c:pt>
                <c:pt idx="5">
                  <c:v>PERTURBAÇÃO DA ORDEM PÚBLICA</c:v>
                </c:pt>
                <c:pt idx="6">
                  <c:v>CONTRAVENÇÃO TRÂNSITO</c:v>
                </c:pt>
                <c:pt idx="7">
                  <c:v>PORTE DE ARMA</c:v>
                </c:pt>
                <c:pt idx="8">
                  <c:v>POSSE DE DROGAS</c:v>
                </c:pt>
                <c:pt idx="9">
                  <c:v>RECEPTAÇÃO</c:v>
                </c:pt>
                <c:pt idx="10">
                  <c:v>ROUBO</c:v>
                </c:pt>
                <c:pt idx="11">
                  <c:v>FURTO/TENTATIVA</c:v>
                </c:pt>
                <c:pt idx="12">
                  <c:v>TRÁFICO DE DROGAS</c:v>
                </c:pt>
                <c:pt idx="13">
                  <c:v>VIAS DE FATO</c:v>
                </c:pt>
                <c:pt idx="14">
                  <c:v>OUTRAS CONTRAVENÇÕES OU CRIMES CONSUMADOS</c:v>
                </c:pt>
              </c:strCache>
            </c:strRef>
          </c:cat>
          <c:val>
            <c:numRef>
              <c:f>Plan1!$B$4:$P$4</c:f>
              <c:numCache>
                <c:formatCode>General</c:formatCode>
                <c:ptCount val="15"/>
                <c:pt idx="0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8">
                  <c:v>4</c:v>
                </c:pt>
                <c:pt idx="10">
                  <c:v>1</c:v>
                </c:pt>
                <c:pt idx="11">
                  <c:v>2</c:v>
                </c:pt>
                <c:pt idx="12">
                  <c:v>1</c:v>
                </c:pt>
                <c:pt idx="14">
                  <c:v>4</c:v>
                </c:pt>
              </c:numCache>
            </c:numRef>
          </c:val>
        </c:ser>
        <c:ser>
          <c:idx val="1"/>
          <c:order val="1"/>
          <c:tx>
            <c:strRef>
              <c:f>Plan1!$A$5</c:f>
              <c:strCache>
                <c:ptCount val="1"/>
                <c:pt idx="0">
                  <c:v>FLORIANÓPOLIS</c:v>
                </c:pt>
              </c:strCache>
            </c:strRef>
          </c:tx>
          <c:cat>
            <c:strRef>
              <c:f>Plan1!$B$3:$P$3</c:f>
              <c:strCache>
                <c:ptCount val="15"/>
                <c:pt idx="0">
                  <c:v>AMEAÇA</c:v>
                </c:pt>
                <c:pt idx="1">
                  <c:v>ASSALTO</c:v>
                </c:pt>
                <c:pt idx="2">
                  <c:v>DESACATO À AUTORIDADE</c:v>
                </c:pt>
                <c:pt idx="3">
                  <c:v>HOMICÍDIO</c:v>
                </c:pt>
                <c:pt idx="4">
                  <c:v>LESÃO CORPORAL</c:v>
                </c:pt>
                <c:pt idx="5">
                  <c:v>PERTURBAÇÃO DA ORDEM PÚBLICA</c:v>
                </c:pt>
                <c:pt idx="6">
                  <c:v>CONTRAVENÇÃO TRÂNSITO</c:v>
                </c:pt>
                <c:pt idx="7">
                  <c:v>PORTE DE ARMA</c:v>
                </c:pt>
                <c:pt idx="8">
                  <c:v>POSSE DE DROGAS</c:v>
                </c:pt>
                <c:pt idx="9">
                  <c:v>RECEPTAÇÃO</c:v>
                </c:pt>
                <c:pt idx="10">
                  <c:v>ROUBO</c:v>
                </c:pt>
                <c:pt idx="11">
                  <c:v>FURTO/TENTATIVA</c:v>
                </c:pt>
                <c:pt idx="12">
                  <c:v>TRÁFICO DE DROGAS</c:v>
                </c:pt>
                <c:pt idx="13">
                  <c:v>VIAS DE FATO</c:v>
                </c:pt>
                <c:pt idx="14">
                  <c:v>OUTRAS CONTRAVENÇÕES OU CRIMES CONSUMADOS</c:v>
                </c:pt>
              </c:strCache>
            </c:strRef>
          </c:cat>
          <c:val>
            <c:numRef>
              <c:f>Plan1!$B$5:$P$5</c:f>
              <c:numCache>
                <c:formatCode>General</c:formatCode>
                <c:ptCount val="15"/>
                <c:pt idx="0">
                  <c:v>2</c:v>
                </c:pt>
                <c:pt idx="1">
                  <c:v>10</c:v>
                </c:pt>
                <c:pt idx="2">
                  <c:v>3</c:v>
                </c:pt>
                <c:pt idx="3">
                  <c:v>4</c:v>
                </c:pt>
                <c:pt idx="4">
                  <c:v>9</c:v>
                </c:pt>
                <c:pt idx="5">
                  <c:v>1</c:v>
                </c:pt>
                <c:pt idx="6">
                  <c:v>3</c:v>
                </c:pt>
                <c:pt idx="7">
                  <c:v>6</c:v>
                </c:pt>
                <c:pt idx="8">
                  <c:v>2</c:v>
                </c:pt>
                <c:pt idx="9">
                  <c:v>11</c:v>
                </c:pt>
                <c:pt idx="10">
                  <c:v>27</c:v>
                </c:pt>
                <c:pt idx="11">
                  <c:v>13</c:v>
                </c:pt>
                <c:pt idx="12">
                  <c:v>78</c:v>
                </c:pt>
                <c:pt idx="13">
                  <c:v>1</c:v>
                </c:pt>
                <c:pt idx="14">
                  <c:v>5</c:v>
                </c:pt>
              </c:numCache>
            </c:numRef>
          </c:val>
        </c:ser>
        <c:ser>
          <c:idx val="2"/>
          <c:order val="2"/>
          <c:tx>
            <c:strRef>
              <c:f>Plan1!$A$6</c:f>
              <c:strCache>
                <c:ptCount val="1"/>
                <c:pt idx="0">
                  <c:v>JARAGUÁ DO SUL</c:v>
                </c:pt>
              </c:strCache>
            </c:strRef>
          </c:tx>
          <c:cat>
            <c:strRef>
              <c:f>Plan1!$B$3:$P$3</c:f>
              <c:strCache>
                <c:ptCount val="15"/>
                <c:pt idx="0">
                  <c:v>AMEAÇA</c:v>
                </c:pt>
                <c:pt idx="1">
                  <c:v>ASSALTO</c:v>
                </c:pt>
                <c:pt idx="2">
                  <c:v>DESACATO À AUTORIDADE</c:v>
                </c:pt>
                <c:pt idx="3">
                  <c:v>HOMICÍDIO</c:v>
                </c:pt>
                <c:pt idx="4">
                  <c:v>LESÃO CORPORAL</c:v>
                </c:pt>
                <c:pt idx="5">
                  <c:v>PERTURBAÇÃO DA ORDEM PÚBLICA</c:v>
                </c:pt>
                <c:pt idx="6">
                  <c:v>CONTRAVENÇÃO TRÂNSITO</c:v>
                </c:pt>
                <c:pt idx="7">
                  <c:v>PORTE DE ARMA</c:v>
                </c:pt>
                <c:pt idx="8">
                  <c:v>POSSE DE DROGAS</c:v>
                </c:pt>
                <c:pt idx="9">
                  <c:v>RECEPTAÇÃO</c:v>
                </c:pt>
                <c:pt idx="10">
                  <c:v>ROUBO</c:v>
                </c:pt>
                <c:pt idx="11">
                  <c:v>FURTO/TENTATIVA</c:v>
                </c:pt>
                <c:pt idx="12">
                  <c:v>TRÁFICO DE DROGAS</c:v>
                </c:pt>
                <c:pt idx="13">
                  <c:v>VIAS DE FATO</c:v>
                </c:pt>
                <c:pt idx="14">
                  <c:v>OUTRAS CONTRAVENÇÕES OU CRIMES CONSUMADOS</c:v>
                </c:pt>
              </c:strCache>
            </c:strRef>
          </c:cat>
          <c:val>
            <c:numRef>
              <c:f>Plan1!$B$6:$P$6</c:f>
              <c:numCache>
                <c:formatCode>General</c:formatCode>
                <c:ptCount val="15"/>
                <c:pt idx="2">
                  <c:v>6</c:v>
                </c:pt>
                <c:pt idx="4">
                  <c:v>4</c:v>
                </c:pt>
                <c:pt idx="6">
                  <c:v>18</c:v>
                </c:pt>
                <c:pt idx="8">
                  <c:v>11</c:v>
                </c:pt>
                <c:pt idx="9">
                  <c:v>4</c:v>
                </c:pt>
                <c:pt idx="10">
                  <c:v>4</c:v>
                </c:pt>
                <c:pt idx="11">
                  <c:v>27</c:v>
                </c:pt>
                <c:pt idx="12">
                  <c:v>9</c:v>
                </c:pt>
                <c:pt idx="13">
                  <c:v>2</c:v>
                </c:pt>
                <c:pt idx="14">
                  <c:v>7</c:v>
                </c:pt>
              </c:numCache>
            </c:numRef>
          </c:val>
        </c:ser>
        <c:ser>
          <c:idx val="3"/>
          <c:order val="3"/>
          <c:tx>
            <c:strRef>
              <c:f>Plan1!$A$7</c:f>
              <c:strCache>
                <c:ptCount val="1"/>
                <c:pt idx="0">
                  <c:v>PALHOÇA</c:v>
                </c:pt>
              </c:strCache>
            </c:strRef>
          </c:tx>
          <c:cat>
            <c:strRef>
              <c:f>Plan1!$B$3:$P$3</c:f>
              <c:strCache>
                <c:ptCount val="15"/>
                <c:pt idx="0">
                  <c:v>AMEAÇA</c:v>
                </c:pt>
                <c:pt idx="1">
                  <c:v>ASSALTO</c:v>
                </c:pt>
                <c:pt idx="2">
                  <c:v>DESACATO À AUTORIDADE</c:v>
                </c:pt>
                <c:pt idx="3">
                  <c:v>HOMICÍDIO</c:v>
                </c:pt>
                <c:pt idx="4">
                  <c:v>LESÃO CORPORAL</c:v>
                </c:pt>
                <c:pt idx="5">
                  <c:v>PERTURBAÇÃO DA ORDEM PÚBLICA</c:v>
                </c:pt>
                <c:pt idx="6">
                  <c:v>CONTRAVENÇÃO TRÂNSITO</c:v>
                </c:pt>
                <c:pt idx="7">
                  <c:v>PORTE DE ARMA</c:v>
                </c:pt>
                <c:pt idx="8">
                  <c:v>POSSE DE DROGAS</c:v>
                </c:pt>
                <c:pt idx="9">
                  <c:v>RECEPTAÇÃO</c:v>
                </c:pt>
                <c:pt idx="10">
                  <c:v>ROUBO</c:v>
                </c:pt>
                <c:pt idx="11">
                  <c:v>FURTO/TENTATIVA</c:v>
                </c:pt>
                <c:pt idx="12">
                  <c:v>TRÁFICO DE DROGAS</c:v>
                </c:pt>
                <c:pt idx="13">
                  <c:v>VIAS DE FATO</c:v>
                </c:pt>
                <c:pt idx="14">
                  <c:v>OUTRAS CONTRAVENÇÕES OU CRIMES CONSUMADOS</c:v>
                </c:pt>
              </c:strCache>
            </c:strRef>
          </c:cat>
          <c:val>
            <c:numRef>
              <c:f>Plan1!$B$7:$P$7</c:f>
              <c:numCache>
                <c:formatCode>General</c:formatCode>
                <c:ptCount val="15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4">
                  <c:v>6</c:v>
                </c:pt>
                <c:pt idx="5">
                  <c:v>3</c:v>
                </c:pt>
                <c:pt idx="6">
                  <c:v>4</c:v>
                </c:pt>
                <c:pt idx="7">
                  <c:v>4</c:v>
                </c:pt>
                <c:pt idx="8">
                  <c:v>9</c:v>
                </c:pt>
                <c:pt idx="9">
                  <c:v>4</c:v>
                </c:pt>
                <c:pt idx="10">
                  <c:v>4</c:v>
                </c:pt>
                <c:pt idx="11">
                  <c:v>3</c:v>
                </c:pt>
                <c:pt idx="12">
                  <c:v>22</c:v>
                </c:pt>
                <c:pt idx="14">
                  <c:v>3</c:v>
                </c:pt>
              </c:numCache>
            </c:numRef>
          </c:val>
        </c:ser>
        <c:ser>
          <c:idx val="4"/>
          <c:order val="4"/>
          <c:tx>
            <c:strRef>
              <c:f>Plan1!$A$8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Plan1!$B$3:$P$3</c:f>
              <c:strCache>
                <c:ptCount val="15"/>
                <c:pt idx="0">
                  <c:v>AMEAÇA</c:v>
                </c:pt>
                <c:pt idx="1">
                  <c:v>ASSALTO</c:v>
                </c:pt>
                <c:pt idx="2">
                  <c:v>DESACATO À AUTORIDADE</c:v>
                </c:pt>
                <c:pt idx="3">
                  <c:v>HOMICÍDIO</c:v>
                </c:pt>
                <c:pt idx="4">
                  <c:v>LESÃO CORPORAL</c:v>
                </c:pt>
                <c:pt idx="5">
                  <c:v>PERTURBAÇÃO DA ORDEM PÚBLICA</c:v>
                </c:pt>
                <c:pt idx="6">
                  <c:v>CONTRAVENÇÃO TRÂNSITO</c:v>
                </c:pt>
                <c:pt idx="7">
                  <c:v>PORTE DE ARMA</c:v>
                </c:pt>
                <c:pt idx="8">
                  <c:v>POSSE DE DROGAS</c:v>
                </c:pt>
                <c:pt idx="9">
                  <c:v>RECEPTAÇÃO</c:v>
                </c:pt>
                <c:pt idx="10">
                  <c:v>ROUBO</c:v>
                </c:pt>
                <c:pt idx="11">
                  <c:v>FURTO/TENTATIVA</c:v>
                </c:pt>
                <c:pt idx="12">
                  <c:v>TRÁFICO DE DROGAS</c:v>
                </c:pt>
                <c:pt idx="13">
                  <c:v>VIAS DE FATO</c:v>
                </c:pt>
                <c:pt idx="14">
                  <c:v>OUTRAS CONTRAVENÇÕES OU CRIMES CONSUMADOS</c:v>
                </c:pt>
              </c:strCache>
            </c:strRef>
          </c:cat>
          <c:val>
            <c:numRef>
              <c:f>Plan1!$B$8:$P$8</c:f>
              <c:numCache>
                <c:formatCode>General</c:formatCode>
                <c:ptCount val="15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5</c:v>
                </c:pt>
                <c:pt idx="4">
                  <c:v>20</c:v>
                </c:pt>
                <c:pt idx="5">
                  <c:v>5</c:v>
                </c:pt>
                <c:pt idx="6">
                  <c:v>25</c:v>
                </c:pt>
                <c:pt idx="7">
                  <c:v>10</c:v>
                </c:pt>
                <c:pt idx="8">
                  <c:v>26</c:v>
                </c:pt>
                <c:pt idx="9">
                  <c:v>19</c:v>
                </c:pt>
                <c:pt idx="10">
                  <c:v>36</c:v>
                </c:pt>
                <c:pt idx="11">
                  <c:v>45</c:v>
                </c:pt>
                <c:pt idx="12">
                  <c:v>110</c:v>
                </c:pt>
                <c:pt idx="13">
                  <c:v>3</c:v>
                </c:pt>
                <c:pt idx="14">
                  <c:v>19</c:v>
                </c:pt>
              </c:numCache>
            </c:numRef>
          </c:val>
        </c:ser>
        <c:axId val="68739840"/>
        <c:axId val="68741376"/>
      </c:barChart>
      <c:catAx>
        <c:axId val="68739840"/>
        <c:scaling>
          <c:orientation val="minMax"/>
        </c:scaling>
        <c:axPos val="b"/>
        <c:tickLblPos val="nextTo"/>
        <c:crossAx val="68741376"/>
        <c:crosses val="autoZero"/>
        <c:auto val="1"/>
        <c:lblAlgn val="ctr"/>
        <c:lblOffset val="100"/>
      </c:catAx>
      <c:valAx>
        <c:axId val="68741376"/>
        <c:scaling>
          <c:orientation val="minMax"/>
        </c:scaling>
        <c:axPos val="l"/>
        <c:majorGridlines/>
        <c:numFmt formatCode="General" sourceLinked="1"/>
        <c:tickLblPos val="nextTo"/>
        <c:crossAx val="68739840"/>
        <c:crosses val="autoZero"/>
        <c:crossBetween val="between"/>
      </c:valAx>
    </c:plotArea>
    <c:legend>
      <c:legendPos val="r"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'Violação de direitos'!$A$9:$A$13</c:f>
              <c:strCache>
                <c:ptCount val="5"/>
                <c:pt idx="0">
                  <c:v>NEGLIGÊNCIA FAMILIAR</c:v>
                </c:pt>
                <c:pt idx="1">
                  <c:v>INADEQUAÇÃO DO CONVÍVIO FAMILIAR</c:v>
                </c:pt>
                <c:pt idx="2">
                  <c:v>PRIVAÇÃO OU DIFICULDADE DE CONVÍVIO FAMILIAR</c:v>
                </c:pt>
                <c:pt idx="3">
                  <c:v>ATOS ATENTATÓRIOS</c:v>
                </c:pt>
                <c:pt idx="4">
                  <c:v>AUSÊNCIA DE PROGRAMAS</c:v>
                </c:pt>
              </c:strCache>
            </c:strRef>
          </c:cat>
          <c:val>
            <c:numRef>
              <c:f>'Violação de direitos'!$B$9:$B$13</c:f>
              <c:numCache>
                <c:formatCode>General</c:formatCode>
                <c:ptCount val="5"/>
                <c:pt idx="0">
                  <c:v>54.74</c:v>
                </c:pt>
                <c:pt idx="1">
                  <c:v>31.810000000000027</c:v>
                </c:pt>
                <c:pt idx="2">
                  <c:v>12.19</c:v>
                </c:pt>
                <c:pt idx="3">
                  <c:v>1.07</c:v>
                </c:pt>
                <c:pt idx="4">
                  <c:v>0.17</c:v>
                </c:pt>
              </c:numCache>
            </c:numRef>
          </c:val>
        </c:ser>
        <c:axId val="74000256"/>
        <c:axId val="74001792"/>
      </c:barChart>
      <c:catAx>
        <c:axId val="74000256"/>
        <c:scaling>
          <c:orientation val="minMax"/>
        </c:scaling>
        <c:axPos val="b"/>
        <c:tickLblPos val="nextTo"/>
        <c:crossAx val="74001792"/>
        <c:crosses val="autoZero"/>
        <c:auto val="1"/>
        <c:lblAlgn val="ctr"/>
        <c:lblOffset val="100"/>
      </c:catAx>
      <c:valAx>
        <c:axId val="74001792"/>
        <c:scaling>
          <c:orientation val="minMax"/>
        </c:scaling>
        <c:axPos val="l"/>
        <c:majorGridlines/>
        <c:numFmt formatCode="General" sourceLinked="1"/>
        <c:tickLblPos val="nextTo"/>
        <c:crossAx val="74000256"/>
        <c:crosses val="autoZero"/>
        <c:crossBetween val="between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'Violação de direitos'!$A$15:$A$19</c:f>
              <c:strCache>
                <c:ptCount val="5"/>
                <c:pt idx="0">
                  <c:v>OMISSÃO COM A EDUCAÇÃO ESCOLAR E FORMAÇÃO INTELECTUAL</c:v>
                </c:pt>
                <c:pt idx="1">
                  <c:v>OMISSÃO DE CUIDADOS COM A PROTEÇÃO E SEGURANÇA</c:v>
                </c:pt>
                <c:pt idx="2">
                  <c:v>FALTA DE APOIO EMOCIONAL E PSICOLÓGICO</c:v>
                </c:pt>
                <c:pt idx="3">
                  <c:v>OMISSÃO DE CUIDADO COM A SAÚDE, ALIMETAÇÃO E HIGIENE</c:v>
                </c:pt>
                <c:pt idx="4">
                  <c:v>OUTROS</c:v>
                </c:pt>
              </c:strCache>
            </c:strRef>
          </c:cat>
          <c:val>
            <c:numRef>
              <c:f>'Violação de direitos'!$B$15:$B$19</c:f>
              <c:numCache>
                <c:formatCode>General</c:formatCode>
                <c:ptCount val="5"/>
                <c:pt idx="0">
                  <c:v>45.71</c:v>
                </c:pt>
                <c:pt idx="1">
                  <c:v>21.43</c:v>
                </c:pt>
                <c:pt idx="2">
                  <c:v>16.059999999999999</c:v>
                </c:pt>
                <c:pt idx="3">
                  <c:v>11.870000000000006</c:v>
                </c:pt>
                <c:pt idx="4">
                  <c:v>4.9300000000000024</c:v>
                </c:pt>
              </c:numCache>
            </c:numRef>
          </c:val>
        </c:ser>
        <c:axId val="74017024"/>
        <c:axId val="74027008"/>
      </c:barChart>
      <c:catAx>
        <c:axId val="74017024"/>
        <c:scaling>
          <c:orientation val="minMax"/>
        </c:scaling>
        <c:axPos val="b"/>
        <c:tickLblPos val="nextTo"/>
        <c:crossAx val="74027008"/>
        <c:crosses val="autoZero"/>
        <c:auto val="1"/>
        <c:lblAlgn val="ctr"/>
        <c:lblOffset val="100"/>
      </c:catAx>
      <c:valAx>
        <c:axId val="74027008"/>
        <c:scaling>
          <c:orientation val="minMax"/>
        </c:scaling>
        <c:axPos val="l"/>
        <c:majorGridlines/>
        <c:numFmt formatCode="General" sourceLinked="1"/>
        <c:tickLblPos val="nextTo"/>
        <c:crossAx val="74017024"/>
        <c:crosses val="autoZero"/>
        <c:crossBetween val="between"/>
      </c:valAx>
    </c:plotArea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cat>
            <c:strRef>
              <c:f>PORTE!$A$3:$A$13</c:f>
              <c:strCache>
                <c:ptCount val="11"/>
                <c:pt idx="0">
                  <c:v>CREAS 1 - Palhoça </c:v>
                </c:pt>
                <c:pt idx="1">
                  <c:v>Balneário Camboriu </c:v>
                </c:pt>
                <c:pt idx="2">
                  <c:v>CREAS 2 - Blumenau </c:v>
                </c:pt>
                <c:pt idx="3">
                  <c:v>Itajai </c:v>
                </c:pt>
                <c:pt idx="4">
                  <c:v>CREAS 2 - Joinville </c:v>
                </c:pt>
                <c:pt idx="5">
                  <c:v>CREAS 1 - Florianópolis </c:v>
                </c:pt>
                <c:pt idx="6">
                  <c:v>CREAS 1 - Lages </c:v>
                </c:pt>
                <c:pt idx="7">
                  <c:v>Criciúma </c:v>
                </c:pt>
                <c:pt idx="8">
                  <c:v>CREAS 2 - Jaragua do Sul </c:v>
                </c:pt>
                <c:pt idx="9">
                  <c:v>Brusque </c:v>
                </c:pt>
                <c:pt idx="10">
                  <c:v>Sâo José </c:v>
                </c:pt>
              </c:strCache>
            </c:strRef>
          </c:cat>
          <c:val>
            <c:numRef>
              <c:f>PORTE!$B$3:$B$13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cat>
            <c:strRef>
              <c:f>PORTE!$A$3:$A$13</c:f>
              <c:strCache>
                <c:ptCount val="11"/>
                <c:pt idx="0">
                  <c:v>CREAS 1 - Palhoça </c:v>
                </c:pt>
                <c:pt idx="1">
                  <c:v>Balneário Camboriu </c:v>
                </c:pt>
                <c:pt idx="2">
                  <c:v>CREAS 2 - Blumenau </c:v>
                </c:pt>
                <c:pt idx="3">
                  <c:v>Itajai </c:v>
                </c:pt>
                <c:pt idx="4">
                  <c:v>CREAS 2 - Joinville </c:v>
                </c:pt>
                <c:pt idx="5">
                  <c:v>CREAS 1 - Florianópolis </c:v>
                </c:pt>
                <c:pt idx="6">
                  <c:v>CREAS 1 - Lages </c:v>
                </c:pt>
                <c:pt idx="7">
                  <c:v>Criciúma </c:v>
                </c:pt>
                <c:pt idx="8">
                  <c:v>CREAS 2 - Jaragua do Sul </c:v>
                </c:pt>
                <c:pt idx="9">
                  <c:v>Brusque </c:v>
                </c:pt>
                <c:pt idx="10">
                  <c:v>Sâo José </c:v>
                </c:pt>
              </c:strCache>
            </c:strRef>
          </c:cat>
          <c:val>
            <c:numRef>
              <c:f>PORTE!$C$3:$C$13</c:f>
              <c:numCache>
                <c:formatCode>General</c:formatCode>
                <c:ptCount val="11"/>
                <c:pt idx="0">
                  <c:v>117</c:v>
                </c:pt>
                <c:pt idx="1">
                  <c:v>102</c:v>
                </c:pt>
                <c:pt idx="2">
                  <c:v>97</c:v>
                </c:pt>
                <c:pt idx="3">
                  <c:v>85</c:v>
                </c:pt>
                <c:pt idx="4">
                  <c:v>83</c:v>
                </c:pt>
                <c:pt idx="5">
                  <c:v>74</c:v>
                </c:pt>
                <c:pt idx="6">
                  <c:v>68</c:v>
                </c:pt>
                <c:pt idx="7">
                  <c:v>43</c:v>
                </c:pt>
                <c:pt idx="8">
                  <c:v>41</c:v>
                </c:pt>
                <c:pt idx="9">
                  <c:v>39</c:v>
                </c:pt>
                <c:pt idx="10">
                  <c:v>37</c:v>
                </c:pt>
              </c:numCache>
            </c:numRef>
          </c:val>
        </c:ser>
        <c:ser>
          <c:idx val="2"/>
          <c:order val="2"/>
          <c:cat>
            <c:strRef>
              <c:f>PORTE!$A$3:$A$13</c:f>
              <c:strCache>
                <c:ptCount val="11"/>
                <c:pt idx="0">
                  <c:v>CREAS 1 - Palhoça </c:v>
                </c:pt>
                <c:pt idx="1">
                  <c:v>Balneário Camboriu </c:v>
                </c:pt>
                <c:pt idx="2">
                  <c:v>CREAS 2 - Blumenau </c:v>
                </c:pt>
                <c:pt idx="3">
                  <c:v>Itajai </c:v>
                </c:pt>
                <c:pt idx="4">
                  <c:v>CREAS 2 - Joinville </c:v>
                </c:pt>
                <c:pt idx="5">
                  <c:v>CREAS 1 - Florianópolis </c:v>
                </c:pt>
                <c:pt idx="6">
                  <c:v>CREAS 1 - Lages </c:v>
                </c:pt>
                <c:pt idx="7">
                  <c:v>Criciúma </c:v>
                </c:pt>
                <c:pt idx="8">
                  <c:v>CREAS 2 - Jaragua do Sul </c:v>
                </c:pt>
                <c:pt idx="9">
                  <c:v>Brusque </c:v>
                </c:pt>
                <c:pt idx="10">
                  <c:v>Sâo José </c:v>
                </c:pt>
              </c:strCache>
            </c:strRef>
          </c:cat>
          <c:val>
            <c:numRef>
              <c:f>PORTE!$D$3:$D$13</c:f>
              <c:numCache>
                <c:formatCode>General</c:formatCode>
                <c:ptCount val="11"/>
                <c:pt idx="0">
                  <c:v>147</c:v>
                </c:pt>
                <c:pt idx="1">
                  <c:v>0</c:v>
                </c:pt>
                <c:pt idx="2">
                  <c:v>32</c:v>
                </c:pt>
                <c:pt idx="3">
                  <c:v>0</c:v>
                </c:pt>
                <c:pt idx="4">
                  <c:v>49</c:v>
                </c:pt>
                <c:pt idx="5">
                  <c:v>525</c:v>
                </c:pt>
                <c:pt idx="6">
                  <c:v>0</c:v>
                </c:pt>
                <c:pt idx="7">
                  <c:v>60</c:v>
                </c:pt>
                <c:pt idx="8">
                  <c:v>217</c:v>
                </c:pt>
                <c:pt idx="9">
                  <c:v>0</c:v>
                </c:pt>
                <c:pt idx="10">
                  <c:v>14</c:v>
                </c:pt>
              </c:numCache>
            </c:numRef>
          </c:val>
        </c:ser>
        <c:overlap val="100"/>
        <c:axId val="77775232"/>
        <c:axId val="77776768"/>
      </c:barChart>
      <c:catAx>
        <c:axId val="77775232"/>
        <c:scaling>
          <c:orientation val="minMax"/>
        </c:scaling>
        <c:axPos val="b"/>
        <c:tickLblPos val="nextTo"/>
        <c:crossAx val="77776768"/>
        <c:crosses val="autoZero"/>
        <c:auto val="1"/>
        <c:lblAlgn val="ctr"/>
        <c:lblOffset val="100"/>
      </c:catAx>
      <c:valAx>
        <c:axId val="77776768"/>
        <c:scaling>
          <c:orientation val="minMax"/>
        </c:scaling>
        <c:axPos val="l"/>
        <c:majorGridlines/>
        <c:numFmt formatCode="General" sourceLinked="1"/>
        <c:tickLblPos val="nextTo"/>
        <c:crossAx val="77775232"/>
        <c:crosses val="autoZero"/>
        <c:crossBetween val="between"/>
      </c:valAx>
    </c:plotArea>
    <c:plotVisOnly val="1"/>
  </c:chart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cat>
            <c:strRef>
              <c:f>PORTE!$A$16:$A$29</c:f>
              <c:strCache>
                <c:ptCount val="14"/>
                <c:pt idx="0">
                  <c:v>Ararangua </c:v>
                </c:pt>
                <c:pt idx="1">
                  <c:v>Sâo Bento do Sul </c:v>
                </c:pt>
                <c:pt idx="2">
                  <c:v>Mafra </c:v>
                </c:pt>
                <c:pt idx="3">
                  <c:v>Rio do Sul </c:v>
                </c:pt>
                <c:pt idx="4">
                  <c:v>Tubarâo </c:v>
                </c:pt>
                <c:pt idx="5">
                  <c:v>Içara </c:v>
                </c:pt>
                <c:pt idx="6">
                  <c:v>Concórdia </c:v>
                </c:pt>
                <c:pt idx="7">
                  <c:v>Gaspar </c:v>
                </c:pt>
                <c:pt idx="8">
                  <c:v>Caçador </c:v>
                </c:pt>
                <c:pt idx="9">
                  <c:v>Canoinhas </c:v>
                </c:pt>
                <c:pt idx="10">
                  <c:v>Navegantes </c:v>
                </c:pt>
                <c:pt idx="11">
                  <c:v>Indaial </c:v>
                </c:pt>
                <c:pt idx="12">
                  <c:v>Biguaçu : </c:v>
                </c:pt>
                <c:pt idx="13">
                  <c:v>Laguna </c:v>
                </c:pt>
              </c:strCache>
            </c:strRef>
          </c:cat>
          <c:val>
            <c:numRef>
              <c:f>PORTE!$B$16:$B$29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cat>
            <c:strRef>
              <c:f>PORTE!$A$16:$A$29</c:f>
              <c:strCache>
                <c:ptCount val="14"/>
                <c:pt idx="0">
                  <c:v>Ararangua </c:v>
                </c:pt>
                <c:pt idx="1">
                  <c:v>Sâo Bento do Sul </c:v>
                </c:pt>
                <c:pt idx="2">
                  <c:v>Mafra </c:v>
                </c:pt>
                <c:pt idx="3">
                  <c:v>Rio do Sul </c:v>
                </c:pt>
                <c:pt idx="4">
                  <c:v>Tubarâo </c:v>
                </c:pt>
                <c:pt idx="5">
                  <c:v>Içara </c:v>
                </c:pt>
                <c:pt idx="6">
                  <c:v>Concórdia </c:v>
                </c:pt>
                <c:pt idx="7">
                  <c:v>Gaspar </c:v>
                </c:pt>
                <c:pt idx="8">
                  <c:v>Caçador </c:v>
                </c:pt>
                <c:pt idx="9">
                  <c:v>Canoinhas </c:v>
                </c:pt>
                <c:pt idx="10">
                  <c:v>Navegantes </c:v>
                </c:pt>
                <c:pt idx="11">
                  <c:v>Indaial </c:v>
                </c:pt>
                <c:pt idx="12">
                  <c:v>Biguaçu : </c:v>
                </c:pt>
                <c:pt idx="13">
                  <c:v>Laguna </c:v>
                </c:pt>
              </c:strCache>
            </c:strRef>
          </c:cat>
          <c:val>
            <c:numRef>
              <c:f>PORTE!$C$16:$C$29</c:f>
              <c:numCache>
                <c:formatCode>General</c:formatCode>
                <c:ptCount val="14"/>
                <c:pt idx="0">
                  <c:v>95</c:v>
                </c:pt>
                <c:pt idx="1">
                  <c:v>92</c:v>
                </c:pt>
                <c:pt idx="2">
                  <c:v>54</c:v>
                </c:pt>
                <c:pt idx="3">
                  <c:v>47</c:v>
                </c:pt>
                <c:pt idx="4">
                  <c:v>47</c:v>
                </c:pt>
                <c:pt idx="5">
                  <c:v>43</c:v>
                </c:pt>
                <c:pt idx="6">
                  <c:v>41</c:v>
                </c:pt>
                <c:pt idx="7">
                  <c:v>37</c:v>
                </c:pt>
                <c:pt idx="8">
                  <c:v>36</c:v>
                </c:pt>
                <c:pt idx="9">
                  <c:v>33</c:v>
                </c:pt>
                <c:pt idx="10">
                  <c:v>25</c:v>
                </c:pt>
                <c:pt idx="11">
                  <c:v>22</c:v>
                </c:pt>
                <c:pt idx="12">
                  <c:v>14</c:v>
                </c:pt>
                <c:pt idx="13">
                  <c:v>9</c:v>
                </c:pt>
              </c:numCache>
            </c:numRef>
          </c:val>
        </c:ser>
        <c:ser>
          <c:idx val="2"/>
          <c:order val="2"/>
          <c:cat>
            <c:strRef>
              <c:f>PORTE!$A$16:$A$29</c:f>
              <c:strCache>
                <c:ptCount val="14"/>
                <c:pt idx="0">
                  <c:v>Ararangua </c:v>
                </c:pt>
                <c:pt idx="1">
                  <c:v>Sâo Bento do Sul </c:v>
                </c:pt>
                <c:pt idx="2">
                  <c:v>Mafra </c:v>
                </c:pt>
                <c:pt idx="3">
                  <c:v>Rio do Sul </c:v>
                </c:pt>
                <c:pt idx="4">
                  <c:v>Tubarâo </c:v>
                </c:pt>
                <c:pt idx="5">
                  <c:v>Içara </c:v>
                </c:pt>
                <c:pt idx="6">
                  <c:v>Concórdia </c:v>
                </c:pt>
                <c:pt idx="7">
                  <c:v>Gaspar </c:v>
                </c:pt>
                <c:pt idx="8">
                  <c:v>Caçador </c:v>
                </c:pt>
                <c:pt idx="9">
                  <c:v>Canoinhas </c:v>
                </c:pt>
                <c:pt idx="10">
                  <c:v>Navegantes </c:v>
                </c:pt>
                <c:pt idx="11">
                  <c:v>Indaial </c:v>
                </c:pt>
                <c:pt idx="12">
                  <c:v>Biguaçu : </c:v>
                </c:pt>
                <c:pt idx="13">
                  <c:v>Laguna </c:v>
                </c:pt>
              </c:strCache>
            </c:strRef>
          </c:cat>
          <c:val>
            <c:numRef>
              <c:f>PORTE!$D$16:$D$29</c:f>
              <c:numCache>
                <c:formatCode>General</c:formatCode>
                <c:ptCount val="14"/>
                <c:pt idx="0">
                  <c:v>0</c:v>
                </c:pt>
                <c:pt idx="1">
                  <c:v>3</c:v>
                </c:pt>
                <c:pt idx="2">
                  <c:v>88</c:v>
                </c:pt>
                <c:pt idx="3">
                  <c:v>95</c:v>
                </c:pt>
                <c:pt idx="4">
                  <c:v>51</c:v>
                </c:pt>
                <c:pt idx="5">
                  <c:v>3</c:v>
                </c:pt>
                <c:pt idx="6">
                  <c:v>290</c:v>
                </c:pt>
                <c:pt idx="7">
                  <c:v>54</c:v>
                </c:pt>
                <c:pt idx="8">
                  <c:v>12</c:v>
                </c:pt>
                <c:pt idx="9">
                  <c:v>180</c:v>
                </c:pt>
                <c:pt idx="10">
                  <c:v>122</c:v>
                </c:pt>
                <c:pt idx="11">
                  <c:v>40</c:v>
                </c:pt>
                <c:pt idx="12">
                  <c:v>22</c:v>
                </c:pt>
                <c:pt idx="13">
                  <c:v>0</c:v>
                </c:pt>
              </c:numCache>
            </c:numRef>
          </c:val>
        </c:ser>
        <c:overlap val="100"/>
        <c:axId val="65519616"/>
        <c:axId val="65521152"/>
      </c:barChart>
      <c:catAx>
        <c:axId val="65519616"/>
        <c:scaling>
          <c:orientation val="minMax"/>
        </c:scaling>
        <c:axPos val="b"/>
        <c:tickLblPos val="nextTo"/>
        <c:crossAx val="65521152"/>
        <c:crosses val="autoZero"/>
        <c:auto val="1"/>
        <c:lblAlgn val="ctr"/>
        <c:lblOffset val="100"/>
      </c:catAx>
      <c:valAx>
        <c:axId val="65521152"/>
        <c:scaling>
          <c:orientation val="minMax"/>
        </c:scaling>
        <c:axPos val="l"/>
        <c:majorGridlines/>
        <c:numFmt formatCode="General" sourceLinked="1"/>
        <c:tickLblPos val="nextTo"/>
        <c:crossAx val="65519616"/>
        <c:crosses val="autoZero"/>
        <c:crossBetween val="between"/>
      </c:valAx>
    </c:plotArea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PORTE!$A$114:$A$124</c:f>
              <c:strCache>
                <c:ptCount val="11"/>
                <c:pt idx="0">
                  <c:v>12 anos</c:v>
                </c:pt>
                <c:pt idx="1">
                  <c:v>13 anos</c:v>
                </c:pt>
                <c:pt idx="2">
                  <c:v>14 anos</c:v>
                </c:pt>
                <c:pt idx="3">
                  <c:v>15 anos</c:v>
                </c:pt>
                <c:pt idx="4">
                  <c:v>16 anos</c:v>
                </c:pt>
                <c:pt idx="5">
                  <c:v>17 anos</c:v>
                </c:pt>
                <c:pt idx="6">
                  <c:v>18 anos</c:v>
                </c:pt>
                <c:pt idx="7">
                  <c:v>19 anos</c:v>
                </c:pt>
                <c:pt idx="8">
                  <c:v>20 anos</c:v>
                </c:pt>
                <c:pt idx="9">
                  <c:v>21 anos</c:v>
                </c:pt>
                <c:pt idx="10">
                  <c:v>maior de 21 anos</c:v>
                </c:pt>
              </c:strCache>
            </c:strRef>
          </c:cat>
          <c:val>
            <c:numRef>
              <c:f>PORTE!$B$114:$B$124</c:f>
              <c:numCache>
                <c:formatCode>General</c:formatCode>
                <c:ptCount val="11"/>
                <c:pt idx="0">
                  <c:v>1</c:v>
                </c:pt>
                <c:pt idx="1">
                  <c:v>8</c:v>
                </c:pt>
                <c:pt idx="2">
                  <c:v>29</c:v>
                </c:pt>
                <c:pt idx="3">
                  <c:v>54</c:v>
                </c:pt>
                <c:pt idx="4">
                  <c:v>123</c:v>
                </c:pt>
                <c:pt idx="5">
                  <c:v>196</c:v>
                </c:pt>
                <c:pt idx="6">
                  <c:v>217</c:v>
                </c:pt>
                <c:pt idx="7">
                  <c:v>145</c:v>
                </c:pt>
                <c:pt idx="8">
                  <c:v>76</c:v>
                </c:pt>
                <c:pt idx="9">
                  <c:v>17</c:v>
                </c:pt>
                <c:pt idx="10">
                  <c:v>3</c:v>
                </c:pt>
              </c:numCache>
            </c:numRef>
          </c:val>
        </c:ser>
        <c:axId val="65483520"/>
        <c:axId val="65485056"/>
      </c:barChart>
      <c:catAx>
        <c:axId val="65483520"/>
        <c:scaling>
          <c:orientation val="minMax"/>
        </c:scaling>
        <c:axPos val="b"/>
        <c:tickLblPos val="nextTo"/>
        <c:crossAx val="65485056"/>
        <c:crosses val="autoZero"/>
        <c:auto val="1"/>
        <c:lblAlgn val="ctr"/>
        <c:lblOffset val="100"/>
      </c:catAx>
      <c:valAx>
        <c:axId val="65485056"/>
        <c:scaling>
          <c:orientation val="minMax"/>
        </c:scaling>
        <c:axPos val="l"/>
        <c:majorGridlines/>
        <c:numFmt formatCode="General" sourceLinked="1"/>
        <c:tickLblPos val="nextTo"/>
        <c:crossAx val="65483520"/>
        <c:crosses val="autoZero"/>
        <c:crossBetween val="between"/>
      </c:valAx>
    </c:plotArea>
    <c:plotVisOnly val="1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PORTE!$B$97</c:f>
              <c:strCache>
                <c:ptCount val="1"/>
                <c:pt idx="0">
                  <c:v>12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PORTE!$B$98:$B$112</c:f>
              <c:numCache>
                <c:formatCode>General</c:formatCode>
                <c:ptCount val="15"/>
                <c:pt idx="9">
                  <c:v>1</c:v>
                </c:pt>
              </c:numCache>
            </c:numRef>
          </c:val>
        </c:ser>
        <c:ser>
          <c:idx val="1"/>
          <c:order val="1"/>
          <c:tx>
            <c:strRef>
              <c:f>PORTE!$C$97</c:f>
              <c:strCache>
                <c:ptCount val="1"/>
                <c:pt idx="0">
                  <c:v>13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PORTE!$C$98:$C$112</c:f>
              <c:numCache>
                <c:formatCode>General</c:formatCode>
                <c:ptCount val="15"/>
                <c:pt idx="5">
                  <c:v>1</c:v>
                </c:pt>
                <c:pt idx="8">
                  <c:v>1</c:v>
                </c:pt>
                <c:pt idx="9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ser>
          <c:idx val="2"/>
          <c:order val="2"/>
          <c:tx>
            <c:strRef>
              <c:f>PORTE!$D$97</c:f>
              <c:strCache>
                <c:ptCount val="1"/>
                <c:pt idx="0">
                  <c:v>14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PORTE!$D$98:$D$112</c:f>
              <c:numCache>
                <c:formatCode>General</c:formatCode>
                <c:ptCount val="15"/>
                <c:pt idx="3">
                  <c:v>2</c:v>
                </c:pt>
                <c:pt idx="5">
                  <c:v>5</c:v>
                </c:pt>
                <c:pt idx="6">
                  <c:v>2</c:v>
                </c:pt>
                <c:pt idx="7">
                  <c:v>1</c:v>
                </c:pt>
                <c:pt idx="8">
                  <c:v>2</c:v>
                </c:pt>
                <c:pt idx="9">
                  <c:v>8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4</c:v>
                </c:pt>
              </c:numCache>
            </c:numRef>
          </c:val>
        </c:ser>
        <c:ser>
          <c:idx val="3"/>
          <c:order val="3"/>
          <c:tx>
            <c:strRef>
              <c:f>PORTE!$E$97</c:f>
              <c:strCache>
                <c:ptCount val="1"/>
                <c:pt idx="0">
                  <c:v>15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PORTE!$E$98:$E$112</c:f>
              <c:numCache>
                <c:formatCode>General</c:formatCode>
                <c:ptCount val="15"/>
                <c:pt idx="0">
                  <c:v>1</c:v>
                </c:pt>
                <c:pt idx="1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8</c:v>
                </c:pt>
                <c:pt idx="6">
                  <c:v>1</c:v>
                </c:pt>
                <c:pt idx="7">
                  <c:v>2</c:v>
                </c:pt>
                <c:pt idx="8">
                  <c:v>6</c:v>
                </c:pt>
                <c:pt idx="9">
                  <c:v>18</c:v>
                </c:pt>
                <c:pt idx="10">
                  <c:v>1</c:v>
                </c:pt>
                <c:pt idx="11">
                  <c:v>3</c:v>
                </c:pt>
                <c:pt idx="12">
                  <c:v>1</c:v>
                </c:pt>
                <c:pt idx="13">
                  <c:v>5</c:v>
                </c:pt>
              </c:numCache>
            </c:numRef>
          </c:val>
        </c:ser>
        <c:ser>
          <c:idx val="4"/>
          <c:order val="4"/>
          <c:tx>
            <c:strRef>
              <c:f>PORTE!$F$97</c:f>
              <c:strCache>
                <c:ptCount val="1"/>
                <c:pt idx="0">
                  <c:v>16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PORTE!$F$98:$F$112</c:f>
              <c:numCache>
                <c:formatCode>General</c:formatCode>
                <c:ptCount val="15"/>
                <c:pt idx="0">
                  <c:v>9</c:v>
                </c:pt>
                <c:pt idx="1">
                  <c:v>3</c:v>
                </c:pt>
                <c:pt idx="3">
                  <c:v>15</c:v>
                </c:pt>
                <c:pt idx="4">
                  <c:v>9</c:v>
                </c:pt>
                <c:pt idx="5">
                  <c:v>14</c:v>
                </c:pt>
                <c:pt idx="6">
                  <c:v>6</c:v>
                </c:pt>
                <c:pt idx="7">
                  <c:v>4</c:v>
                </c:pt>
                <c:pt idx="8">
                  <c:v>9</c:v>
                </c:pt>
                <c:pt idx="9">
                  <c:v>25</c:v>
                </c:pt>
                <c:pt idx="10">
                  <c:v>3</c:v>
                </c:pt>
                <c:pt idx="11">
                  <c:v>9</c:v>
                </c:pt>
                <c:pt idx="12">
                  <c:v>15</c:v>
                </c:pt>
                <c:pt idx="13">
                  <c:v>2</c:v>
                </c:pt>
              </c:numCache>
            </c:numRef>
          </c:val>
        </c:ser>
        <c:ser>
          <c:idx val="5"/>
          <c:order val="5"/>
          <c:tx>
            <c:strRef>
              <c:f>PORTE!$G$97</c:f>
              <c:strCache>
                <c:ptCount val="1"/>
                <c:pt idx="0">
                  <c:v>17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PORTE!$G$98:$G$112</c:f>
              <c:numCache>
                <c:formatCode>General</c:formatCode>
                <c:ptCount val="15"/>
                <c:pt idx="0">
                  <c:v>21</c:v>
                </c:pt>
                <c:pt idx="1">
                  <c:v>3</c:v>
                </c:pt>
                <c:pt idx="2">
                  <c:v>4</c:v>
                </c:pt>
                <c:pt idx="3">
                  <c:v>24</c:v>
                </c:pt>
                <c:pt idx="4">
                  <c:v>7</c:v>
                </c:pt>
                <c:pt idx="5">
                  <c:v>28</c:v>
                </c:pt>
                <c:pt idx="6">
                  <c:v>15</c:v>
                </c:pt>
                <c:pt idx="7">
                  <c:v>8</c:v>
                </c:pt>
                <c:pt idx="8">
                  <c:v>15</c:v>
                </c:pt>
                <c:pt idx="9">
                  <c:v>30</c:v>
                </c:pt>
                <c:pt idx="10">
                  <c:v>1</c:v>
                </c:pt>
                <c:pt idx="11">
                  <c:v>18</c:v>
                </c:pt>
                <c:pt idx="12">
                  <c:v>21</c:v>
                </c:pt>
                <c:pt idx="13">
                  <c:v>1</c:v>
                </c:pt>
              </c:numCache>
            </c:numRef>
          </c:val>
        </c:ser>
        <c:ser>
          <c:idx val="6"/>
          <c:order val="6"/>
          <c:tx>
            <c:strRef>
              <c:f>PORTE!$H$97</c:f>
              <c:strCache>
                <c:ptCount val="1"/>
                <c:pt idx="0">
                  <c:v>18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PORTE!$H$98:$H$112</c:f>
              <c:numCache>
                <c:formatCode>General</c:formatCode>
                <c:ptCount val="15"/>
                <c:pt idx="0">
                  <c:v>25</c:v>
                </c:pt>
                <c:pt idx="1">
                  <c:v>3</c:v>
                </c:pt>
                <c:pt idx="2">
                  <c:v>4</c:v>
                </c:pt>
                <c:pt idx="3">
                  <c:v>37</c:v>
                </c:pt>
                <c:pt idx="4">
                  <c:v>15</c:v>
                </c:pt>
                <c:pt idx="5">
                  <c:v>27</c:v>
                </c:pt>
                <c:pt idx="6">
                  <c:v>5</c:v>
                </c:pt>
                <c:pt idx="7">
                  <c:v>12</c:v>
                </c:pt>
                <c:pt idx="8">
                  <c:v>12</c:v>
                </c:pt>
                <c:pt idx="9">
                  <c:v>32</c:v>
                </c:pt>
                <c:pt idx="10">
                  <c:v>3</c:v>
                </c:pt>
                <c:pt idx="11">
                  <c:v>23</c:v>
                </c:pt>
                <c:pt idx="12">
                  <c:v>12</c:v>
                </c:pt>
                <c:pt idx="13">
                  <c:v>7</c:v>
                </c:pt>
              </c:numCache>
            </c:numRef>
          </c:val>
        </c:ser>
        <c:ser>
          <c:idx val="7"/>
          <c:order val="7"/>
          <c:tx>
            <c:strRef>
              <c:f>PORTE!$I$97</c:f>
              <c:strCache>
                <c:ptCount val="1"/>
                <c:pt idx="0">
                  <c:v>19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PORTE!$I$98:$I$112</c:f>
              <c:numCache>
                <c:formatCode>General</c:formatCode>
                <c:ptCount val="15"/>
                <c:pt idx="0">
                  <c:v>20</c:v>
                </c:pt>
                <c:pt idx="1">
                  <c:v>5</c:v>
                </c:pt>
                <c:pt idx="2">
                  <c:v>2</c:v>
                </c:pt>
                <c:pt idx="3">
                  <c:v>34</c:v>
                </c:pt>
                <c:pt idx="4">
                  <c:v>11</c:v>
                </c:pt>
                <c:pt idx="5">
                  <c:v>15</c:v>
                </c:pt>
                <c:pt idx="6">
                  <c:v>8</c:v>
                </c:pt>
                <c:pt idx="7">
                  <c:v>8</c:v>
                </c:pt>
                <c:pt idx="8">
                  <c:v>1</c:v>
                </c:pt>
                <c:pt idx="9">
                  <c:v>9</c:v>
                </c:pt>
                <c:pt idx="10">
                  <c:v>1</c:v>
                </c:pt>
                <c:pt idx="11">
                  <c:v>22</c:v>
                </c:pt>
                <c:pt idx="12">
                  <c:v>9</c:v>
                </c:pt>
              </c:numCache>
            </c:numRef>
          </c:val>
        </c:ser>
        <c:ser>
          <c:idx val="8"/>
          <c:order val="8"/>
          <c:tx>
            <c:strRef>
              <c:f>PORTE!$J$97</c:f>
              <c:strCache>
                <c:ptCount val="1"/>
                <c:pt idx="0">
                  <c:v>20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PORTE!$J$98:$J$112</c:f>
              <c:numCache>
                <c:formatCode>General</c:formatCode>
                <c:ptCount val="15"/>
                <c:pt idx="0">
                  <c:v>21</c:v>
                </c:pt>
                <c:pt idx="1">
                  <c:v>2</c:v>
                </c:pt>
                <c:pt idx="2">
                  <c:v>5</c:v>
                </c:pt>
                <c:pt idx="3">
                  <c:v>21</c:v>
                </c:pt>
                <c:pt idx="4">
                  <c:v>7</c:v>
                </c:pt>
                <c:pt idx="5">
                  <c:v>5</c:v>
                </c:pt>
                <c:pt idx="6">
                  <c:v>1</c:v>
                </c:pt>
                <c:pt idx="9">
                  <c:v>9</c:v>
                </c:pt>
                <c:pt idx="10">
                  <c:v>1</c:v>
                </c:pt>
                <c:pt idx="11">
                  <c:v>4</c:v>
                </c:pt>
              </c:numCache>
            </c:numRef>
          </c:val>
        </c:ser>
        <c:ser>
          <c:idx val="9"/>
          <c:order val="9"/>
          <c:tx>
            <c:strRef>
              <c:f>PORTE!$K$97</c:f>
              <c:strCache>
                <c:ptCount val="1"/>
                <c:pt idx="0">
                  <c:v>21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PORTE!$K$98:$K$112</c:f>
              <c:numCache>
                <c:formatCode>General</c:formatCode>
                <c:ptCount val="15"/>
                <c:pt idx="0">
                  <c:v>8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9">
                  <c:v>1</c:v>
                </c:pt>
              </c:numCache>
            </c:numRef>
          </c:val>
        </c:ser>
        <c:ser>
          <c:idx val="10"/>
          <c:order val="10"/>
          <c:tx>
            <c:strRef>
              <c:f>PORTE!$L$97</c:f>
              <c:strCache>
                <c:ptCount val="1"/>
                <c:pt idx="0">
                  <c:v>maior de 21 anos</c:v>
                </c:pt>
              </c:strCache>
            </c:strRef>
          </c:tx>
          <c:cat>
            <c:strRef>
              <c:f>PORTE!$A$98:$A$112</c:f>
              <c:strCache>
                <c:ptCount val="15"/>
                <c:pt idx="0">
                  <c:v>Palhoça</c:v>
                </c:pt>
                <c:pt idx="1">
                  <c:v>Blumenau</c:v>
                </c:pt>
                <c:pt idx="2">
                  <c:v>Joinville</c:v>
                </c:pt>
                <c:pt idx="3">
                  <c:v>Florianópolis</c:v>
                </c:pt>
                <c:pt idx="4">
                  <c:v>Criciúma </c:v>
                </c:pt>
                <c:pt idx="5">
                  <c:v>Jaraguá do Sul</c:v>
                </c:pt>
                <c:pt idx="6">
                  <c:v>Mafra </c:v>
                </c:pt>
                <c:pt idx="7">
                  <c:v>Rio do Sul </c:v>
                </c:pt>
                <c:pt idx="8">
                  <c:v>Tubarâo </c:v>
                </c:pt>
                <c:pt idx="9">
                  <c:v>Concórdia </c:v>
                </c:pt>
                <c:pt idx="10">
                  <c:v>Gaspar </c:v>
                </c:pt>
                <c:pt idx="11">
                  <c:v>Canoinhas </c:v>
                </c:pt>
                <c:pt idx="12">
                  <c:v>Navegantes </c:v>
                </c:pt>
                <c:pt idx="13">
                  <c:v>Indaial </c:v>
                </c:pt>
                <c:pt idx="14">
                  <c:v>Biguaçu</c:v>
                </c:pt>
              </c:strCache>
            </c:strRef>
          </c:cat>
          <c:val>
            <c:numRef>
              <c:f>PORTE!$L$98:$L$112</c:f>
              <c:numCache>
                <c:formatCode>General</c:formatCode>
                <c:ptCount val="15"/>
                <c:pt idx="0">
                  <c:v>2</c:v>
                </c:pt>
                <c:pt idx="9">
                  <c:v>1</c:v>
                </c:pt>
              </c:numCache>
            </c:numRef>
          </c:val>
        </c:ser>
        <c:axId val="67200512"/>
        <c:axId val="67202048"/>
      </c:barChart>
      <c:catAx>
        <c:axId val="67200512"/>
        <c:scaling>
          <c:orientation val="minMax"/>
        </c:scaling>
        <c:axPos val="b"/>
        <c:tickLblPos val="nextTo"/>
        <c:crossAx val="67202048"/>
        <c:crosses val="autoZero"/>
        <c:auto val="1"/>
        <c:lblAlgn val="ctr"/>
        <c:lblOffset val="100"/>
      </c:catAx>
      <c:valAx>
        <c:axId val="67202048"/>
        <c:scaling>
          <c:orientation val="minMax"/>
        </c:scaling>
        <c:axPos val="l"/>
        <c:majorGridlines/>
        <c:numFmt formatCode="General" sourceLinked="1"/>
        <c:tickLblPos val="nextTo"/>
        <c:crossAx val="67200512"/>
        <c:crosses val="autoZero"/>
        <c:crossBetween val="between"/>
      </c:valAx>
    </c:plotArea>
    <c:legend>
      <c:legendPos val="r"/>
    </c:legend>
    <c:plotVisOnly val="1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cat>
            <c:strRef>
              <c:f>SEXO!$D$5:$D$8</c:f>
              <c:strCache>
                <c:ptCount val="4"/>
                <c:pt idx="0">
                  <c:v>BLUMENAU</c:v>
                </c:pt>
                <c:pt idx="1">
                  <c:v>JARAGUÁ DO SUL</c:v>
                </c:pt>
                <c:pt idx="2">
                  <c:v>PALHOÇA</c:v>
                </c:pt>
                <c:pt idx="3">
                  <c:v>FLORIANÓPOLIS</c:v>
                </c:pt>
              </c:strCache>
            </c:strRef>
          </c:cat>
          <c:val>
            <c:numRef>
              <c:f>SEXO!$E$5:$E$8</c:f>
              <c:numCache>
                <c:formatCode>General</c:formatCode>
                <c:ptCount val="4"/>
                <c:pt idx="0">
                  <c:v>1</c:v>
                </c:pt>
                <c:pt idx="1">
                  <c:v>13</c:v>
                </c:pt>
                <c:pt idx="2">
                  <c:v>7</c:v>
                </c:pt>
                <c:pt idx="3">
                  <c:v>17</c:v>
                </c:pt>
              </c:numCache>
            </c:numRef>
          </c:val>
        </c:ser>
        <c:ser>
          <c:idx val="1"/>
          <c:order val="1"/>
          <c:cat>
            <c:strRef>
              <c:f>SEXO!$D$5:$D$8</c:f>
              <c:strCache>
                <c:ptCount val="4"/>
                <c:pt idx="0">
                  <c:v>BLUMENAU</c:v>
                </c:pt>
                <c:pt idx="1">
                  <c:v>JARAGUÁ DO SUL</c:v>
                </c:pt>
                <c:pt idx="2">
                  <c:v>PALHOÇA</c:v>
                </c:pt>
                <c:pt idx="3">
                  <c:v>FLORIANÓPOLIS</c:v>
                </c:pt>
              </c:strCache>
            </c:strRef>
          </c:cat>
          <c:val>
            <c:numRef>
              <c:f>SEXO!$F$5:$F$8</c:f>
              <c:numCache>
                <c:formatCode>General</c:formatCode>
                <c:ptCount val="4"/>
                <c:pt idx="0">
                  <c:v>15</c:v>
                </c:pt>
                <c:pt idx="1">
                  <c:v>73</c:v>
                </c:pt>
                <c:pt idx="2">
                  <c:v>46</c:v>
                </c:pt>
                <c:pt idx="3">
                  <c:v>125</c:v>
                </c:pt>
              </c:numCache>
            </c:numRef>
          </c:val>
        </c:ser>
        <c:ser>
          <c:idx val="2"/>
          <c:order val="2"/>
          <c:cat>
            <c:strRef>
              <c:f>SEXO!$D$5:$D$8</c:f>
              <c:strCache>
                <c:ptCount val="4"/>
                <c:pt idx="0">
                  <c:v>BLUMENAU</c:v>
                </c:pt>
                <c:pt idx="1">
                  <c:v>JARAGUÁ DO SUL</c:v>
                </c:pt>
                <c:pt idx="2">
                  <c:v>PALHOÇA</c:v>
                </c:pt>
                <c:pt idx="3">
                  <c:v>FLORIANÓPOLIS</c:v>
                </c:pt>
              </c:strCache>
            </c:strRef>
          </c:cat>
          <c:val>
            <c:numRef>
              <c:f>SEXO!$G$5:$G$8</c:f>
              <c:numCache>
                <c:formatCode>General</c:formatCode>
                <c:ptCount val="4"/>
                <c:pt idx="1">
                  <c:v>2</c:v>
                </c:pt>
                <c:pt idx="3">
                  <c:v>1</c:v>
                </c:pt>
              </c:numCache>
            </c:numRef>
          </c:val>
        </c:ser>
        <c:overlap val="100"/>
        <c:axId val="67219456"/>
        <c:axId val="67220992"/>
      </c:barChart>
      <c:catAx>
        <c:axId val="67219456"/>
        <c:scaling>
          <c:orientation val="minMax"/>
        </c:scaling>
        <c:axPos val="b"/>
        <c:tickLblPos val="nextTo"/>
        <c:crossAx val="67220992"/>
        <c:crosses val="autoZero"/>
        <c:auto val="1"/>
        <c:lblAlgn val="ctr"/>
        <c:lblOffset val="100"/>
      </c:catAx>
      <c:valAx>
        <c:axId val="67220992"/>
        <c:scaling>
          <c:orientation val="minMax"/>
        </c:scaling>
        <c:axPos val="l"/>
        <c:majorGridlines/>
        <c:numFmt formatCode="General" sourceLinked="1"/>
        <c:tickLblPos val="nextTo"/>
        <c:crossAx val="67219456"/>
        <c:crosses val="autoZero"/>
        <c:crossBetween val="between"/>
      </c:valAx>
    </c:plotArea>
    <c:plotVisOnly val="1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cat>
            <c:strRef>
              <c:f>'Situação escolar'!$A$3:$A$6</c:f>
              <c:strCache>
                <c:ptCount val="4"/>
                <c:pt idx="0">
                  <c:v>ESTUDA ATUALMENTE</c:v>
                </c:pt>
                <c:pt idx="1">
                  <c:v>MATRICULADO E FREQUENTA</c:v>
                </c:pt>
                <c:pt idx="2">
                  <c:v>MATRICULADO E NÃO FREQUENTA</c:v>
                </c:pt>
                <c:pt idx="3">
                  <c:v>NÃO ESTUDA ATUALMENTE</c:v>
                </c:pt>
              </c:strCache>
            </c:strRef>
          </c:cat>
          <c:val>
            <c:numRef>
              <c:f>'Situação escolar'!$B$3:$B$6</c:f>
              <c:numCache>
                <c:formatCode>General</c:formatCode>
                <c:ptCount val="4"/>
                <c:pt idx="0">
                  <c:v>33</c:v>
                </c:pt>
                <c:pt idx="1">
                  <c:v>6</c:v>
                </c:pt>
                <c:pt idx="2">
                  <c:v>2</c:v>
                </c:pt>
                <c:pt idx="3">
                  <c:v>32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0.72292</cdr:x>
      <cdr:y>0.79514</cdr:y>
    </cdr:from>
    <cdr:to>
      <cdr:x>1</cdr:x>
      <cdr:y>1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3305175" y="2181224"/>
          <a:ext cx="1266825" cy="561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pt-BR" sz="1100" dirty="0" smtClean="0"/>
            <a:t>                            </a:t>
          </a:r>
        </a:p>
        <a:p xmlns:a="http://schemas.openxmlformats.org/drawingml/2006/main">
          <a:endParaRPr lang="pt-BR" dirty="0"/>
        </a:p>
        <a:p xmlns:a="http://schemas.openxmlformats.org/drawingml/2006/main">
          <a:endParaRPr lang="pt-BR" sz="1100" dirty="0" smtClean="0"/>
        </a:p>
        <a:p xmlns:a="http://schemas.openxmlformats.org/drawingml/2006/main">
          <a:r>
            <a:rPr lang="pt-BR" sz="1100" dirty="0" smtClean="0"/>
            <a:t> RMA- </a:t>
          </a:r>
          <a:endParaRPr lang="pt-BR" sz="1100" dirty="0"/>
        </a:p>
        <a:p xmlns:a="http://schemas.openxmlformats.org/drawingml/2006/main">
          <a:endParaRPr lang="pt-BR" sz="1100" dirty="0" smtClean="0"/>
        </a:p>
        <a:p xmlns:a="http://schemas.openxmlformats.org/drawingml/2006/main">
          <a:r>
            <a:rPr lang="pt-BR" sz="1100" dirty="0" smtClean="0"/>
            <a:t>SINASE-</a:t>
          </a:r>
          <a:endParaRPr lang="pt-BR" sz="1100" dirty="0"/>
        </a:p>
      </cdr:txBody>
    </cdr:sp>
  </cdr:relSizeAnchor>
  <cdr:relSizeAnchor xmlns:cdr="http://schemas.openxmlformats.org/drawingml/2006/chartDrawing">
    <cdr:from>
      <cdr:x>0.82353</cdr:x>
      <cdr:y>0.23247</cdr:y>
    </cdr:from>
    <cdr:to>
      <cdr:x>0.97479</cdr:x>
      <cdr:y>0.32933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7056784" y="864096"/>
          <a:ext cx="1296144" cy="36004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600" dirty="0" smtClean="0"/>
            <a:t>SINASE</a:t>
          </a:r>
          <a:endParaRPr lang="pt-BR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0.15417</cdr:x>
      <cdr:y>0.22569</cdr:y>
    </cdr:from>
    <cdr:to>
      <cdr:x>0.3125</cdr:x>
      <cdr:y>0.32292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704850" y="619125"/>
          <a:ext cx="72390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100"/>
            <a:t>17,80%</a:t>
          </a:r>
        </a:p>
      </cdr:txBody>
    </cdr:sp>
  </cdr:relSizeAnchor>
  <cdr:relSizeAnchor xmlns:cdr="http://schemas.openxmlformats.org/drawingml/2006/chartDrawing">
    <cdr:from>
      <cdr:x>0.08333</cdr:x>
      <cdr:y>0.45486</cdr:y>
    </cdr:from>
    <cdr:to>
      <cdr:x>0.24583</cdr:x>
      <cdr:y>0.54167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381000" y="1247775"/>
          <a:ext cx="74295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100"/>
            <a:t>15,06%</a:t>
          </a:r>
        </a:p>
      </cdr:txBody>
    </cdr:sp>
  </cdr:relSizeAnchor>
  <cdr:relSizeAnchor xmlns:cdr="http://schemas.openxmlformats.org/drawingml/2006/chartDrawing">
    <cdr:from>
      <cdr:x>0.39374</cdr:x>
      <cdr:y>0.44624</cdr:y>
    </cdr:from>
    <cdr:to>
      <cdr:x>0.55124</cdr:x>
      <cdr:y>0.62999</cdr:y>
    </cdr:to>
    <cdr:sp macro="" textlink="">
      <cdr:nvSpPr>
        <cdr:cNvPr id="4" name="CaixaDeTexto 3"/>
        <cdr:cNvSpPr txBox="1"/>
      </cdr:nvSpPr>
      <cdr:spPr>
        <a:xfrm xmlns:a="http://schemas.openxmlformats.org/drawingml/2006/main">
          <a:off x="1800200" y="1224136"/>
          <a:ext cx="72008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100" dirty="0" smtClean="0"/>
            <a:t>50,68%</a:t>
          </a:r>
          <a:endParaRPr lang="pt-BR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0.46491</cdr:x>
      <cdr:y>0.43396</cdr:y>
    </cdr:from>
    <cdr:to>
      <cdr:x>0.57018</cdr:x>
      <cdr:y>0.5283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3816424" y="1656184"/>
          <a:ext cx="86409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400" dirty="0" smtClean="0"/>
            <a:t>26%</a:t>
          </a:r>
          <a:endParaRPr lang="pt-BR" sz="2400" dirty="0"/>
        </a:p>
      </cdr:txBody>
    </cdr:sp>
  </cdr:relSizeAnchor>
  <cdr:relSizeAnchor xmlns:cdr="http://schemas.openxmlformats.org/drawingml/2006/chartDrawing">
    <cdr:from>
      <cdr:x>0.26316</cdr:x>
      <cdr:y>0.67925</cdr:y>
    </cdr:from>
    <cdr:to>
      <cdr:x>0.38596</cdr:x>
      <cdr:y>0.83019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160240" y="2592288"/>
          <a:ext cx="100811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800" dirty="0" smtClean="0"/>
            <a:t>29%</a:t>
          </a:r>
          <a:endParaRPr lang="pt-BR" sz="2800" dirty="0"/>
        </a:p>
      </cdr:txBody>
    </cdr:sp>
  </cdr:relSizeAnchor>
  <cdr:relSizeAnchor xmlns:cdr="http://schemas.openxmlformats.org/drawingml/2006/chartDrawing">
    <cdr:from>
      <cdr:x>0.22807</cdr:x>
      <cdr:y>0.20755</cdr:y>
    </cdr:from>
    <cdr:to>
      <cdr:x>0.35965</cdr:x>
      <cdr:y>0.32075</cdr:y>
    </cdr:to>
    <cdr:sp macro="" textlink="">
      <cdr:nvSpPr>
        <cdr:cNvPr id="4" name="CaixaDeTexto 3"/>
        <cdr:cNvSpPr txBox="1"/>
      </cdr:nvSpPr>
      <cdr:spPr>
        <a:xfrm xmlns:a="http://schemas.openxmlformats.org/drawingml/2006/main">
          <a:off x="1872208" y="792088"/>
          <a:ext cx="108012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800" dirty="0" smtClean="0"/>
            <a:t>22%</a:t>
          </a:r>
          <a:endParaRPr lang="pt-BR" sz="2800" dirty="0"/>
        </a:p>
      </cdr:txBody>
    </cdr:sp>
  </cdr:relSizeAnchor>
  <cdr:relSizeAnchor xmlns:cdr="http://schemas.openxmlformats.org/drawingml/2006/chartDrawing">
    <cdr:from>
      <cdr:x>0.14035</cdr:x>
      <cdr:y>0.39623</cdr:y>
    </cdr:from>
    <cdr:to>
      <cdr:x>0.2193</cdr:x>
      <cdr:y>0.54717</cdr:y>
    </cdr:to>
    <cdr:sp macro="" textlink="">
      <cdr:nvSpPr>
        <cdr:cNvPr id="5" name="CaixaDeTexto 4"/>
        <cdr:cNvSpPr txBox="1"/>
      </cdr:nvSpPr>
      <cdr:spPr>
        <a:xfrm xmlns:a="http://schemas.openxmlformats.org/drawingml/2006/main">
          <a:off x="1152128" y="1512168"/>
          <a:ext cx="6480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800" dirty="0" smtClean="0"/>
            <a:t>4%</a:t>
          </a:r>
          <a:endParaRPr lang="pt-BR" sz="2800" dirty="0"/>
        </a:p>
      </cdr:txBody>
    </cdr:sp>
  </cdr:relSizeAnchor>
  <cdr:relSizeAnchor xmlns:cdr="http://schemas.openxmlformats.org/drawingml/2006/chartDrawing">
    <cdr:from>
      <cdr:x>0.40351</cdr:x>
      <cdr:y>0.77358</cdr:y>
    </cdr:from>
    <cdr:to>
      <cdr:x>0.48246</cdr:x>
      <cdr:y>0.92453</cdr:y>
    </cdr:to>
    <cdr:sp macro="" textlink="">
      <cdr:nvSpPr>
        <cdr:cNvPr id="6" name="CaixaDeTexto 5"/>
        <cdr:cNvSpPr txBox="1"/>
      </cdr:nvSpPr>
      <cdr:spPr>
        <a:xfrm xmlns:a="http://schemas.openxmlformats.org/drawingml/2006/main">
          <a:off x="3312368" y="2952328"/>
          <a:ext cx="6480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000" dirty="0" smtClean="0"/>
            <a:t>4%</a:t>
          </a:r>
          <a:endParaRPr lang="pt-BR" sz="2000" dirty="0"/>
        </a:p>
      </cdr:txBody>
    </cdr:sp>
  </cdr:relSizeAnchor>
  <cdr:relSizeAnchor xmlns:cdr="http://schemas.openxmlformats.org/drawingml/2006/chartDrawing">
    <cdr:from>
      <cdr:x>0.42105</cdr:x>
      <cdr:y>0.62264</cdr:y>
    </cdr:from>
    <cdr:to>
      <cdr:x>0.48246</cdr:x>
      <cdr:y>0.73585</cdr:y>
    </cdr:to>
    <cdr:sp macro="" textlink="">
      <cdr:nvSpPr>
        <cdr:cNvPr id="7" name="CaixaDeTexto 6"/>
        <cdr:cNvSpPr txBox="1"/>
      </cdr:nvSpPr>
      <cdr:spPr>
        <a:xfrm xmlns:a="http://schemas.openxmlformats.org/drawingml/2006/main">
          <a:off x="3456384" y="2376264"/>
          <a:ext cx="50405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000" dirty="0" smtClean="0"/>
            <a:t>4%</a:t>
          </a:r>
          <a:endParaRPr lang="pt-BR" sz="20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F5FFCD2-DA4C-4705-B923-AD4A3643BCCC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A415E6C-5895-4709-833F-B176E93E81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5B5A25-F07F-4F20-AC12-243BBB60C175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0D4BAE-7992-4096-9113-E6E718775D2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DAEE4-9765-461B-99A5-B99F232DFCE9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F2AF-7455-4A15-B3FE-291DB4C5D9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AEC6-7472-4083-8709-2CF25B17AB45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09FA0-61AB-452C-BD88-0AC519CA4E2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86AA0-A964-4938-9447-6817A4F333D0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8319-B919-4B18-9E76-AE7F89BD30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F63B-887E-4EB8-BE2F-484B18A5E074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585FA-82DF-4414-88B9-6FB161ECCCC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AFE46-51D6-4D74-9F0C-61FFB62A53CB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A6ABA-3443-4659-8DF0-FFB4AB5171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9905C-D4B7-4290-8950-86A970B95FE6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2053-26CB-4BCE-A713-C545A42EA4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1E829-0C4A-4E79-ADD5-ABF43F953A0A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9CF9-0269-49E4-973E-C4540DFD3E4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DDB8A-59F5-4CFD-A9B8-F75F531A0B0B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FEF4-9A6F-484D-BA6C-9EF177A9F5D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3E6C9-0EAD-4B94-A526-96264667E4D7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9FEB5-E8E2-4072-A5A9-D7B3F98946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8BECD-588A-4392-A7B6-36BA2E71A0DE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43436-96F0-4CBB-AFBE-2A58D2E7736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F5B61-96E8-45EA-965A-114073987F62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500A-FEE6-482D-AA40-C9560E738F8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EC5A7-F2E9-43E0-A793-A4B533DEC12C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51E67-104C-4E53-A81B-C5251E0DCD1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5F686-B8F3-43FA-B03D-4DAE6FA2714C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B872C-1DB6-4E5E-823E-72EDA09673D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0DB3A-4DDC-468C-89BC-24996C60664B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32B62-4C37-44A3-9188-274BCB913A9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4B39-1EC8-4C9D-A542-38BB8A389362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96B87-3F7E-490D-8836-C77F6A88828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14FDE-7E84-4EC5-B172-8691A9D4C3EA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1211-5E1C-49C9-898F-BBA95BC30FC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20508-2A1A-4452-9D4F-9DB208F9ED51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69B43-3250-4860-99F5-7C2BE9D490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06ED2-94A9-47B9-8B96-48FCF2DE418F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6DDAF-EC2B-42C0-B6EB-CB3903D542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60446-DD18-4CAB-9A37-2BAF3EE9BFF1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52B61-45B2-40AA-80C3-F8E8EE0163C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242D5-52D4-4D46-B0BF-595E7ABD1767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DC563-7394-4564-95A5-265BFF37C4B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9FBB9-196C-485E-84AA-BF297AB746F5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20EC-6FB4-41BE-B5B9-268F96947A4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3A4B9-C172-4D85-BBAA-71B39F6FC1EF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ABDA3-E940-43C6-9F97-E73321F775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79D930-5D6F-4ABA-99B4-9E8C6B61BEE3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EE34F4-33CC-4266-ACB6-EFB82431DB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29" name="Picture 1" descr="S:\Logo SST (1)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-17145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9"/>
          <p:cNvSpPr txBox="1"/>
          <p:nvPr userDrawn="1"/>
        </p:nvSpPr>
        <p:spPr>
          <a:xfrm>
            <a:off x="2195513" y="549275"/>
            <a:ext cx="48244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600" dirty="0"/>
              <a:t>DIRETORIA DE ASSISTÊNCIA SOCIAL- DIAS</a:t>
            </a:r>
          </a:p>
          <a:p>
            <a:pPr>
              <a:defRPr/>
            </a:pPr>
            <a:r>
              <a:rPr lang="pt-BR" sz="1600" dirty="0"/>
              <a:t>GERÊNCIA DE MONITORAMENTO E AVALIAÇÃO</a:t>
            </a:r>
            <a:endParaRPr lang="pt-BR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4B2B19D-637C-49A3-8B90-131E056F3C4A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1F8A74-6517-4B3A-90F3-C7585B62D4E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HWHIEtHEAc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ítulo 2"/>
          <p:cNvSpPr>
            <a:spLocks noGrp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pt-BR" smtClean="0"/>
          </a:p>
        </p:txBody>
      </p:sp>
      <p:pic>
        <p:nvPicPr>
          <p:cNvPr id="3075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25"/>
            <a:ext cx="914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CaixaDeTexto 6"/>
          <p:cNvSpPr txBox="1">
            <a:spLocks noChangeArrowheads="1"/>
          </p:cNvSpPr>
          <p:nvPr/>
        </p:nvSpPr>
        <p:spPr bwMode="auto">
          <a:xfrm>
            <a:off x="2500313" y="2143125"/>
            <a:ext cx="4786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pt-BR" sz="4800">
                <a:solidFill>
                  <a:schemeClr val="bg1"/>
                </a:solidFill>
                <a:latin typeface="Calibri" pitchFamily="34" charset="0"/>
              </a:rPr>
              <a:t>SIPIA  SINASE</a:t>
            </a:r>
          </a:p>
        </p:txBody>
      </p:sp>
      <p:sp>
        <p:nvSpPr>
          <p:cNvPr id="3077" name="CaixaDeTexto 5"/>
          <p:cNvSpPr txBox="1">
            <a:spLocks noChangeArrowheads="1"/>
          </p:cNvSpPr>
          <p:nvPr/>
        </p:nvSpPr>
        <p:spPr bwMode="auto">
          <a:xfrm>
            <a:off x="3214688" y="6215063"/>
            <a:ext cx="5715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ADE Meio Aberto: Lúcia Grisel Barreto</a:t>
            </a:r>
          </a:p>
          <a:p>
            <a:r>
              <a:rPr lang="pt-BR"/>
              <a:t>Colaboração:ADE Meio Fechado: Christianne Eller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28625" y="200025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ESTRATÉGIAS DE IMPLANTAÇÃO</a:t>
            </a:r>
            <a:endParaRPr lang="en-US" smtClean="0"/>
          </a:p>
        </p:txBody>
      </p:sp>
      <p:sp>
        <p:nvSpPr>
          <p:cNvPr id="12291" name="CaixaDeTexto 2"/>
          <p:cNvSpPr txBox="1">
            <a:spLocks noChangeArrowheads="1"/>
          </p:cNvSpPr>
          <p:nvPr/>
        </p:nvSpPr>
        <p:spPr bwMode="auto">
          <a:xfrm>
            <a:off x="0" y="3071813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pt-BR" sz="2400"/>
              <a:t>Adesão formal do município através de instrumental próprio com Resoluções dos CMAS e CMDCA aprovando e do CMDCA aprovando o Plano Municipal SINASE</a:t>
            </a:r>
          </a:p>
          <a:p>
            <a:pPr>
              <a:buFont typeface="Arial" charset="0"/>
              <a:buChar char="•"/>
            </a:pPr>
            <a:r>
              <a:rPr lang="pt-BR" sz="2400"/>
              <a:t>Participação de pelo menos 2 técnicos em capacitação presencial em Florianópolis ( estão sendo ofertadas desde maio/2015 a cada semestre), que serão multiplicadores dos demais</a:t>
            </a:r>
          </a:p>
          <a:p>
            <a:pPr>
              <a:buFont typeface="Arial" charset="0"/>
              <a:buChar char="•"/>
            </a:pPr>
            <a:r>
              <a:rPr lang="pt-BR" sz="2400"/>
              <a:t>Assinatura de Termo de Responsabilidade pelo técnico com cronograma de atividades/compromissos/pactos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28625" y="157162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Cumprimento das metas</a:t>
            </a:r>
            <a:br>
              <a:rPr lang="pt-BR" smtClean="0"/>
            </a:br>
            <a:r>
              <a:rPr lang="pt-BR" smtClean="0"/>
              <a:t>2016-2017</a:t>
            </a:r>
            <a:endParaRPr lang="en-US" smtClean="0"/>
          </a:p>
        </p:txBody>
      </p:sp>
      <p:sp>
        <p:nvSpPr>
          <p:cNvPr id="13315" name="CaixaDeTexto 3"/>
          <p:cNvSpPr txBox="1">
            <a:spLocks noChangeArrowheads="1"/>
          </p:cNvSpPr>
          <p:nvPr/>
        </p:nvSpPr>
        <p:spPr bwMode="auto">
          <a:xfrm>
            <a:off x="0" y="2643188"/>
            <a:ext cx="91440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b="1">
                <a:latin typeface="Calibri" pitchFamily="34" charset="0"/>
              </a:rPr>
              <a:t>GRANDE PORTE </a:t>
            </a:r>
            <a:r>
              <a:rPr lang="pt-BR" sz="2400">
                <a:latin typeface="Calibri" pitchFamily="34" charset="0"/>
              </a:rPr>
              <a:t>12</a:t>
            </a:r>
          </a:p>
          <a:p>
            <a:r>
              <a:rPr lang="en-US" sz="2000">
                <a:latin typeface="Calibri" pitchFamily="34" charset="0"/>
              </a:rPr>
              <a:t>Balneário Camboriú Blumenau 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Brusque  Chapecó  </a:t>
            </a:r>
            <a:r>
              <a:rPr lang="en-US" sz="2000">
                <a:latin typeface="Calibri" pitchFamily="34" charset="0"/>
              </a:rPr>
              <a:t>Criciúma  Florianópolis  Itajaí  Jaraguá do Sul  Joinville  Lages  Palhoça  São José </a:t>
            </a:r>
            <a:endParaRPr lang="pt-BR" sz="2000">
              <a:latin typeface="Calibri" pitchFamily="34" charset="0"/>
            </a:endParaRPr>
          </a:p>
          <a:p>
            <a:r>
              <a:rPr lang="pt-BR" sz="2400" b="1">
                <a:latin typeface="Calibri" pitchFamily="34" charset="0"/>
              </a:rPr>
              <a:t>MÉDIO PORTE </a:t>
            </a:r>
            <a:r>
              <a:rPr lang="pt-BR" sz="2400">
                <a:latin typeface="Calibri" pitchFamily="34" charset="0"/>
              </a:rPr>
              <a:t>15</a:t>
            </a:r>
          </a:p>
          <a:p>
            <a:r>
              <a:rPr lang="pt-BR" sz="2000">
                <a:latin typeface="Calibri" pitchFamily="34" charset="0"/>
              </a:rPr>
              <a:t>Araranguá  Biguaçu  Caçador  Camboriú  Canoinhas  Concórdia  Gaspar  Içara  Indaial  Laguna  Mafra  Navegantes  Rio do Sul  São Bento do Sul  Tubarão 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3316" name="CaixaDeTexto 3"/>
          <p:cNvSpPr txBox="1">
            <a:spLocks noChangeArrowheads="1"/>
          </p:cNvSpPr>
          <p:nvPr/>
        </p:nvSpPr>
        <p:spPr bwMode="auto">
          <a:xfrm>
            <a:off x="0" y="5226050"/>
            <a:ext cx="9144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>
                <a:latin typeface="Calibri" pitchFamily="34" charset="0"/>
              </a:rPr>
              <a:t>MUNICIPIOS JÁ CAPACITADOS DE PEQIUENO PORTE: 25 </a:t>
            </a:r>
          </a:p>
          <a:p>
            <a:r>
              <a:rPr lang="en-US" sz="2000">
                <a:latin typeface="Calibri" pitchFamily="34" charset="0"/>
              </a:rPr>
              <a:t> PENHA    SCHROEDER   ERVAL VELHO   LEBON RÉGIS     SANTA HELENA    TRÊS BARRAS </a:t>
            </a:r>
          </a:p>
          <a:p>
            <a:r>
              <a:rPr lang="pt-BR" sz="2000">
                <a:latin typeface="Calibri" pitchFamily="34" charset="0"/>
              </a:rPr>
              <a:t>XANXERÊ BOM JESUS FAXINAL DOS GUEDES     SÃO DOMINGOS RODEIO ASCURRA  PERITIBA PRESIDENTE CASTELLO BRANCO SIDERÓPOLIS IRANI BALNEARIO RINCAO CAPIVARI DE BAIXO JOAÇABA IPUMIRIM COCAL DO SUL IÇARA IIPIRA ITÁ  URUSSANGA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13317" name="CaixaDeTexto 4"/>
          <p:cNvSpPr txBox="1">
            <a:spLocks noChangeArrowheads="1"/>
          </p:cNvSpPr>
          <p:nvPr/>
        </p:nvSpPr>
        <p:spPr bwMode="auto">
          <a:xfrm>
            <a:off x="6858000" y="2571750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25 municípios</a:t>
            </a:r>
            <a:endParaRPr lang="en-US"/>
          </a:p>
        </p:txBody>
      </p:sp>
      <p:sp>
        <p:nvSpPr>
          <p:cNvPr id="13318" name="CaixaDeTexto 5"/>
          <p:cNvSpPr txBox="1">
            <a:spLocks noChangeArrowheads="1"/>
          </p:cNvSpPr>
          <p:nvPr/>
        </p:nvSpPr>
        <p:spPr bwMode="auto">
          <a:xfrm>
            <a:off x="5929313" y="4643438"/>
            <a:ext cx="3214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ALÉM DA META</a:t>
            </a:r>
            <a:endParaRPr lang="en-US" sz="2000" b="1"/>
          </a:p>
        </p:txBody>
      </p:sp>
      <p:cxnSp>
        <p:nvCxnSpPr>
          <p:cNvPr id="8" name="Conector de seta reta 7"/>
          <p:cNvCxnSpPr>
            <a:stCxn id="13318" idx="2"/>
          </p:cNvCxnSpPr>
          <p:nvPr/>
        </p:nvCxnSpPr>
        <p:spPr>
          <a:xfrm rot="5400000">
            <a:off x="6683376" y="4575175"/>
            <a:ext cx="385762" cy="13223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285750" y="17859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pt-BR" smtClean="0"/>
              <a:t>PROPOSTA  DE METAS- CREAS</a:t>
            </a:r>
            <a:endParaRPr lang="en-US" smtClean="0"/>
          </a:p>
        </p:txBody>
      </p:sp>
      <p:sp>
        <p:nvSpPr>
          <p:cNvPr id="14339" name="CaixaDeTexto 2"/>
          <p:cNvSpPr txBox="1">
            <a:spLocks noChangeArrowheads="1"/>
          </p:cNvSpPr>
          <p:nvPr/>
        </p:nvSpPr>
        <p:spPr bwMode="auto">
          <a:xfrm>
            <a:off x="357188" y="3357563"/>
            <a:ext cx="850106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>
              <a:latin typeface="Calibri" pitchFamily="34" charset="0"/>
            </a:endParaRPr>
          </a:p>
          <a:p>
            <a:r>
              <a:rPr lang="pt-BR" b="1">
                <a:latin typeface="Calibri" pitchFamily="34" charset="0"/>
              </a:rPr>
              <a:t>MUNICÍPIOS DE PEQUENO PORTE 2 QUE FORMALIZEM ADESÃO: 34</a:t>
            </a:r>
          </a:p>
          <a:p>
            <a:r>
              <a:rPr lang="en-US"/>
              <a:t>ARAQUARI BARRA VELHA BRAÇO DO NORTE CAMPOS NOVOS CAPINZAL </a:t>
            </a:r>
            <a:r>
              <a:rPr lang="en-US">
                <a:solidFill>
                  <a:srgbClr val="FF0000"/>
                </a:solidFill>
              </a:rPr>
              <a:t>CAPIVARI DE BAIXO </a:t>
            </a:r>
            <a:r>
              <a:rPr lang="en-US"/>
              <a:t>CURITIBANOS FORQUILHINHA FRAIBURGO GUARAMIRIM </a:t>
            </a:r>
            <a:r>
              <a:rPr lang="en-US">
                <a:solidFill>
                  <a:srgbClr val="FF0000"/>
                </a:solidFill>
              </a:rPr>
              <a:t>HERVAL D’OESTE </a:t>
            </a:r>
            <a:r>
              <a:rPr lang="en-US"/>
              <a:t>IMBITUBA ITAIOPOLIS </a:t>
            </a:r>
            <a:r>
              <a:rPr lang="en-US">
                <a:solidFill>
                  <a:srgbClr val="FF0000"/>
                </a:solidFill>
              </a:rPr>
              <a:t>ITAPEMA </a:t>
            </a:r>
            <a:r>
              <a:rPr lang="en-US"/>
              <a:t>ITUPORANGA</a:t>
            </a:r>
            <a:r>
              <a:rPr lang="en-US">
                <a:solidFill>
                  <a:srgbClr val="FF0000"/>
                </a:solidFill>
              </a:rPr>
              <a:t> JOACABA </a:t>
            </a:r>
            <a:r>
              <a:rPr lang="en-US"/>
              <a:t>MARAVILHA ORLEANS </a:t>
            </a:r>
            <a:r>
              <a:rPr lang="en-US">
                <a:solidFill>
                  <a:srgbClr val="FF0000"/>
                </a:solidFill>
              </a:rPr>
              <a:t>PENHA </a:t>
            </a:r>
            <a:r>
              <a:rPr lang="en-US"/>
              <a:t>POMERODE PORTO UNIAO RIO NEGRINHO SAO FRANCISCO DO SUL SAO JOAO BATISTA SAO JOAQUIM SAO LOURENCO DO OESTE SAO MIGUEL DO OESTE SOMBRIO TIJUCAS TIMBO URUSSANGA VIDEIRA </a:t>
            </a:r>
            <a:r>
              <a:rPr lang="en-US">
                <a:solidFill>
                  <a:srgbClr val="FF0000"/>
                </a:solidFill>
              </a:rPr>
              <a:t>XANXERE</a:t>
            </a:r>
            <a:r>
              <a:rPr lang="en-US"/>
              <a:t> XAXIM</a:t>
            </a:r>
            <a:endParaRPr lang="pt-BR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4340" name="CaixaDeTexto 3"/>
          <p:cNvSpPr txBox="1">
            <a:spLocks noChangeArrowheads="1"/>
          </p:cNvSpPr>
          <p:nvPr/>
        </p:nvSpPr>
        <p:spPr bwMode="auto">
          <a:xfrm>
            <a:off x="6000750" y="5934075"/>
            <a:ext cx="3143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latin typeface="Calibri" pitchFamily="34" charset="0"/>
              </a:rPr>
              <a:t>Destaque em vermelho são os municípios já aderiram e foram capacitados</a:t>
            </a:r>
            <a:endParaRPr lang="en-US">
              <a:latin typeface="Calibri" pitchFamily="34" charset="0"/>
            </a:endParaRPr>
          </a:p>
        </p:txBody>
      </p:sp>
      <p:sp>
        <p:nvSpPr>
          <p:cNvPr id="14341" name="CaixaDeTexto 4"/>
          <p:cNvSpPr txBox="1">
            <a:spLocks noChangeArrowheads="1"/>
          </p:cNvSpPr>
          <p:nvPr/>
        </p:nvSpPr>
        <p:spPr bwMode="auto">
          <a:xfrm>
            <a:off x="2428875" y="2786063"/>
            <a:ext cx="4071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>
                <a:latin typeface="Calibri" pitchFamily="34" charset="0"/>
              </a:rPr>
              <a:t>2017-2018</a:t>
            </a:r>
            <a:endParaRPr lang="en-US" sz="28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500063" y="17859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pt-BR" smtClean="0"/>
              <a:t>PROPOSTA DE METAS</a:t>
            </a:r>
            <a:endParaRPr lang="en-US" smtClean="0"/>
          </a:p>
        </p:txBody>
      </p:sp>
      <p:sp>
        <p:nvSpPr>
          <p:cNvPr id="15363" name="CaixaDeTexto 2"/>
          <p:cNvSpPr txBox="1">
            <a:spLocks noChangeArrowheads="1"/>
          </p:cNvSpPr>
          <p:nvPr/>
        </p:nvSpPr>
        <p:spPr bwMode="auto">
          <a:xfrm>
            <a:off x="357188" y="3143250"/>
            <a:ext cx="8572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>
              <a:latin typeface="Calibri" pitchFamily="34" charset="0"/>
            </a:endParaRPr>
          </a:p>
          <a:p>
            <a:r>
              <a:rPr lang="pt-BR">
                <a:latin typeface="Calibri" pitchFamily="34" charset="0"/>
              </a:rPr>
              <a:t>MUNICÍPIOS DE </a:t>
            </a:r>
            <a:r>
              <a:rPr lang="pt-BR" b="1">
                <a:latin typeface="Calibri" pitchFamily="34" charset="0"/>
              </a:rPr>
              <a:t>PEQUENO PORTE 1- 24</a:t>
            </a:r>
          </a:p>
          <a:p>
            <a:endParaRPr lang="pt-BR" b="1">
              <a:latin typeface="Calibri" pitchFamily="34" charset="0"/>
            </a:endParaRPr>
          </a:p>
          <a:p>
            <a:r>
              <a:rPr lang="pt-BR">
                <a:latin typeface="Calibri" pitchFamily="34" charset="0"/>
              </a:rPr>
              <a:t>Abelardo Luz  </a:t>
            </a:r>
            <a:r>
              <a:rPr lang="pt-BR">
                <a:solidFill>
                  <a:srgbClr val="FF0000"/>
                </a:solidFill>
                <a:latin typeface="Calibri" pitchFamily="34" charset="0"/>
              </a:rPr>
              <a:t>Balneário Rincão  </a:t>
            </a:r>
            <a:r>
              <a:rPr lang="pt-BR">
                <a:latin typeface="Calibri" pitchFamily="34" charset="0"/>
              </a:rPr>
              <a:t>Benedito Novo  Calmon  Campo Erê  Catanduvas  Cocal do Sul  Correia Pinto  Dionísio Cerqueira  </a:t>
            </a:r>
            <a:r>
              <a:rPr lang="pt-BR">
                <a:solidFill>
                  <a:srgbClr val="FF0000"/>
                </a:solidFill>
                <a:latin typeface="Calibri" pitchFamily="34" charset="0"/>
              </a:rPr>
              <a:t>Erval Velho  </a:t>
            </a:r>
            <a:r>
              <a:rPr lang="pt-BR">
                <a:latin typeface="Calibri" pitchFamily="34" charset="0"/>
              </a:rPr>
              <a:t>Garopaba  Garuva  Irani  Lontras  Monte Castelo  Morro da Fumaça  Palmitos  Pinhalzinho  Ponte Serrada  Porto Belo  Quilombo  Schroeder  Tigrinhos </a:t>
            </a:r>
            <a:endParaRPr lang="en-US">
              <a:latin typeface="Calibri" pitchFamily="34" charset="0"/>
            </a:endParaRPr>
          </a:p>
        </p:txBody>
      </p:sp>
      <p:sp>
        <p:nvSpPr>
          <p:cNvPr id="15364" name="CaixaDeTexto 3"/>
          <p:cNvSpPr txBox="1">
            <a:spLocks noChangeArrowheads="1"/>
          </p:cNvSpPr>
          <p:nvPr/>
        </p:nvSpPr>
        <p:spPr bwMode="auto">
          <a:xfrm>
            <a:off x="5715000" y="5643563"/>
            <a:ext cx="3214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latin typeface="Calibri" pitchFamily="34" charset="0"/>
              </a:rPr>
              <a:t>Destaque em vermelho são municípios que já aderiram e foram capacitados</a:t>
            </a:r>
            <a:endParaRPr lang="en-US">
              <a:latin typeface="Calibri" pitchFamily="34" charset="0"/>
            </a:endParaRPr>
          </a:p>
        </p:txBody>
      </p:sp>
      <p:sp>
        <p:nvSpPr>
          <p:cNvPr id="15365" name="CaixaDeTexto 4"/>
          <p:cNvSpPr txBox="1">
            <a:spLocks noChangeArrowheads="1"/>
          </p:cNvSpPr>
          <p:nvPr/>
        </p:nvSpPr>
        <p:spPr bwMode="auto">
          <a:xfrm>
            <a:off x="3000375" y="2714625"/>
            <a:ext cx="342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/>
              <a:t>2018- 2019</a:t>
            </a:r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323850" y="2636838"/>
            <a:ext cx="8229600" cy="2447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4800" smtClean="0"/>
              <a:t>ALGUNS DADOS PARA REFLEXÃO</a:t>
            </a:r>
            <a:endParaRPr lang="en-US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500063" y="171450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2800" smtClean="0"/>
              <a:t>RMA/SUAS E SIPIA SINASE</a:t>
            </a:r>
            <a:endParaRPr lang="en-US" sz="2800" smtClean="0"/>
          </a:p>
        </p:txBody>
      </p:sp>
      <p:sp>
        <p:nvSpPr>
          <p:cNvPr id="17411" name="CaixaDeTexto 2"/>
          <p:cNvSpPr txBox="1">
            <a:spLocks noChangeArrowheads="1"/>
          </p:cNvSpPr>
          <p:nvPr/>
        </p:nvSpPr>
        <p:spPr bwMode="auto">
          <a:xfrm>
            <a:off x="0" y="2786063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GRANDE PORTE</a:t>
            </a:r>
            <a:endParaRPr lang="en-US"/>
          </a:p>
        </p:txBody>
      </p:sp>
      <p:graphicFrame>
        <p:nvGraphicFramePr>
          <p:cNvPr id="5" name="Gráfico 4"/>
          <p:cNvGraphicFramePr/>
          <p:nvPr/>
        </p:nvGraphicFramePr>
        <p:xfrm>
          <a:off x="251520" y="3140968"/>
          <a:ext cx="8568952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7235825" y="3429000"/>
            <a:ext cx="1368425" cy="3698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BR" dirty="0"/>
              <a:t>RMA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aixaDeTexto 2"/>
          <p:cNvSpPr txBox="1">
            <a:spLocks noChangeArrowheads="1"/>
          </p:cNvSpPr>
          <p:nvPr/>
        </p:nvSpPr>
        <p:spPr bwMode="auto">
          <a:xfrm>
            <a:off x="857250" y="20716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MÉDIO PORTE</a:t>
            </a:r>
            <a:endParaRPr lang="en-US"/>
          </a:p>
        </p:txBody>
      </p:sp>
      <p:graphicFrame>
        <p:nvGraphicFramePr>
          <p:cNvPr id="5" name="Gráfico 4"/>
          <p:cNvGraphicFramePr/>
          <p:nvPr/>
        </p:nvGraphicFramePr>
        <p:xfrm>
          <a:off x="323528" y="2708920"/>
          <a:ext cx="770485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684213" y="2540000"/>
          <a:ext cx="7127875" cy="3841750"/>
        </p:xfrm>
        <a:graphic>
          <a:graphicData uri="http://schemas.openxmlformats.org/drawingml/2006/table">
            <a:tbl>
              <a:tblPr/>
              <a:tblGrid>
                <a:gridCol w="2526937"/>
                <a:gridCol w="1424893"/>
                <a:gridCol w="3176962"/>
              </a:tblGrid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MUNICÍPIO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MÉDIA MENSAL RMA/2016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SIPIA SINASE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Barra Velha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Braço do Norte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Campos Novos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Capinzal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Capivari de Baixo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Curitibanos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Forquilinha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Fraiburgo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Guaramirim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Herval do Oeste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Imbituba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Itapema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Joaçaba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Maravilha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Orleans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Penha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Pomerode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Porto Uniâo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Rio Negrinho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Sâo Francisco do Sul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Sâo Joaquim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Sâo Lourenço do Oeste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Sâo Miguel do Oeste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Sombrio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Tijucas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Urussanga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Videira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Xaxim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 2017-2018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069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Xanxere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584" name="CaixaDeTexto 3"/>
          <p:cNvSpPr txBox="1">
            <a:spLocks noChangeArrowheads="1"/>
          </p:cNvSpPr>
          <p:nvPr/>
        </p:nvSpPr>
        <p:spPr bwMode="auto">
          <a:xfrm>
            <a:off x="755650" y="1989138"/>
            <a:ext cx="5761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PEQUENO PORTE 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357188" y="1785938"/>
            <a:ext cx="8786812" cy="7794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3200" smtClean="0"/>
              <a:t>PERFIL ADOLESCENTE- FAIXA ETÁRIA</a:t>
            </a:r>
            <a:br>
              <a:rPr lang="pt-BR" sz="3200" smtClean="0"/>
            </a:br>
            <a:endParaRPr lang="en-US" sz="3200" smtClean="0"/>
          </a:p>
        </p:txBody>
      </p:sp>
      <p:graphicFrame>
        <p:nvGraphicFramePr>
          <p:cNvPr id="4" name="Gráfico 3"/>
          <p:cNvGraphicFramePr/>
          <p:nvPr/>
        </p:nvGraphicFramePr>
        <p:xfrm>
          <a:off x="323528" y="2420888"/>
          <a:ext cx="856895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4" name="CaixaDeTexto 4"/>
          <p:cNvSpPr txBox="1">
            <a:spLocks noChangeArrowheads="1"/>
          </p:cNvSpPr>
          <p:nvPr/>
        </p:nvSpPr>
        <p:spPr bwMode="auto">
          <a:xfrm>
            <a:off x="1476375" y="6092825"/>
            <a:ext cx="698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Dados de 15 serviços de um total de 30 registrando-2016/2017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/>
          <p:nvPr/>
        </p:nvGraphicFramePr>
        <p:xfrm>
          <a:off x="179512" y="2414587"/>
          <a:ext cx="8496944" cy="4110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0" y="2214563"/>
            <a:ext cx="9144000" cy="4357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pt-BR" sz="2800" smtClean="0"/>
              <a:t>Registrar os dados dos adolescentes em conflito com a lei desde o atendimento inicial, os processos, a aplicação, o acompanhamento e a avaliação das medidas socioeducativas.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pt-BR" sz="2800" smtClean="0"/>
              <a:t>Promover a integração dos operadores de direitos através de uma base de dados única e nacional, possibilitando uma visão clara e objetiva de todas as instâncias.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pt-BR" sz="2800" smtClean="0"/>
              <a:t>Possibilitar o monitoramento e avaliação sistemática do   sistema  socioeducativo.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en-US" smtClean="0"/>
          </a:p>
        </p:txBody>
      </p:sp>
      <p:sp>
        <p:nvSpPr>
          <p:cNvPr id="4099" name="CaixaDeTexto 3"/>
          <p:cNvSpPr txBox="1">
            <a:spLocks noChangeArrowheads="1"/>
          </p:cNvSpPr>
          <p:nvPr/>
        </p:nvSpPr>
        <p:spPr bwMode="auto">
          <a:xfrm>
            <a:off x="2714625" y="1643063"/>
            <a:ext cx="3643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/>
              <a:t>OBJETIVOS: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395288" y="206057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PERFIL ADOLESCENTE- SEXO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683568" y="3068960"/>
          <a:ext cx="608416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2" name="CaixaDeTexto 3"/>
          <p:cNvSpPr txBox="1">
            <a:spLocks noChangeArrowheads="1"/>
          </p:cNvSpPr>
          <p:nvPr/>
        </p:nvSpPr>
        <p:spPr bwMode="auto">
          <a:xfrm>
            <a:off x="7164388" y="3573463"/>
            <a:ext cx="1584325" cy="3683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MASCULINO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7235825" y="4437063"/>
            <a:ext cx="1368425" cy="3698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pt-BR" dirty="0"/>
              <a:t>FEMININO</a:t>
            </a:r>
            <a:endParaRPr lang="pt-BR" dirty="0"/>
          </a:p>
        </p:txBody>
      </p:sp>
      <p:sp>
        <p:nvSpPr>
          <p:cNvPr id="22534" name="CaixaDeTexto 6"/>
          <p:cNvSpPr txBox="1">
            <a:spLocks noChangeArrowheads="1"/>
          </p:cNvSpPr>
          <p:nvPr/>
        </p:nvSpPr>
        <p:spPr bwMode="auto">
          <a:xfrm>
            <a:off x="1042988" y="5949950"/>
            <a:ext cx="7489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68313" y="19161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SITUAÇÃO ESCOLAR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467544" y="3429000"/>
          <a:ext cx="80648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6" name="CaixaDeTexto 4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68313" y="227647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PERFIL ADOLESCENTE- ESCOLARIDADE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179512" y="3501008"/>
          <a:ext cx="87129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80" name="CaixaDeTexto 4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323850" y="19161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PERFIL ADOLESCENTE- COR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611560" y="3140968"/>
          <a:ext cx="74888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4" name="CaixaDeTexto 4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539750" y="184467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SITUAÇÃO PROFISSIONAL</a:t>
            </a:r>
          </a:p>
        </p:txBody>
      </p:sp>
      <p:graphicFrame>
        <p:nvGraphicFramePr>
          <p:cNvPr id="4" name="Gráfico 3"/>
          <p:cNvGraphicFramePr/>
          <p:nvPr/>
        </p:nvGraphicFramePr>
        <p:xfrm>
          <a:off x="2195736" y="29969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8" name="CaixaDeTexto 4"/>
          <p:cNvSpPr txBox="1">
            <a:spLocks noChangeArrowheads="1"/>
          </p:cNvSpPr>
          <p:nvPr/>
        </p:nvSpPr>
        <p:spPr bwMode="auto">
          <a:xfrm>
            <a:off x="2843213" y="4868863"/>
            <a:ext cx="720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15%</a:t>
            </a:r>
          </a:p>
        </p:txBody>
      </p:sp>
      <p:sp>
        <p:nvSpPr>
          <p:cNvPr id="26629" name="CaixaDeTexto 6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323850" y="17002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CONVÍVIO FAMILIAR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467544" y="2564904"/>
          <a:ext cx="8208912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52" name="CaixaDeTexto 4"/>
          <p:cNvSpPr txBox="1">
            <a:spLocks noChangeArrowheads="1"/>
          </p:cNvSpPr>
          <p:nvPr/>
        </p:nvSpPr>
        <p:spPr bwMode="auto">
          <a:xfrm>
            <a:off x="3563938" y="2924175"/>
            <a:ext cx="62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11%</a:t>
            </a:r>
          </a:p>
        </p:txBody>
      </p:sp>
      <p:sp>
        <p:nvSpPr>
          <p:cNvPr id="27653" name="CaixaDeTexto 5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611188" y="17002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RENDA FAMILIAR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467544" y="2996952"/>
          <a:ext cx="7992888" cy="324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6" name="CaixaDeTexto 4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68313" y="184467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USO DE DROGAS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467544" y="35010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700" name="CaixaDeTexto 3"/>
          <p:cNvSpPr txBox="1">
            <a:spLocks noChangeArrowheads="1"/>
          </p:cNvSpPr>
          <p:nvPr/>
        </p:nvSpPr>
        <p:spPr bwMode="auto">
          <a:xfrm>
            <a:off x="5795963" y="4005263"/>
            <a:ext cx="295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/>
              <a:t>UTILIZA- 61,64%</a:t>
            </a:r>
          </a:p>
        </p:txBody>
      </p:sp>
      <p:sp>
        <p:nvSpPr>
          <p:cNvPr id="29701" name="CaixaDeTexto 4"/>
          <p:cNvSpPr txBox="1">
            <a:spLocks noChangeArrowheads="1"/>
          </p:cNvSpPr>
          <p:nvPr/>
        </p:nvSpPr>
        <p:spPr bwMode="auto">
          <a:xfrm>
            <a:off x="1042988" y="6237288"/>
            <a:ext cx="7489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Levantamento quando da audiência pública outubro/2016</a:t>
            </a:r>
          </a:p>
          <a:p>
            <a:pPr algn="ctr"/>
            <a:r>
              <a:rPr lang="pt-BR"/>
              <a:t>Dados de Florianópolis, Blumenau, Palhoça e Jaraguá do Sul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357188" y="2286000"/>
            <a:ext cx="8229600" cy="2000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TIPIFICAÇÃO DO ATO INFRACIONAL</a:t>
            </a:r>
            <a:br>
              <a:rPr lang="pt-BR" smtClean="0"/>
            </a:br>
            <a:r>
              <a:rPr lang="pt-BR" smtClean="0"/>
              <a:t>MUNICÍPIOS DE GRANDE PORTE, por amostragem</a:t>
            </a:r>
            <a:br>
              <a:rPr lang="pt-BR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/>
        </p:nvGraphicFramePr>
        <p:xfrm>
          <a:off x="467544" y="2057400"/>
          <a:ext cx="8208912" cy="446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123" name="Imagem 2" descr="Desenho - Mig e meg no computado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68313" y="2420938"/>
            <a:ext cx="8675687" cy="41767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O QUE FIZEMOS EM 26 ANOS DE ESTATUTO COM NOSSAS CRIANÇAS E ADOLESCENTES?</a:t>
            </a:r>
            <a:br>
              <a:rPr lang="pt-BR" smtClean="0"/>
            </a:br>
            <a:r>
              <a:rPr lang="pt-BR" smtClean="0"/>
              <a:t/>
            </a:r>
            <a:br>
              <a:rPr lang="pt-BR" smtClean="0"/>
            </a:br>
            <a:r>
              <a:rPr lang="pt-BR" smtClean="0">
                <a:hlinkClick r:id="rId2"/>
              </a:rPr>
              <a:t>https://www.youtube.com/watch?v=2HWHIEtHEAc</a:t>
            </a:r>
            <a:r>
              <a:rPr lang="pt-BR" smtClean="0"/>
              <a:t/>
            </a:r>
            <a:br>
              <a:rPr lang="pt-BR" smtClean="0"/>
            </a:b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468313" y="206057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DADOS DOS CONSELHOS TUTELARES</a:t>
            </a:r>
            <a:br>
              <a:rPr lang="pt-BR" smtClean="0"/>
            </a:br>
            <a:r>
              <a:rPr lang="pt-BR" smtClean="0"/>
              <a:t>2009-2016</a:t>
            </a:r>
          </a:p>
        </p:txBody>
      </p:sp>
      <p:sp>
        <p:nvSpPr>
          <p:cNvPr id="7171" name="CaixaDeTexto 2"/>
          <p:cNvSpPr txBox="1">
            <a:spLocks noChangeArrowheads="1"/>
          </p:cNvSpPr>
          <p:nvPr/>
        </p:nvSpPr>
        <p:spPr bwMode="auto">
          <a:xfrm>
            <a:off x="1042988" y="4149725"/>
            <a:ext cx="69135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/>
              <a:t>SE NÃO VEJO NA CRIANÇA UMA CRIANÇA, É PORQUE ALGUÉM  A VIOLENTOU ANTES E O QUE VEJO É O QUE SOBROU DE TUDO QUE LHE FOI TIRADO. Betinho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539750" y="1844675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mtClean="0"/>
              <a:t>SIPIA CT WEB</a:t>
            </a:r>
          </a:p>
        </p:txBody>
      </p:sp>
      <p:graphicFrame>
        <p:nvGraphicFramePr>
          <p:cNvPr id="3" name="Gráfico 2"/>
          <p:cNvGraphicFramePr/>
          <p:nvPr/>
        </p:nvGraphicFramePr>
        <p:xfrm>
          <a:off x="0" y="2492896"/>
          <a:ext cx="457200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áfico 3"/>
          <p:cNvGraphicFramePr/>
          <p:nvPr/>
        </p:nvGraphicFramePr>
        <p:xfrm>
          <a:off x="4139952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/>
          <p:nvPr/>
        </p:nvGraphicFramePr>
        <p:xfrm>
          <a:off x="467544" y="1772816"/>
          <a:ext cx="777686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19" name="CaixaDeTexto 3"/>
          <p:cNvSpPr txBox="1">
            <a:spLocks noChangeArrowheads="1"/>
          </p:cNvSpPr>
          <p:nvPr/>
        </p:nvSpPr>
        <p:spPr bwMode="auto">
          <a:xfrm>
            <a:off x="1187450" y="1844675"/>
            <a:ext cx="18716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Coerente com o APOIA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 idx="4294967295"/>
          </p:nvPr>
        </p:nvSpPr>
        <p:spPr bwMode="auto">
          <a:xfrm>
            <a:off x="0" y="2214563"/>
            <a:ext cx="8786813" cy="857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pt-BR" sz="3200" smtClean="0"/>
              <a:t>UNIVERSO MEIO ABERTO/METAS DEFINIDAS PELO CEDCA- MAIO/2016</a:t>
            </a:r>
            <a:br>
              <a:rPr lang="pt-BR" sz="3200" smtClean="0"/>
            </a:br>
            <a:endParaRPr lang="en-US" sz="3200" smtClean="0"/>
          </a:p>
        </p:txBody>
      </p:sp>
      <p:sp>
        <p:nvSpPr>
          <p:cNvPr id="10243" name="CaixaDeTexto 2"/>
          <p:cNvSpPr txBox="1">
            <a:spLocks noChangeArrowheads="1"/>
          </p:cNvSpPr>
          <p:nvPr/>
        </p:nvSpPr>
        <p:spPr bwMode="auto">
          <a:xfrm>
            <a:off x="395288" y="3929063"/>
            <a:ext cx="8064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>
                <a:latin typeface="Calibri" pitchFamily="34" charset="0"/>
              </a:rPr>
              <a:t>91 CREAS</a:t>
            </a:r>
          </a:p>
          <a:p>
            <a:r>
              <a:rPr lang="pt-BR" sz="2400">
                <a:latin typeface="Calibri" pitchFamily="34" charset="0"/>
              </a:rPr>
              <a:t>215 PEMSE- PROGRAMA MUNICIPAL DE ATENDIMENTO DE MEDIDAS SÓCIO EDUCATIVA</a:t>
            </a:r>
          </a:p>
          <a:p>
            <a:r>
              <a:rPr lang="pt-BR" sz="2400" b="1">
                <a:latin typeface="Calibri" pitchFamily="34" charset="0"/>
              </a:rPr>
              <a:t>304 UNIDADES</a:t>
            </a:r>
            <a:endParaRPr lang="en-US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usuario\Downloads\Mapa CREAS   atualizado 06_08_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000250"/>
            <a:ext cx="82153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3648</TotalTime>
  <Words>773</Words>
  <Application>Microsoft Office PowerPoint</Application>
  <PresentationFormat>Apresentação na tela (4:3)</PresentationFormat>
  <Paragraphs>186</Paragraphs>
  <Slides>29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33" baseType="lpstr">
      <vt:lpstr>Arial</vt:lpstr>
      <vt:lpstr>Calibri</vt:lpstr>
      <vt:lpstr>Tema do Office</vt:lpstr>
      <vt:lpstr>Personalizar design</vt:lpstr>
      <vt:lpstr>Slide 1</vt:lpstr>
      <vt:lpstr>Slide 2</vt:lpstr>
      <vt:lpstr>Slide 3</vt:lpstr>
      <vt:lpstr>O QUE FIZEMOS EM 26 ANOS DE ESTATUTO COM NOSSAS CRIANÇAS E ADOLESCENTES?  https://www.youtube.com/watch?v=2HWHIEtHEAc </vt:lpstr>
      <vt:lpstr>DADOS DOS CONSELHOS TUTELARES 2009-2016</vt:lpstr>
      <vt:lpstr>SIPIA CT WEB</vt:lpstr>
      <vt:lpstr>Slide 7</vt:lpstr>
      <vt:lpstr>UNIVERSO MEIO ABERTO/METAS DEFINIDAS PELO CEDCA- MAIO/2016 </vt:lpstr>
      <vt:lpstr>Slide 9</vt:lpstr>
      <vt:lpstr>ESTRATÉGIAS DE IMPLANTAÇÃO</vt:lpstr>
      <vt:lpstr>Cumprimento das metas 2016-2017</vt:lpstr>
      <vt:lpstr>PROPOSTA  DE METAS- CREAS</vt:lpstr>
      <vt:lpstr>PROPOSTA DE METAS</vt:lpstr>
      <vt:lpstr>ALGUNS DADOS PARA REFLEXÃO</vt:lpstr>
      <vt:lpstr>RMA/SUAS E SIPIA SINASE</vt:lpstr>
      <vt:lpstr>Slide 16</vt:lpstr>
      <vt:lpstr>Slide 17</vt:lpstr>
      <vt:lpstr>PERFIL ADOLESCENTE- FAIXA ETÁRIA </vt:lpstr>
      <vt:lpstr>Slide 19</vt:lpstr>
      <vt:lpstr>PERFIL ADOLESCENTE- SEXO</vt:lpstr>
      <vt:lpstr>SITUAÇÃO ESCOLAR</vt:lpstr>
      <vt:lpstr>PERFIL ADOLESCENTE- ESCOLARIDADE</vt:lpstr>
      <vt:lpstr>PERFIL ADOLESCENTE- COR</vt:lpstr>
      <vt:lpstr>SITUAÇÃO PROFISSIONAL</vt:lpstr>
      <vt:lpstr>CONVÍVIO FAMILIAR</vt:lpstr>
      <vt:lpstr>RENDA FAMILIAR</vt:lpstr>
      <vt:lpstr>USO DE DROGAS</vt:lpstr>
      <vt:lpstr>TIPIFICAÇÃO DO ATO INFRACIONAL MUNICÍPIOS DE GRANDE PORTE, por amostragem </vt:lpstr>
      <vt:lpstr>Slide 29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</dc:creator>
  <cp:lastModifiedBy>carolinafreitas</cp:lastModifiedBy>
  <cp:revision>383</cp:revision>
  <dcterms:created xsi:type="dcterms:W3CDTF">2013-01-26T15:16:56Z</dcterms:created>
  <dcterms:modified xsi:type="dcterms:W3CDTF">2017-06-21T15:29:58Z</dcterms:modified>
</cp:coreProperties>
</file>