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3" r:id="rId1"/>
  </p:sldMasterIdLst>
  <p:notesMasterIdLst>
    <p:notesMasterId r:id="rId14"/>
  </p:notes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28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&lt;cabeçalho&gt;</a:t>
            </a:r>
          </a:p>
        </p:txBody>
      </p:sp>
      <p:sp>
        <p:nvSpPr>
          <p:cNvPr id="28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&lt;data/hora&gt;</a:t>
            </a:r>
          </a:p>
        </p:txBody>
      </p:sp>
      <p:sp>
        <p:nvSpPr>
          <p:cNvPr id="28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&lt;rodapé&gt;</a:t>
            </a:r>
          </a:p>
        </p:txBody>
      </p:sp>
      <p:sp>
        <p:nvSpPr>
          <p:cNvPr id="28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C58BE0E-BDFE-4BFE-AEAD-5C3E35B228F0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1295280" y="1219320"/>
            <a:ext cx="7086240" cy="14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subTitle"/>
          </p:nvPr>
        </p:nvSpPr>
        <p:spPr>
          <a:xfrm>
            <a:off x="1295280" y="2819520"/>
            <a:ext cx="7086240" cy="3352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lnSpc>
                <a:spcPct val="100000"/>
              </a:lnSpc>
            </a:pPr>
            <a:fld id="{32AF213D-72C8-4D31-BE3C-D5E54114B40A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fld id="{BC338B06-712F-4687-AD1F-6CB4B19763D7}" type="slidenum">
              <a:rPr lang="pt-BR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pPr algn="ct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1026" name="CorelPhotoPaint.Image.10" r:id="rId19" imgW="1028571" imgH="800000" progId="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27" name="CorelPhotoPaint.Image.10" r:id="rId20" imgW="1638095" imgH="314286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899592" y="1412776"/>
            <a:ext cx="7772040" cy="14401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pt-BR" sz="3200" b="1" strike="noStrike" spc="-1" dirty="0" smtClean="0">
                <a:solidFill>
                  <a:srgbClr val="FF33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Política </a:t>
            </a:r>
            <a:r>
              <a:rPr lang="pt-BR" sz="3200" b="1" strike="noStrike" spc="-1" dirty="0">
                <a:solidFill>
                  <a:srgbClr val="FF33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Nacional de Atenção Integral à Saúde de Adolescentes em Conflito com a Lei – </a:t>
            </a:r>
            <a:r>
              <a:rPr lang="pt-BR" sz="3200" b="1" strike="noStrike" spc="-1" dirty="0" smtClean="0">
                <a:solidFill>
                  <a:srgbClr val="FF33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PNAISARI</a:t>
            </a:r>
            <a:r>
              <a:rPr lang="pt-BR" sz="3200" b="1" strike="noStrike" spc="-1" dirty="0">
                <a:solidFill>
                  <a:srgbClr val="FF33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lang="pt-BR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“</a:t>
            </a:r>
            <a:r>
              <a:rPr lang="pt-BR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ＭＳ Ｐゴシック"/>
              </a:rPr>
              <a:t>Um novo olhar para a Atenção Integral à Saúde de Adolescentes e Jovens”</a:t>
            </a:r>
            <a:r>
              <a:rPr lang="pt-BR" sz="3200" b="1" strike="noStrike" spc="-1" dirty="0">
                <a:solidFill>
                  <a:srgbClr val="FF33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1403648" y="4509120"/>
            <a:ext cx="6781320" cy="1523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pt-BR" sz="2400" b="1" strike="noStrike" spc="-1" dirty="0">
                <a:solidFill>
                  <a:srgbClr val="0066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Portarias nº 1.082 e 1.083, ambas de 24 de maio de 2014</a:t>
            </a:r>
            <a:endParaRPr lang="pt-BR" sz="3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Shape 1"/>
          <p:cNvSpPr txBox="1"/>
          <p:nvPr/>
        </p:nvSpPr>
        <p:spPr>
          <a:xfrm>
            <a:off x="251520" y="188640"/>
            <a:ext cx="857232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Profissional de saúde mental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285840" y="1600200"/>
            <a:ext cx="8572320" cy="4971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8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Psicólogo, psiquiatra, assistente social, enfermeiro ou terapeuta ocupacional, sendo necessário que os 3 últimos tenham especialização em saúde mental;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64880" algn="just">
              <a:lnSpc>
                <a:spcPct val="9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8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 complementação da equipe de referência da USE não deverá ter mais de 2 profissionais de mesma categoria;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64880" algn="just">
              <a:lnSpc>
                <a:spcPct val="9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8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Profissionais de SM deverão estar vinculados à Equipe da AB de referência para a Unidade socioeducativa.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179512" y="332656"/>
            <a:ext cx="8572320" cy="7059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Principais passos para habilitação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285840" y="1532160"/>
            <a:ext cx="8572320" cy="4971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1716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4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Constituição do Grupo de Trabalho Intersetorial (estadual e municipais) para a construção dos planos e acompanhamento da implantação e implementação da </a:t>
            </a:r>
            <a:r>
              <a:rPr lang="pt-BR" sz="2400" b="0" strike="noStrike" spc="-1" dirty="0" err="1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Pnaisari</a:t>
            </a:r>
            <a:r>
              <a:rPr lang="pt-BR" sz="2400" b="0" strike="noStrike" spc="-1" dirty="0" smtClean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;</a:t>
            </a: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132840" algn="just">
              <a:lnSpc>
                <a:spcPct val="90000"/>
              </a:lnSpc>
              <a:buClr>
                <a:srgbClr val="282EA2"/>
              </a:buClr>
              <a:buFont typeface="Noto Symbol"/>
              <a:buChar char="■"/>
            </a:pPr>
            <a:r>
              <a:rPr lang="pt-BR" sz="24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elaboração do Plano Operativo Municipal, aprovação no CMDCA, pela CGSAJ e pelo CNS</a:t>
            </a:r>
            <a:r>
              <a:rPr lang="pt-BR" sz="2400" b="0" strike="noStrike" spc="-1" dirty="0" smtClean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;</a:t>
            </a:r>
          </a:p>
          <a:p>
            <a:pPr marL="1143000" lvl="2" indent="-132840" algn="just">
              <a:lnSpc>
                <a:spcPct val="90000"/>
              </a:lnSpc>
              <a:buClr>
                <a:srgbClr val="282EA2"/>
              </a:buClr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4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elaboração do Plano Anual de Ação e aprovação pela CGSAJ</a:t>
            </a:r>
            <a:r>
              <a:rPr lang="pt-BR" sz="2400" b="0" strike="noStrike" spc="-1" dirty="0" smtClean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;</a:t>
            </a: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4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definição da equipe de referência, em especial o profissional de saúde mental</a:t>
            </a:r>
            <a:r>
              <a:rPr lang="pt-BR" sz="2400" b="0" strike="noStrike" spc="-1" dirty="0" smtClean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;</a:t>
            </a: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17160" algn="just">
              <a:lnSpc>
                <a:spcPct val="90000"/>
              </a:lnSpc>
              <a:buClr>
                <a:srgbClr val="282EA2"/>
              </a:buClr>
              <a:buFont typeface="Noto Symbol"/>
              <a:buChar char="✓"/>
            </a:pPr>
            <a:r>
              <a:rPr lang="pt-BR" sz="24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cadastro dos profissionais de saúde das unidades socioeducativas no CNES.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395536" y="1484784"/>
            <a:ext cx="8572320" cy="352919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ctr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</a:pPr>
            <a:r>
              <a:rPr lang="pt-BR" sz="4800" b="1" strike="noStrike" spc="-1" dirty="0" smtClean="0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Obrigada!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</a:pPr>
            <a:r>
              <a:rPr lang="pt-BR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Léa Regina Gonçalves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Arial Narrow"/>
              </a:rPr>
              <a:t>Coordenação de Saúde de  Adolescentes e Jovens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D0606"/>
                </a:solidFill>
                <a:uFill>
                  <a:solidFill>
                    <a:srgbClr val="FFFFFF"/>
                  </a:solidFill>
                </a:uFill>
                <a:latin typeface="Tahoma"/>
                <a:ea typeface="Arial Narrow"/>
              </a:rPr>
              <a:t>Contato:</a:t>
            </a:r>
            <a:r>
              <a:rPr lang="pt-BR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Arial Narrow"/>
              </a:rPr>
              <a:t>  </a:t>
            </a:r>
            <a:r>
              <a:rPr lang="pt-BR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(48) 3664 -7278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pt-BR" sz="2400" b="1" strike="noStrike" spc="-1" dirty="0">
                <a:solidFill>
                  <a:srgbClr val="0D0606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E-mail:</a:t>
            </a:r>
            <a:r>
              <a:rPr lang="pt-BR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saudeadolescentesc@gmail.com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Shape 1"/>
          <p:cNvSpPr txBox="1"/>
          <p:nvPr/>
        </p:nvSpPr>
        <p:spPr>
          <a:xfrm>
            <a:off x="323528" y="404664"/>
            <a:ext cx="8152920" cy="761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 Saúde nas Unidades Socioeducativas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TextShape 2"/>
          <p:cNvSpPr txBox="1"/>
          <p:nvPr/>
        </p:nvSpPr>
        <p:spPr>
          <a:xfrm>
            <a:off x="467544" y="126876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266400">
              <a:lnSpc>
                <a:spcPct val="9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A maioria das unidades socioeducativas de privação de liberdade possuem um espaço de saúde e contam com equipe própria contratada pelas secretarias gestoras do sistema socioeducativo;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266400" algn="just">
              <a:lnSpc>
                <a:spcPct val="90000"/>
              </a:lnSpc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tímida atuação das SES e SMS no aporte às necessidades de atendimento e manutenção dos serviços existentes, em especial da Atenção Básica;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266400" algn="just">
              <a:lnSpc>
                <a:spcPct val="90000"/>
              </a:lnSpc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dentre as que não possuem ambulatório, a maioria faz os encaminhamentos para o SUS, com dificuldade de agendamento; 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266400" algn="just">
              <a:lnSpc>
                <a:spcPct val="90000"/>
              </a:lnSpc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ausência de assistência aos adolescentes usuários de álcool e outras drogas e de ações de saúde mental;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9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atualmente existem 17 municípios com unidades socioeducativas no Estado de SC. Destes 4 com portaria de habilitação de custeio e 2 aguardando publicação.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683568" y="404664"/>
            <a:ext cx="7086240" cy="6472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PNAISARI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0" name="TextShape 2"/>
          <p:cNvSpPr txBox="1"/>
          <p:nvPr/>
        </p:nvSpPr>
        <p:spPr>
          <a:xfrm>
            <a:off x="827584" y="1412776"/>
            <a:ext cx="7086240" cy="331236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00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Portaria GM/MS Nº1.082: redefine as diretrizes da </a:t>
            </a:r>
            <a:r>
              <a:rPr lang="pt-BR" sz="2400" b="0" strike="noStrike" spc="-1" dirty="0" err="1">
                <a:solidFill>
                  <a:srgbClr val="0000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Pnaisari</a:t>
            </a:r>
            <a:r>
              <a:rPr lang="pt-BR" sz="2400" b="0" strike="noStrike" spc="-1" dirty="0">
                <a:solidFill>
                  <a:srgbClr val="0000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e estabelece novos critérios e fluxos para a adesão e operacionalização da atenção integral à saúde;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22824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00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Portaria GM/MS Nº1.083: institui o incentivo financeiro de custeio para o ente federativo responsável pela gestão das ações de atenção integral à saúde.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285840" y="514800"/>
            <a:ext cx="857232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SUS E O SINASE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2" name="Shape 165"/>
          <p:cNvPicPr/>
          <p:nvPr/>
        </p:nvPicPr>
        <p:blipFill>
          <a:blip r:embed="rId2" cstate="print"/>
          <a:stretch/>
        </p:blipFill>
        <p:spPr>
          <a:xfrm>
            <a:off x="285840" y="1590840"/>
            <a:ext cx="8572320" cy="4981320"/>
          </a:xfrm>
          <a:prstGeom prst="rect">
            <a:avLst/>
          </a:prstGeom>
          <a:ln>
            <a:noFill/>
          </a:ln>
        </p:spPr>
      </p:pic>
      <p:sp>
        <p:nvSpPr>
          <p:cNvPr id="293" name="CustomShape 2"/>
          <p:cNvSpPr/>
          <p:nvPr/>
        </p:nvSpPr>
        <p:spPr>
          <a:xfrm>
            <a:off x="1230480" y="5013360"/>
            <a:ext cx="6481440" cy="70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pt-BR" sz="2000" b="1" strike="noStrike" spc="-1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Articular e integrar os serviços de saúde dentro dos princípios do SUS e do SINASE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683568" y="260648"/>
            <a:ext cx="7086240" cy="576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Objetivos PNAISARI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6" name="Shape 173"/>
          <p:cNvPicPr/>
          <p:nvPr/>
        </p:nvPicPr>
        <p:blipFill>
          <a:blip r:embed="rId2" cstate="print"/>
          <a:stretch/>
        </p:blipFill>
        <p:spPr>
          <a:xfrm>
            <a:off x="1249200" y="1052736"/>
            <a:ext cx="7108560" cy="527462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827584" y="404664"/>
            <a:ext cx="7086240" cy="8632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  
    </a:t>
            </a:r>
            <a:r>
              <a:rPr lang="pt-BR" sz="28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Um novo paradigma de atenção à saúde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1043608" y="1484784"/>
            <a:ext cx="7086240" cy="454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Integralidade da Atenção: a saúde integrada ao sistema Socioeducativo;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integração das equipes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não visa apenas ao atendimento médico e tratamento de doenças;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adota uma perspectiva do indivíduo como um todo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foco e prioridade as necessidade e demandas de saúde dos adolescentes;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 pitchFamily="34" charset="0"/>
                <a:ea typeface="Tahoma" pitchFamily="34" charset="0"/>
                <a:cs typeface="Tahoma" pitchFamily="34" charset="0"/>
              </a:rPr>
              <a:t>leva em conta a promoção de uma ambiência saudável e de mudanças positivas no cotidiano dos adolescentes privados de liberdade.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3080" indent="-247320" algn="just">
              <a:lnSpc>
                <a:spcPct val="100000"/>
              </a:lnSpc>
            </a:pP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539552" y="260648"/>
            <a:ext cx="7238520" cy="99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Principais aspectos da </a:t>
            </a:r>
            <a:r>
              <a:rPr lang="pt-BR" sz="3200" b="1" strike="noStrike" spc="-1" dirty="0" err="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Pnaisari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683568" y="1412776"/>
            <a:ext cx="7772040" cy="396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Composição da equipe de saúde: médico, enfermeiro, dentista e 1, 2 ou 3 profissionais de saúde mental;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228240"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Foco na promoção da saúde e saúde mental, tendo como pano de fundo o conceito de saúde ampliado – “completo bem estar físico, mental e social”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228240"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0099CC"/>
              </a:buClr>
              <a:buSzPct val="75000"/>
              <a:buFont typeface="Noto Symbol"/>
              <a:buChar char="■"/>
            </a:pPr>
            <a:r>
              <a:rPr lang="pt-BR" sz="2400" b="0" strike="noStrike" spc="-1" dirty="0" err="1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Co-financiamento</a:t>
            </a:r>
            <a:r>
              <a:rPr lang="pt-BR" sz="2400" b="0" strike="noStrike" spc="-1" dirty="0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: repasse de incentivo que tem como critério uma porcentagem de acordo com o número de adolescentes atendidos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Shape 190"/>
          <p:cNvPicPr/>
          <p:nvPr/>
        </p:nvPicPr>
        <p:blipFill>
          <a:blip r:embed="rId2" cstate="print"/>
          <a:stretch/>
        </p:blipFill>
        <p:spPr>
          <a:xfrm>
            <a:off x="467640" y="2109600"/>
            <a:ext cx="2820960" cy="2445480"/>
          </a:xfrm>
          <a:prstGeom prst="rect">
            <a:avLst/>
          </a:prstGeom>
          <a:ln>
            <a:noFill/>
          </a:ln>
        </p:spPr>
      </p:pic>
      <p:pic>
        <p:nvPicPr>
          <p:cNvPr id="302" name="Shape 191"/>
          <p:cNvPicPr/>
          <p:nvPr/>
        </p:nvPicPr>
        <p:blipFill>
          <a:blip r:embed="rId3" cstate="print"/>
          <a:stretch/>
        </p:blipFill>
        <p:spPr>
          <a:xfrm>
            <a:off x="4309560" y="2694600"/>
            <a:ext cx="3057120" cy="1542600"/>
          </a:xfrm>
          <a:prstGeom prst="rect">
            <a:avLst/>
          </a:prstGeom>
          <a:ln>
            <a:noFill/>
          </a:ln>
        </p:spPr>
      </p:pic>
      <p:pic>
        <p:nvPicPr>
          <p:cNvPr id="303" name="Shape 192"/>
          <p:cNvPicPr/>
          <p:nvPr/>
        </p:nvPicPr>
        <p:blipFill>
          <a:blip r:embed="rId4" cstate="print"/>
          <a:stretch/>
        </p:blipFill>
        <p:spPr>
          <a:xfrm>
            <a:off x="5724000" y="1989000"/>
            <a:ext cx="1054080" cy="775800"/>
          </a:xfrm>
          <a:prstGeom prst="rect">
            <a:avLst/>
          </a:prstGeom>
          <a:ln>
            <a:noFill/>
          </a:ln>
        </p:spPr>
      </p:pic>
      <p:pic>
        <p:nvPicPr>
          <p:cNvPr id="304" name="Shape 193"/>
          <p:cNvPicPr/>
          <p:nvPr/>
        </p:nvPicPr>
        <p:blipFill>
          <a:blip r:embed="rId5" cstate="print"/>
          <a:stretch/>
        </p:blipFill>
        <p:spPr>
          <a:xfrm>
            <a:off x="5413680" y="4233600"/>
            <a:ext cx="848520" cy="981720"/>
          </a:xfrm>
          <a:prstGeom prst="rect">
            <a:avLst/>
          </a:prstGeom>
          <a:ln>
            <a:noFill/>
          </a:ln>
        </p:spPr>
      </p:pic>
      <p:pic>
        <p:nvPicPr>
          <p:cNvPr id="305" name="Shape 194"/>
          <p:cNvPicPr/>
          <p:nvPr/>
        </p:nvPicPr>
        <p:blipFill>
          <a:blip r:embed="rId6" cstate="print"/>
          <a:stretch/>
        </p:blipFill>
        <p:spPr>
          <a:xfrm>
            <a:off x="7533360" y="2508840"/>
            <a:ext cx="1294920" cy="1647720"/>
          </a:xfrm>
          <a:prstGeom prst="rect">
            <a:avLst/>
          </a:prstGeom>
          <a:ln>
            <a:noFill/>
          </a:ln>
        </p:spPr>
      </p:pic>
      <p:pic>
        <p:nvPicPr>
          <p:cNvPr id="306" name="Shape 195"/>
          <p:cNvPicPr/>
          <p:nvPr/>
        </p:nvPicPr>
        <p:blipFill>
          <a:blip r:embed="rId7" cstate="print"/>
          <a:stretch/>
        </p:blipFill>
        <p:spPr>
          <a:xfrm>
            <a:off x="3780000" y="496080"/>
            <a:ext cx="2361960" cy="971280"/>
          </a:xfrm>
          <a:prstGeom prst="rect">
            <a:avLst/>
          </a:prstGeom>
          <a:ln>
            <a:noFill/>
          </a:ln>
        </p:spPr>
      </p:pic>
      <p:pic>
        <p:nvPicPr>
          <p:cNvPr id="307" name="Shape 196"/>
          <p:cNvPicPr/>
          <p:nvPr/>
        </p:nvPicPr>
        <p:blipFill>
          <a:blip r:embed="rId8" cstate="print"/>
          <a:stretch/>
        </p:blipFill>
        <p:spPr>
          <a:xfrm>
            <a:off x="7020272" y="1052736"/>
            <a:ext cx="1847160" cy="1009080"/>
          </a:xfrm>
          <a:prstGeom prst="rect">
            <a:avLst/>
          </a:prstGeom>
          <a:ln>
            <a:noFill/>
          </a:ln>
        </p:spPr>
      </p:pic>
      <p:pic>
        <p:nvPicPr>
          <p:cNvPr id="308" name="Shape 197"/>
          <p:cNvPicPr/>
          <p:nvPr/>
        </p:nvPicPr>
        <p:blipFill>
          <a:blip r:embed="rId9" cstate="print"/>
          <a:stretch/>
        </p:blipFill>
        <p:spPr>
          <a:xfrm>
            <a:off x="3288960" y="4509360"/>
            <a:ext cx="2000160" cy="2209320"/>
          </a:xfrm>
          <a:prstGeom prst="rect">
            <a:avLst/>
          </a:prstGeom>
          <a:ln>
            <a:noFill/>
          </a:ln>
        </p:spPr>
      </p:pic>
      <p:pic>
        <p:nvPicPr>
          <p:cNvPr id="309" name="Shape 198"/>
          <p:cNvPicPr/>
          <p:nvPr/>
        </p:nvPicPr>
        <p:blipFill>
          <a:blip r:embed="rId10" cstate="print"/>
          <a:stretch/>
        </p:blipFill>
        <p:spPr>
          <a:xfrm>
            <a:off x="6876360" y="5157360"/>
            <a:ext cx="1952280" cy="1399680"/>
          </a:xfrm>
          <a:prstGeom prst="rect">
            <a:avLst/>
          </a:prstGeom>
          <a:ln>
            <a:noFill/>
          </a:ln>
        </p:spPr>
      </p:pic>
      <p:sp>
        <p:nvSpPr>
          <p:cNvPr id="310" name="CustomShape 1"/>
          <p:cNvSpPr/>
          <p:nvPr/>
        </p:nvSpPr>
        <p:spPr>
          <a:xfrm>
            <a:off x="4289040" y="1467720"/>
            <a:ext cx="929160" cy="1432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2"/>
          <p:cNvSpPr/>
          <p:nvPr/>
        </p:nvSpPr>
        <p:spPr>
          <a:xfrm flipH="1">
            <a:off x="6353640" y="2060848"/>
            <a:ext cx="1170688" cy="96855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3"/>
          <p:cNvSpPr/>
          <p:nvPr/>
        </p:nvSpPr>
        <p:spPr>
          <a:xfrm>
            <a:off x="6170040" y="4156200"/>
            <a:ext cx="1338840" cy="1154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4"/>
          <p:cNvSpPr/>
          <p:nvPr/>
        </p:nvSpPr>
        <p:spPr>
          <a:xfrm rot="10800000" flipH="1">
            <a:off x="5412960" y="5338440"/>
            <a:ext cx="795240" cy="118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5"/>
          <p:cNvSpPr/>
          <p:nvPr/>
        </p:nvSpPr>
        <p:spPr>
          <a:xfrm flipH="1">
            <a:off x="6507000" y="3177360"/>
            <a:ext cx="1085040" cy="4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6"/>
          <p:cNvSpPr/>
          <p:nvPr/>
        </p:nvSpPr>
        <p:spPr>
          <a:xfrm flipH="1">
            <a:off x="3059640" y="3466800"/>
            <a:ext cx="1085040" cy="4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6"/>
            </a:solidFill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179512" y="0"/>
            <a:ext cx="8572320" cy="8647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Incentivo</a:t>
            </a:r>
            <a:endParaRPr lang="pt-BR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17" name="Table 2"/>
          <p:cNvGraphicFramePr/>
          <p:nvPr/>
        </p:nvGraphicFramePr>
        <p:xfrm>
          <a:off x="1115616" y="836712"/>
          <a:ext cx="6691320" cy="4056840"/>
        </p:xfrm>
        <a:graphic>
          <a:graphicData uri="http://schemas.openxmlformats.org/drawingml/2006/table">
            <a:tbl>
              <a:tblPr/>
              <a:tblGrid>
                <a:gridCol w="3190320"/>
                <a:gridCol w="3501000"/>
              </a:tblGrid>
              <a:tr h="658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6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Nº de </a:t>
                      </a:r>
                      <a:r>
                        <a:rPr lang="pt-BR" sz="2600" b="1" strike="noStrike" spc="-1" dirty="0" err="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adol</a:t>
                      </a:r>
                      <a:r>
                        <a:rPr lang="pt-BR" sz="26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/use</a:t>
                      </a:r>
                      <a:endParaRPr lang="pt-BR" sz="26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Valor ano (R$)</a:t>
                      </a:r>
                      <a:endParaRPr lang="pt-BR" sz="2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F9900"/>
                    </a:solidFill>
                  </a:tcPr>
                </a:tc>
              </a:tr>
              <a:tr h="929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Até 40</a:t>
                      </a: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89.838,00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(70% do parâmetro)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721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De 40 a 90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102.672,00</a:t>
                      </a: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(80% do parâmetro)</a:t>
                      </a: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720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Acima de 90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128.340,00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(100% do parâmetro)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73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Semiliberdade</a:t>
                      </a:r>
                      <a:endParaRPr lang="pt-BR" sz="2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38.502,00</a:t>
                      </a: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2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(30% do parâmetro)</a:t>
                      </a:r>
                      <a:endParaRPr lang="pt-BR" sz="2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18" name="CustomShape 3"/>
          <p:cNvSpPr/>
          <p:nvPr/>
        </p:nvSpPr>
        <p:spPr>
          <a:xfrm>
            <a:off x="1259632" y="5013176"/>
            <a:ext cx="6840000" cy="110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just">
              <a:lnSpc>
                <a:spcPct val="100000"/>
              </a:lnSpc>
            </a:pPr>
            <a:r>
              <a:rPr lang="pt-BR" sz="16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Este incentivo está contemplado no Bloco de Financiamento da Atenção </a:t>
            </a:r>
            <a:r>
              <a:rPr lang="pt-BR" sz="1600" b="0" strike="noStrike" spc="-1" dirty="0" smtClean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Básica - </a:t>
            </a:r>
            <a:r>
              <a:rPr lang="pt-BR" sz="1600" b="0" strike="noStrike" spc="-1" dirty="0">
                <a:solidFill>
                  <a:srgbClr val="282EA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PAB Variável – Atenção à Saúde de Adolescentes em conflito com a lei – Portaria GM 204 – 29/01/2007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de Cegonha_Blumenau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610</Words>
  <Application>Microsoft Office PowerPoint</Application>
  <PresentationFormat>Apresentação na tela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Rede Cegonha_Blumenau</vt:lpstr>
      <vt:lpstr>CorelPhotoPaint.Image.10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Política Nacional de Atenção Integral à Saúde de Adolescentes em Conflito com a Lei - Pnaisari</dc:title>
  <dc:subject/>
  <dc:creator>Henrique Bezerra Perminio</dc:creator>
  <dc:description/>
  <cp:lastModifiedBy>delziovocr</cp:lastModifiedBy>
  <cp:revision>10</cp:revision>
  <dcterms:modified xsi:type="dcterms:W3CDTF">2017-06-20T17:37:57Z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14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