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4"/>
  </p:sldMasterIdLst>
  <p:notesMasterIdLst>
    <p:notesMasterId r:id="rId51"/>
  </p:notesMasterIdLst>
  <p:handoutMasterIdLst>
    <p:handoutMasterId r:id="rId52"/>
  </p:handoutMasterIdLst>
  <p:sldIdLst>
    <p:sldId id="3918" r:id="rId5"/>
    <p:sldId id="3828" r:id="rId6"/>
    <p:sldId id="3827" r:id="rId7"/>
    <p:sldId id="3874" r:id="rId8"/>
    <p:sldId id="3912" r:id="rId9"/>
    <p:sldId id="3837" r:id="rId10"/>
    <p:sldId id="3839" r:id="rId11"/>
    <p:sldId id="3870" r:id="rId12"/>
    <p:sldId id="3843" r:id="rId13"/>
    <p:sldId id="3845" r:id="rId14"/>
    <p:sldId id="3847" r:id="rId15"/>
    <p:sldId id="3848" r:id="rId16"/>
    <p:sldId id="3920" r:id="rId17"/>
    <p:sldId id="3921" r:id="rId18"/>
    <p:sldId id="3849" r:id="rId19"/>
    <p:sldId id="3922" r:id="rId20"/>
    <p:sldId id="3829" r:id="rId21"/>
    <p:sldId id="3851" r:id="rId22"/>
    <p:sldId id="3852" r:id="rId23"/>
    <p:sldId id="3881" r:id="rId24"/>
    <p:sldId id="3882" r:id="rId25"/>
    <p:sldId id="3883" r:id="rId26"/>
    <p:sldId id="3850" r:id="rId27"/>
    <p:sldId id="3853" r:id="rId28"/>
    <p:sldId id="3854" r:id="rId29"/>
    <p:sldId id="3855" r:id="rId30"/>
    <p:sldId id="3875" r:id="rId31"/>
    <p:sldId id="3885" r:id="rId32"/>
    <p:sldId id="3858" r:id="rId33"/>
    <p:sldId id="3886" r:id="rId34"/>
    <p:sldId id="3887" r:id="rId35"/>
    <p:sldId id="3840" r:id="rId36"/>
    <p:sldId id="3841" r:id="rId37"/>
    <p:sldId id="3842" r:id="rId38"/>
    <p:sldId id="3923" r:id="rId39"/>
    <p:sldId id="3924" r:id="rId40"/>
    <p:sldId id="3919" r:id="rId41"/>
    <p:sldId id="3861" r:id="rId42"/>
    <p:sldId id="3862" r:id="rId43"/>
    <p:sldId id="3863" r:id="rId44"/>
    <p:sldId id="3864" r:id="rId45"/>
    <p:sldId id="3865" r:id="rId46"/>
    <p:sldId id="3866" r:id="rId47"/>
    <p:sldId id="3867" r:id="rId48"/>
    <p:sldId id="3869" r:id="rId49"/>
    <p:sldId id="3834" r:id="rId50"/>
  </p:sldIdLst>
  <p:sldSz cx="12192000" cy="6858000"/>
  <p:notesSz cx="6858000" cy="9144000"/>
  <p:defaultTextStyle>
    <a:defPPr rtl="0">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0" userDrawn="1">
          <p15:clr>
            <a:srgbClr val="A4A3A4"/>
          </p15:clr>
        </p15:guide>
        <p15:guide id="2" orient="horz" pos="3408" userDrawn="1">
          <p15:clr>
            <a:srgbClr val="A4A3A4"/>
          </p15:clr>
        </p15:guide>
        <p15:guide id="3" pos="6936" userDrawn="1">
          <p15:clr>
            <a:srgbClr val="A4A3A4"/>
          </p15:clr>
        </p15:guide>
        <p15:guide id="4" pos="74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582B01-4F55-4991-9C93-8045AF282899}" v="13" dt="2023-06-14T14:22:01.8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82" d="100"/>
          <a:sy n="82" d="100"/>
        </p:scale>
        <p:origin x="614" y="72"/>
      </p:cViewPr>
      <p:guideLst>
        <p:guide orient="horz" pos="1200"/>
        <p:guide orient="horz" pos="3408"/>
        <p:guide pos="6936"/>
        <p:guide pos="744"/>
      </p:guideLst>
    </p:cSldViewPr>
  </p:slideViewPr>
  <p:notesTextViewPr>
    <p:cViewPr>
      <p:scale>
        <a:sx n="1" d="1"/>
        <a:sy n="1" d="1"/>
      </p:scale>
      <p:origin x="0" y="0"/>
    </p:cViewPr>
  </p:notesTextViewPr>
  <p:notesViewPr>
    <p:cSldViewPr snapToGrid="0">
      <p:cViewPr varScale="1">
        <p:scale>
          <a:sx n="87" d="100"/>
          <a:sy n="87" d="100"/>
        </p:scale>
        <p:origin x="3798"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6848C08B-765B-4224-8C32-A4E07BC9D31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6E34716B-CCDA-4ED5-A949-DC543D42F77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4DD010-D68C-408C-9365-39038904727A}" type="datetime1">
              <a:rPr lang="pt-BR" smtClean="0"/>
              <a:t>14/06/2023</a:t>
            </a:fld>
            <a:endParaRPr lang="pt-BR" dirty="0"/>
          </a:p>
        </p:txBody>
      </p:sp>
      <p:sp>
        <p:nvSpPr>
          <p:cNvPr id="4" name="Espaço Reservado para Rodapé 3">
            <a:extLst>
              <a:ext uri="{FF2B5EF4-FFF2-40B4-BE49-F238E27FC236}">
                <a16:creationId xmlns:a16="http://schemas.microsoft.com/office/drawing/2014/main" id="{AC4068E3-6EF8-47AF-A60A-1787225BC0C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E6884FE5-BDD7-4AB0-95C7-C893FB266A8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8CF3667-10FE-4B51-8892-0C377AD74092}" type="slidenum">
              <a:rPr lang="pt-BR" smtClean="0"/>
              <a:t>‹nº›</a:t>
            </a:fld>
            <a:endParaRPr lang="pt-BR"/>
          </a:p>
        </p:txBody>
      </p:sp>
    </p:spTree>
    <p:extLst>
      <p:ext uri="{BB962C8B-B14F-4D97-AF65-F5344CB8AC3E}">
        <p14:creationId xmlns:p14="http://schemas.microsoft.com/office/powerpoint/2010/main" val="29369995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pt-BR" noProof="0"/>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9C62D1-5748-4D13-8049-111CA6CA9B38}" type="datetime1">
              <a:rPr lang="pt-BR" smtClean="0"/>
              <a:pPr/>
              <a:t>14/06/2023</a:t>
            </a:fld>
            <a:endParaRPr lang="pt-BR" dirty="0"/>
          </a:p>
        </p:txBody>
      </p:sp>
      <p:sp>
        <p:nvSpPr>
          <p:cNvPr id="4" name="Espaço Reservado para Imagem do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pt-BR" noProof="0"/>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pt-BR" noProof="0"/>
          </a:p>
        </p:txBody>
      </p:sp>
      <p:sp>
        <p:nvSpPr>
          <p:cNvPr id="7" name="Espaço Reservado para o Número do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0C6A29-4676-420C-BBE3-ACC2B80F64D4}" type="slidenum">
              <a:rPr lang="pt-BR" noProof="0" smtClean="0"/>
              <a:t>‹nº›</a:t>
            </a:fld>
            <a:endParaRPr lang="pt-BR" noProof="0"/>
          </a:p>
        </p:txBody>
      </p:sp>
    </p:spTree>
    <p:extLst>
      <p:ext uri="{BB962C8B-B14F-4D97-AF65-F5344CB8AC3E}">
        <p14:creationId xmlns:p14="http://schemas.microsoft.com/office/powerpoint/2010/main" val="380459704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2</a:t>
            </a:fld>
            <a:endParaRPr lang="pt-BR"/>
          </a:p>
        </p:txBody>
      </p:sp>
    </p:spTree>
    <p:extLst>
      <p:ext uri="{BB962C8B-B14F-4D97-AF65-F5344CB8AC3E}">
        <p14:creationId xmlns:p14="http://schemas.microsoft.com/office/powerpoint/2010/main" val="256398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3</a:t>
            </a:fld>
            <a:endParaRPr lang="pt-BR"/>
          </a:p>
        </p:txBody>
      </p:sp>
    </p:spTree>
    <p:extLst>
      <p:ext uri="{BB962C8B-B14F-4D97-AF65-F5344CB8AC3E}">
        <p14:creationId xmlns:p14="http://schemas.microsoft.com/office/powerpoint/2010/main" val="127054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4</a:t>
            </a:fld>
            <a:endParaRPr lang="pt-BR"/>
          </a:p>
        </p:txBody>
      </p:sp>
    </p:spTree>
    <p:extLst>
      <p:ext uri="{BB962C8B-B14F-4D97-AF65-F5344CB8AC3E}">
        <p14:creationId xmlns:p14="http://schemas.microsoft.com/office/powerpoint/2010/main" val="2764053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9</a:t>
            </a:fld>
            <a:endParaRPr lang="pt-BR"/>
          </a:p>
        </p:txBody>
      </p:sp>
    </p:spTree>
    <p:extLst>
      <p:ext uri="{BB962C8B-B14F-4D97-AF65-F5344CB8AC3E}">
        <p14:creationId xmlns:p14="http://schemas.microsoft.com/office/powerpoint/2010/main" val="1771028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17</a:t>
            </a:fld>
            <a:endParaRPr lang="pt-BR"/>
          </a:p>
        </p:txBody>
      </p:sp>
    </p:spTree>
    <p:extLst>
      <p:ext uri="{BB962C8B-B14F-4D97-AF65-F5344CB8AC3E}">
        <p14:creationId xmlns:p14="http://schemas.microsoft.com/office/powerpoint/2010/main" val="304115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20</a:t>
            </a:fld>
            <a:endParaRPr lang="pt-BR"/>
          </a:p>
        </p:txBody>
      </p:sp>
    </p:spTree>
    <p:extLst>
      <p:ext uri="{BB962C8B-B14F-4D97-AF65-F5344CB8AC3E}">
        <p14:creationId xmlns:p14="http://schemas.microsoft.com/office/powerpoint/2010/main" val="4223000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23</a:t>
            </a:fld>
            <a:endParaRPr lang="pt-BR"/>
          </a:p>
        </p:txBody>
      </p:sp>
    </p:spTree>
    <p:extLst>
      <p:ext uri="{BB962C8B-B14F-4D97-AF65-F5344CB8AC3E}">
        <p14:creationId xmlns:p14="http://schemas.microsoft.com/office/powerpoint/2010/main" val="2786849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pPr rtl="0"/>
            <a:fld id="{D40C6A29-4676-420C-BBE3-ACC2B80F64D4}" type="slidenum">
              <a:rPr lang="pt-BR" smtClean="0"/>
              <a:t>32</a:t>
            </a:fld>
            <a:endParaRPr lang="pt-BR"/>
          </a:p>
        </p:txBody>
      </p:sp>
    </p:spTree>
    <p:extLst>
      <p:ext uri="{BB962C8B-B14F-4D97-AF65-F5344CB8AC3E}">
        <p14:creationId xmlns:p14="http://schemas.microsoft.com/office/powerpoint/2010/main" val="3513777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a imagem do slide 1"/>
          <p:cNvSpPr>
            <a:spLocks noGrp="1" noRot="1" noChangeAspect="1"/>
          </p:cNvSpPr>
          <p:nvPr>
            <p:ph type="sldImg"/>
          </p:nvPr>
        </p:nvSpPr>
        <p:spPr/>
      </p:sp>
      <p:sp>
        <p:nvSpPr>
          <p:cNvPr id="3" name="Espaço reservado para anotações 2"/>
          <p:cNvSpPr>
            <a:spLocks noGrp="1"/>
          </p:cNvSpPr>
          <p:nvPr>
            <p:ph type="body" idx="1"/>
          </p:nvPr>
        </p:nvSpPr>
        <p:spPr/>
        <p:txBody>
          <a:bodyPr rtlCol="0"/>
          <a:lstStyle/>
          <a:p>
            <a:pPr rtl="0"/>
            <a:endParaRPr lang="pt-BR"/>
          </a:p>
        </p:txBody>
      </p:sp>
      <p:sp>
        <p:nvSpPr>
          <p:cNvPr id="4" name="Espaço reservado para o número do slide 3"/>
          <p:cNvSpPr>
            <a:spLocks noGrp="1"/>
          </p:cNvSpPr>
          <p:nvPr>
            <p:ph type="sldNum" sz="quarter" idx="5"/>
          </p:nvPr>
        </p:nvSpPr>
        <p:spPr/>
        <p:txBody>
          <a:bodyPr rtlCol="0"/>
          <a:lstStyle/>
          <a:p>
            <a:pPr rtl="0"/>
            <a:fld id="{D40C6A29-4676-420C-BBE3-ACC2B80F64D4}" type="slidenum">
              <a:rPr lang="pt-BR" smtClean="0"/>
              <a:t>46</a:t>
            </a:fld>
            <a:endParaRPr lang="pt-BR"/>
          </a:p>
        </p:txBody>
      </p:sp>
    </p:spTree>
    <p:extLst>
      <p:ext uri="{BB962C8B-B14F-4D97-AF65-F5344CB8AC3E}">
        <p14:creationId xmlns:p14="http://schemas.microsoft.com/office/powerpoint/2010/main" val="1670162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10" name="Forma Livre 13">
            <a:extLst>
              <a:ext uri="{FF2B5EF4-FFF2-40B4-BE49-F238E27FC236}">
                <a16:creationId xmlns:a16="http://schemas.microsoft.com/office/drawing/2014/main" id="{FCE00AC6-1AA1-42D9-83DD-4C308C3F9322}"/>
              </a:ext>
            </a:extLst>
          </p:cNvPr>
          <p:cNvSpPr/>
          <p:nvPr userDrawn="1"/>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2" name="Conector Reto 11">
            <a:extLst>
              <a:ext uri="{FF2B5EF4-FFF2-40B4-BE49-F238E27FC236}">
                <a16:creationId xmlns:a16="http://schemas.microsoft.com/office/drawing/2014/main" id="{5319A315-F756-49EC-8181-0EC3F0A37B09}"/>
              </a:ext>
            </a:extLst>
          </p:cNvPr>
          <p:cNvCxnSpPr>
            <a:cxnSpLocks/>
          </p:cNvCxnSpPr>
          <p:nvPr userDrawn="1"/>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4" name="Forma livre: Forma 13">
            <a:extLst>
              <a:ext uri="{FF2B5EF4-FFF2-40B4-BE49-F238E27FC236}">
                <a16:creationId xmlns:a16="http://schemas.microsoft.com/office/drawing/2014/main" id="{560F3E26-F530-48F5-983F-9DCFF41D4F39}"/>
              </a:ext>
            </a:extLst>
          </p:cNvPr>
          <p:cNvSpPr/>
          <p:nvPr userDrawn="1"/>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orma livre: Forma 15">
            <a:extLst>
              <a:ext uri="{FF2B5EF4-FFF2-40B4-BE49-F238E27FC236}">
                <a16:creationId xmlns:a16="http://schemas.microsoft.com/office/drawing/2014/main" id="{5C97701E-DAF9-4174-AA91-DA203CD27D6A}"/>
              </a:ext>
            </a:extLst>
          </p:cNvPr>
          <p:cNvSpPr/>
          <p:nvPr userDrawn="1"/>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4F765374-1A4B-41DC-9E75-A95A6C655328}"/>
              </a:ext>
            </a:extLst>
          </p:cNvPr>
          <p:cNvSpPr/>
          <p:nvPr userDrawn="1"/>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Forma Livre: Forma 19">
            <a:extLst>
              <a:ext uri="{FF2B5EF4-FFF2-40B4-BE49-F238E27FC236}">
                <a16:creationId xmlns:a16="http://schemas.microsoft.com/office/drawing/2014/main" id="{7618DB8E-B14E-42E2-B454-6F4F36A8A9D9}"/>
              </a:ext>
            </a:extLst>
          </p:cNvPr>
          <p:cNvSpPr/>
          <p:nvPr userDrawn="1"/>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rco 21">
            <a:extLst>
              <a:ext uri="{FF2B5EF4-FFF2-40B4-BE49-F238E27FC236}">
                <a16:creationId xmlns:a16="http://schemas.microsoft.com/office/drawing/2014/main" id="{97666F55-03F1-4D18-9653-0F360E127A7E}"/>
              </a:ext>
            </a:extLst>
          </p:cNvPr>
          <p:cNvSpPr/>
          <p:nvPr userDrawn="1"/>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84DE1A06-8754-4870-9E44-E39BADAD9845}"/>
              </a:ext>
            </a:extLst>
          </p:cNvPr>
          <p:cNvSpPr>
            <a:spLocks noGrp="1"/>
          </p:cNvSpPr>
          <p:nvPr>
            <p:ph type="ctrTitle" hasCustomPrompt="1"/>
          </p:nvPr>
        </p:nvSpPr>
        <p:spPr>
          <a:xfrm>
            <a:off x="5093208" y="2743200"/>
            <a:ext cx="6592824" cy="2386584"/>
          </a:xfrm>
        </p:spPr>
        <p:txBody>
          <a:bodyPr rtlCol="0" anchor="b"/>
          <a:lstStyle>
            <a:lvl1pPr algn="r">
              <a:defRPr sz="6000">
                <a:solidFill>
                  <a:schemeClr val="bg1"/>
                </a:solidFill>
              </a:defRPr>
            </a:lvl1pPr>
          </a:lstStyle>
          <a:p>
            <a:pPr rtl="0"/>
            <a:r>
              <a:rPr lang="pt-BR" noProof="0"/>
              <a:t>Clique para editar o estilo do título Mestre</a:t>
            </a:r>
          </a:p>
        </p:txBody>
      </p:sp>
      <p:sp>
        <p:nvSpPr>
          <p:cNvPr id="3" name="Subtítulo 2">
            <a:extLst>
              <a:ext uri="{FF2B5EF4-FFF2-40B4-BE49-F238E27FC236}">
                <a16:creationId xmlns:a16="http://schemas.microsoft.com/office/drawing/2014/main" id="{3527F020-BBC3-49BB-91C2-5B2CBD64B3C5}"/>
              </a:ext>
            </a:extLst>
          </p:cNvPr>
          <p:cNvSpPr>
            <a:spLocks noGrp="1"/>
          </p:cNvSpPr>
          <p:nvPr>
            <p:ph type="subTitle" idx="1" hasCustomPrompt="1"/>
          </p:nvPr>
        </p:nvSpPr>
        <p:spPr>
          <a:xfrm>
            <a:off x="5093208" y="5221224"/>
            <a:ext cx="6592824" cy="996696"/>
          </a:xfrm>
        </p:spPr>
        <p:txBody>
          <a:bodyPr rtlCol="0"/>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t-BR" noProof="0"/>
              <a:t>Clique para editar o estilo de subtítulo Mestre</a:t>
            </a:r>
          </a:p>
        </p:txBody>
      </p:sp>
    </p:spTree>
    <p:extLst>
      <p:ext uri="{BB962C8B-B14F-4D97-AF65-F5344CB8AC3E}">
        <p14:creationId xmlns:p14="http://schemas.microsoft.com/office/powerpoint/2010/main" val="1010415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luna de comparação 3">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92983E-E761-4429-9203-7FE8B2DB67E4}"/>
              </a:ext>
            </a:extLst>
          </p:cNvPr>
          <p:cNvSpPr>
            <a:spLocks noGrp="1"/>
          </p:cNvSpPr>
          <p:nvPr>
            <p:ph type="title" hasCustomPrompt="1"/>
          </p:nvPr>
        </p:nvSpPr>
        <p:spPr>
          <a:xfrm>
            <a:off x="839788" y="365125"/>
            <a:ext cx="10515600" cy="1325563"/>
          </a:xfrm>
        </p:spPr>
        <p:txBody>
          <a:bodyPr rtlCol="0"/>
          <a:lstStyle/>
          <a:p>
            <a:pPr rtl="0"/>
            <a:r>
              <a:rPr lang="pt-BR" noProof="0"/>
              <a:t>Clique para editar o estilo de título Mestre</a:t>
            </a:r>
          </a:p>
        </p:txBody>
      </p:sp>
      <p:sp>
        <p:nvSpPr>
          <p:cNvPr id="3" name="Espaço Reservado para Texto 2">
            <a:extLst>
              <a:ext uri="{FF2B5EF4-FFF2-40B4-BE49-F238E27FC236}">
                <a16:creationId xmlns:a16="http://schemas.microsoft.com/office/drawing/2014/main" id="{B921E9B7-62BE-49BA-AC6B-55250D66277F}"/>
              </a:ext>
            </a:extLst>
          </p:cNvPr>
          <p:cNvSpPr>
            <a:spLocks noGrp="1"/>
          </p:cNvSpPr>
          <p:nvPr>
            <p:ph type="body" idx="1" hasCustomPrompt="1"/>
          </p:nvPr>
        </p:nvSpPr>
        <p:spPr>
          <a:xfrm>
            <a:off x="83978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4" name="Espaço reservado para conteúdo 3">
            <a:extLst>
              <a:ext uri="{FF2B5EF4-FFF2-40B4-BE49-F238E27FC236}">
                <a16:creationId xmlns:a16="http://schemas.microsoft.com/office/drawing/2014/main" id="{BC41A3FD-B90A-4C31-BD6B-581F9E2E0E5E}"/>
              </a:ext>
            </a:extLst>
          </p:cNvPr>
          <p:cNvSpPr>
            <a:spLocks noGrp="1"/>
          </p:cNvSpPr>
          <p:nvPr>
            <p:ph sz="half" idx="2" hasCustomPrompt="1"/>
          </p:nvPr>
        </p:nvSpPr>
        <p:spPr>
          <a:xfrm>
            <a:off x="83978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texto 4">
            <a:extLst>
              <a:ext uri="{FF2B5EF4-FFF2-40B4-BE49-F238E27FC236}">
                <a16:creationId xmlns:a16="http://schemas.microsoft.com/office/drawing/2014/main" id="{060D1D55-B722-4968-B171-AF3B462DDAD8}"/>
              </a:ext>
            </a:extLst>
          </p:cNvPr>
          <p:cNvSpPr>
            <a:spLocks noGrp="1"/>
          </p:cNvSpPr>
          <p:nvPr>
            <p:ph type="body" sz="quarter" idx="3" hasCustomPrompt="1"/>
          </p:nvPr>
        </p:nvSpPr>
        <p:spPr>
          <a:xfrm>
            <a:off x="445312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6" name="Espaço reservado para conteúdo 5">
            <a:extLst>
              <a:ext uri="{FF2B5EF4-FFF2-40B4-BE49-F238E27FC236}">
                <a16:creationId xmlns:a16="http://schemas.microsoft.com/office/drawing/2014/main" id="{D71085A8-02C2-4E7F-935E-5AEECBAD19BE}"/>
              </a:ext>
            </a:extLst>
          </p:cNvPr>
          <p:cNvSpPr>
            <a:spLocks noGrp="1"/>
          </p:cNvSpPr>
          <p:nvPr>
            <p:ph sz="quarter" idx="4" hasCustomPrompt="1"/>
          </p:nvPr>
        </p:nvSpPr>
        <p:spPr>
          <a:xfrm>
            <a:off x="445312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Espaço Reservado para Data 6">
            <a:extLst>
              <a:ext uri="{FF2B5EF4-FFF2-40B4-BE49-F238E27FC236}">
                <a16:creationId xmlns:a16="http://schemas.microsoft.com/office/drawing/2014/main" id="{9A8A5018-8A77-40E8-B159-4894ECF228B1}"/>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8" name="Espaço Reservado para Rodapé 7">
            <a:extLst>
              <a:ext uri="{FF2B5EF4-FFF2-40B4-BE49-F238E27FC236}">
                <a16:creationId xmlns:a16="http://schemas.microsoft.com/office/drawing/2014/main" id="{8AD79441-8908-4461-9FDD-BCE638837098}"/>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9" name="Espaço Reservado para o Número do Slide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10" name="Forma livre: Forma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orma livre: Forma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Espaço reservado para texto 4">
            <a:extLst>
              <a:ext uri="{FF2B5EF4-FFF2-40B4-BE49-F238E27FC236}">
                <a16:creationId xmlns:a16="http://schemas.microsoft.com/office/drawing/2014/main" id="{ACF5677B-E56F-4452-ADDC-DA0E20A955EC}"/>
              </a:ext>
            </a:extLst>
          </p:cNvPr>
          <p:cNvSpPr>
            <a:spLocks noGrp="1"/>
          </p:cNvSpPr>
          <p:nvPr>
            <p:ph type="body" sz="quarter" idx="13" hasCustomPrompt="1"/>
          </p:nvPr>
        </p:nvSpPr>
        <p:spPr>
          <a:xfrm>
            <a:off x="8065008" y="1681163"/>
            <a:ext cx="3291840"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13" name="Espaço reservado para conteúdo 5">
            <a:extLst>
              <a:ext uri="{FF2B5EF4-FFF2-40B4-BE49-F238E27FC236}">
                <a16:creationId xmlns:a16="http://schemas.microsoft.com/office/drawing/2014/main" id="{865D9C09-AB3B-40EB-B1DA-9C6D72343451}"/>
              </a:ext>
            </a:extLst>
          </p:cNvPr>
          <p:cNvSpPr>
            <a:spLocks noGrp="1"/>
          </p:cNvSpPr>
          <p:nvPr>
            <p:ph sz="quarter" idx="14" hasCustomPrompt="1"/>
          </p:nvPr>
        </p:nvSpPr>
        <p:spPr>
          <a:xfrm>
            <a:off x="8065008" y="2505075"/>
            <a:ext cx="3291840" cy="3684588"/>
          </a:xfrm>
        </p:spPr>
        <p:txBody>
          <a:bodyPr rtlCol="0">
            <a:normAutofit/>
          </a:bodyPr>
          <a:lstStyle>
            <a:lvl1pPr>
              <a:defRPr sz="2000"/>
            </a:lvl1pPr>
            <a:lvl2pPr>
              <a:defRPr sz="1800"/>
            </a:lvl2pPr>
            <a:lvl3pPr>
              <a:defRPr sz="1600"/>
            </a:lvl3pPr>
            <a:lvl4pPr>
              <a:defRPr sz="1400"/>
            </a:lvl4pPr>
            <a:lvl5pPr>
              <a:defRPr sz="1400"/>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Tree>
    <p:extLst>
      <p:ext uri="{BB962C8B-B14F-4D97-AF65-F5344CB8AC3E}">
        <p14:creationId xmlns:p14="http://schemas.microsoft.com/office/powerpoint/2010/main" val="567273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e Conteúdo com 2 imagens médias">
    <p:spTree>
      <p:nvGrpSpPr>
        <p:cNvPr id="1" name=""/>
        <p:cNvGrpSpPr/>
        <p:nvPr/>
      </p:nvGrpSpPr>
      <p:grpSpPr>
        <a:xfrm>
          <a:off x="0" y="0"/>
          <a:ext cx="0" cy="0"/>
          <a:chOff x="0" y="0"/>
          <a:chExt cx="0" cy="0"/>
        </a:xfrm>
      </p:grpSpPr>
      <p:sp>
        <p:nvSpPr>
          <p:cNvPr id="20" name="Espaço Reservado para Imagem 19">
            <a:extLst>
              <a:ext uri="{FF2B5EF4-FFF2-40B4-BE49-F238E27FC236}">
                <a16:creationId xmlns:a16="http://schemas.microsoft.com/office/drawing/2014/main" id="{FAA9DFF3-1B49-48A9-BF8A-57DD7D07CFAF}"/>
              </a:ext>
            </a:extLst>
          </p:cNvPr>
          <p:cNvSpPr>
            <a:spLocks noGrp="1"/>
          </p:cNvSpPr>
          <p:nvPr>
            <p:ph type="pic" sz="quarter" idx="14"/>
          </p:nvPr>
        </p:nvSpPr>
        <p:spPr>
          <a:xfrm>
            <a:off x="7901259" y="2727729"/>
            <a:ext cx="4290740" cy="4130271"/>
          </a:xfrm>
          <a:custGeom>
            <a:avLst/>
            <a:gdLst>
              <a:gd name="connsiteX0" fmla="*/ 2503809 w 4290740"/>
              <a:gd name="connsiteY0" fmla="*/ 0 h 4130271"/>
              <a:gd name="connsiteX1" fmla="*/ 4198398 w 4290740"/>
              <a:gd name="connsiteY1" fmla="*/ 660580 h 4130271"/>
              <a:gd name="connsiteX2" fmla="*/ 4290740 w 4290740"/>
              <a:gd name="connsiteY2" fmla="*/ 751285 h 4130271"/>
              <a:gd name="connsiteX3" fmla="*/ 4290740 w 4290740"/>
              <a:gd name="connsiteY3" fmla="*/ 4130271 h 4130271"/>
              <a:gd name="connsiteX4" fmla="*/ 604508 w 4290740"/>
              <a:gd name="connsiteY4" fmla="*/ 4130271 h 4130271"/>
              <a:gd name="connsiteX5" fmla="*/ 461940 w 4290740"/>
              <a:gd name="connsiteY5" fmla="*/ 3953232 h 4130271"/>
              <a:gd name="connsiteX6" fmla="*/ 0 w 4290740"/>
              <a:gd name="connsiteY6" fmla="*/ 2503809 h 4130271"/>
              <a:gd name="connsiteX7" fmla="*/ 2503809 w 4290740"/>
              <a:gd name="connsiteY7" fmla="*/ 0 h 413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90740" h="4130271">
                <a:moveTo>
                  <a:pt x="2503809" y="0"/>
                </a:moveTo>
                <a:cubicBezTo>
                  <a:pt x="3157405" y="0"/>
                  <a:pt x="3752509" y="250434"/>
                  <a:pt x="4198398" y="660580"/>
                </a:cubicBezTo>
                <a:lnTo>
                  <a:pt x="4290740" y="751285"/>
                </a:lnTo>
                <a:lnTo>
                  <a:pt x="4290740" y="4130271"/>
                </a:lnTo>
                <a:lnTo>
                  <a:pt x="604508" y="4130271"/>
                </a:lnTo>
                <a:lnTo>
                  <a:pt x="461940" y="3953232"/>
                </a:lnTo>
                <a:cubicBezTo>
                  <a:pt x="171051" y="3544183"/>
                  <a:pt x="0" y="3043971"/>
                  <a:pt x="0" y="2503809"/>
                </a:cubicBezTo>
                <a:cubicBezTo>
                  <a:pt x="0" y="1120992"/>
                  <a:pt x="1120992" y="0"/>
                  <a:pt x="2503809" y="0"/>
                </a:cubicBezTo>
                <a:close/>
              </a:path>
            </a:pathLst>
          </a:custGeom>
        </p:spPr>
        <p:txBody>
          <a:bodyPr wrap="square" rtlCol="0" anchor="ctr">
            <a:noAutofit/>
          </a:bodyPr>
          <a:lstStyle>
            <a:lvl1pPr algn="ctr">
              <a:buNone/>
              <a:defRPr sz="1800"/>
            </a:lvl1pPr>
          </a:lstStyle>
          <a:p>
            <a:pPr rtl="0"/>
            <a:r>
              <a:rPr lang="pt-BR" noProof="0"/>
              <a:t>Clique no ícone para adicionar uma imagem</a:t>
            </a:r>
          </a:p>
        </p:txBody>
      </p:sp>
      <p:sp>
        <p:nvSpPr>
          <p:cNvPr id="21" name="Espaço Reservado para Imagem 20">
            <a:extLst>
              <a:ext uri="{FF2B5EF4-FFF2-40B4-BE49-F238E27FC236}">
                <a16:creationId xmlns:a16="http://schemas.microsoft.com/office/drawing/2014/main" id="{5CFEFC13-B998-4A6F-A7ED-411E266D288C}"/>
              </a:ext>
            </a:extLst>
          </p:cNvPr>
          <p:cNvSpPr>
            <a:spLocks noGrp="1"/>
          </p:cNvSpPr>
          <p:nvPr>
            <p:ph type="pic" sz="quarter" idx="13"/>
          </p:nvPr>
        </p:nvSpPr>
        <p:spPr>
          <a:xfrm>
            <a:off x="6261609" y="0"/>
            <a:ext cx="3519311" cy="3007909"/>
          </a:xfrm>
          <a:custGeom>
            <a:avLst/>
            <a:gdLst>
              <a:gd name="connsiteX0" fmla="*/ 519779 w 3519311"/>
              <a:gd name="connsiteY0" fmla="*/ 0 h 3007909"/>
              <a:gd name="connsiteX1" fmla="*/ 2999531 w 3519311"/>
              <a:gd name="connsiteY1" fmla="*/ 0 h 3007909"/>
              <a:gd name="connsiteX2" fmla="*/ 3003920 w 3519311"/>
              <a:gd name="connsiteY2" fmla="*/ 3989 h 3007909"/>
              <a:gd name="connsiteX3" fmla="*/ 3519311 w 3519311"/>
              <a:gd name="connsiteY3" fmla="*/ 1248253 h 3007909"/>
              <a:gd name="connsiteX4" fmla="*/ 1759655 w 3519311"/>
              <a:gd name="connsiteY4" fmla="*/ 3007909 h 3007909"/>
              <a:gd name="connsiteX5" fmla="*/ 9084 w 3519311"/>
              <a:gd name="connsiteY5" fmla="*/ 1428168 h 3007909"/>
              <a:gd name="connsiteX6" fmla="*/ 0 w 3519311"/>
              <a:gd name="connsiteY6" fmla="*/ 1248273 h 3007909"/>
              <a:gd name="connsiteX7" fmla="*/ 0 w 3519311"/>
              <a:gd name="connsiteY7" fmla="*/ 1248233 h 3007909"/>
              <a:gd name="connsiteX8" fmla="*/ 9084 w 3519311"/>
              <a:gd name="connsiteY8" fmla="*/ 1068339 h 3007909"/>
              <a:gd name="connsiteX9" fmla="*/ 515391 w 3519311"/>
              <a:gd name="connsiteY9" fmla="*/ 3989 h 300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19311" h="3007909">
                <a:moveTo>
                  <a:pt x="519779" y="0"/>
                </a:moveTo>
                <a:lnTo>
                  <a:pt x="2999531" y="0"/>
                </a:lnTo>
                <a:lnTo>
                  <a:pt x="3003920" y="3989"/>
                </a:lnTo>
                <a:cubicBezTo>
                  <a:pt x="3322355" y="322424"/>
                  <a:pt x="3519311" y="762338"/>
                  <a:pt x="3519311" y="1248253"/>
                </a:cubicBezTo>
                <a:cubicBezTo>
                  <a:pt x="3519311" y="2220084"/>
                  <a:pt x="2731486" y="3007909"/>
                  <a:pt x="1759655" y="3007909"/>
                </a:cubicBezTo>
                <a:cubicBezTo>
                  <a:pt x="848565" y="3007909"/>
                  <a:pt x="99196" y="2315485"/>
                  <a:pt x="9084" y="1428168"/>
                </a:cubicBezTo>
                <a:lnTo>
                  <a:pt x="0" y="1248273"/>
                </a:lnTo>
                <a:lnTo>
                  <a:pt x="0" y="1248233"/>
                </a:lnTo>
                <a:lnTo>
                  <a:pt x="9084" y="1068339"/>
                </a:lnTo>
                <a:cubicBezTo>
                  <a:pt x="51137" y="654258"/>
                  <a:pt x="236761" y="282620"/>
                  <a:pt x="515391" y="3989"/>
                </a:cubicBezTo>
                <a:close/>
              </a:path>
            </a:pathLst>
          </a:custGeom>
        </p:spPr>
        <p:txBody>
          <a:bodyPr wrap="square" rtlCol="0" anchor="ctr">
            <a:noAutofit/>
          </a:bodyPr>
          <a:lstStyle>
            <a:lvl1pPr algn="ctr">
              <a:buNone/>
              <a:defRPr sz="1800"/>
            </a:lvl1pPr>
          </a:lstStyle>
          <a:p>
            <a:pPr rtl="0"/>
            <a:r>
              <a:rPr lang="pt-BR" noProof="0"/>
              <a:t>Clique no ícone para adicionar uma imagem</a:t>
            </a:r>
          </a:p>
        </p:txBody>
      </p:sp>
      <p:sp>
        <p:nvSpPr>
          <p:cNvPr id="10" name="Oval 9">
            <a:extLst>
              <a:ext uri="{FF2B5EF4-FFF2-40B4-BE49-F238E27FC236}">
                <a16:creationId xmlns:a16="http://schemas.microsoft.com/office/drawing/2014/main" id="{B7BFFB5A-A05C-4B0C-905C-5884361304B2}"/>
              </a:ext>
            </a:extLst>
          </p:cNvPr>
          <p:cNvSpPr/>
          <p:nvPr userDrawn="1"/>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Arco 11">
            <a:extLst>
              <a:ext uri="{FF2B5EF4-FFF2-40B4-BE49-F238E27FC236}">
                <a16:creationId xmlns:a16="http://schemas.microsoft.com/office/drawing/2014/main" id="{9F33AC6C-4807-4785-AE9F-84BFEEDA9F7E}"/>
              </a:ext>
            </a:extLst>
          </p:cNvPr>
          <p:cNvSpPr/>
          <p:nvPr userDrawn="1"/>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E0E11BF3-02E8-4EB7-818E-652B82CF2C9D}"/>
              </a:ext>
            </a:extLst>
          </p:cNvPr>
          <p:cNvSpPr>
            <a:spLocks noGrp="1"/>
          </p:cNvSpPr>
          <p:nvPr>
            <p:ph type="title" hasCustomPrompt="1"/>
          </p:nvPr>
        </p:nvSpPr>
        <p:spPr>
          <a:xfrm>
            <a:off x="841248" y="365760"/>
            <a:ext cx="5120640" cy="1325880"/>
          </a:xfrm>
        </p:spPr>
        <p:txBody>
          <a:bodyPr rtlCol="0"/>
          <a:lstStyle/>
          <a:p>
            <a:pPr rtl="0"/>
            <a:r>
              <a:rPr lang="pt-BR" noProof="0"/>
              <a:t>Clique para editar o estilo de título Mestre</a:t>
            </a:r>
          </a:p>
        </p:txBody>
      </p:sp>
      <p:sp>
        <p:nvSpPr>
          <p:cNvPr id="3" name="Espaço Reservado para Data 2">
            <a:extLst>
              <a:ext uri="{FF2B5EF4-FFF2-40B4-BE49-F238E27FC236}">
                <a16:creationId xmlns:a16="http://schemas.microsoft.com/office/drawing/2014/main" id="{254D3190-B78C-42F1-9D62-F523886BBE51}"/>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4" name="Espaço Reservado para Rodapé 3">
            <a:extLst>
              <a:ext uri="{FF2B5EF4-FFF2-40B4-BE49-F238E27FC236}">
                <a16:creationId xmlns:a16="http://schemas.microsoft.com/office/drawing/2014/main" id="{EA381C40-F9FC-4D58-8508-F0632DF5A018}"/>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5" name="Espaço Reservado para o Número do Slide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8" name="Espaço Reservado para Conteúdo 2">
            <a:extLst>
              <a:ext uri="{FF2B5EF4-FFF2-40B4-BE49-F238E27FC236}">
                <a16:creationId xmlns:a16="http://schemas.microsoft.com/office/drawing/2014/main" id="{4753B078-30BA-4AB9-A020-EE8D9404B69E}"/>
              </a:ext>
            </a:extLst>
          </p:cNvPr>
          <p:cNvSpPr>
            <a:spLocks noGrp="1"/>
          </p:cNvSpPr>
          <p:nvPr>
            <p:ph idx="1" hasCustomPrompt="1"/>
          </p:nvPr>
        </p:nvSpPr>
        <p:spPr>
          <a:xfrm>
            <a:off x="841248" y="1828800"/>
            <a:ext cx="5093208" cy="4352544"/>
          </a:xfrm>
        </p:spPr>
        <p:txBody>
          <a:bodyPr rtlCol="0"/>
          <a:lstStyle>
            <a:lvl1pPr marL="0" indent="0">
              <a:buNone/>
              <a:defRPr sz="2400"/>
            </a:lvl1pPr>
            <a:lvl2pPr marL="228600">
              <a:defRPr/>
            </a:lvl2pPr>
            <a:lvl3pPr marL="457200">
              <a:defRPr/>
            </a:lvl3pPr>
            <a:lvl4pPr marL="685800">
              <a:defRPr/>
            </a:lvl4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p:txBody>
      </p:sp>
    </p:spTree>
    <p:extLst>
      <p:ext uri="{BB962C8B-B14F-4D97-AF65-F5344CB8AC3E}">
        <p14:creationId xmlns:p14="http://schemas.microsoft.com/office/powerpoint/2010/main" val="1413178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echamento">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2642EAF0-DE94-4F90-82E3-6F316AA8353A}"/>
              </a:ext>
            </a:extLst>
          </p:cNvPr>
          <p:cNvSpPr/>
          <p:nvPr userDrawn="1"/>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orma livre: Forma 11">
            <a:extLst>
              <a:ext uri="{FF2B5EF4-FFF2-40B4-BE49-F238E27FC236}">
                <a16:creationId xmlns:a16="http://schemas.microsoft.com/office/drawing/2014/main" id="{D22D7888-22FA-4AA1-9BA4-CC61D6643D47}"/>
              </a:ext>
            </a:extLst>
          </p:cNvPr>
          <p:cNvSpPr/>
          <p:nvPr userDrawn="1"/>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orma livre: Forma 13">
            <a:extLst>
              <a:ext uri="{FF2B5EF4-FFF2-40B4-BE49-F238E27FC236}">
                <a16:creationId xmlns:a16="http://schemas.microsoft.com/office/drawing/2014/main" id="{EBB6E464-8999-4773-A1F2-E6CAA990E572}"/>
              </a:ext>
            </a:extLst>
          </p:cNvPr>
          <p:cNvSpPr/>
          <p:nvPr userDrawn="1"/>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orma livre: Forma 15">
            <a:extLst>
              <a:ext uri="{FF2B5EF4-FFF2-40B4-BE49-F238E27FC236}">
                <a16:creationId xmlns:a16="http://schemas.microsoft.com/office/drawing/2014/main" id="{CE9CE183-B21E-41EB-A082-DF9C3AD659D5}"/>
              </a:ext>
            </a:extLst>
          </p:cNvPr>
          <p:cNvSpPr/>
          <p:nvPr userDrawn="1"/>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orma Livre: Forma 17">
            <a:extLst>
              <a:ext uri="{FF2B5EF4-FFF2-40B4-BE49-F238E27FC236}">
                <a16:creationId xmlns:a16="http://schemas.microsoft.com/office/drawing/2014/main" id="{1EA14BE8-FDD0-4434-9C3E-BFF78C22D9E3}"/>
              </a:ext>
            </a:extLst>
          </p:cNvPr>
          <p:cNvSpPr/>
          <p:nvPr userDrawn="1"/>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Forma livre: Forma 19">
            <a:extLst>
              <a:ext uri="{FF2B5EF4-FFF2-40B4-BE49-F238E27FC236}">
                <a16:creationId xmlns:a16="http://schemas.microsoft.com/office/drawing/2014/main" id="{5C76330B-4C5E-463F-921A-D91F1F1F6049}"/>
              </a:ext>
            </a:extLst>
          </p:cNvPr>
          <p:cNvSpPr/>
          <p:nvPr userDrawn="1"/>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Forma Livre: Forma 21">
            <a:extLst>
              <a:ext uri="{FF2B5EF4-FFF2-40B4-BE49-F238E27FC236}">
                <a16:creationId xmlns:a16="http://schemas.microsoft.com/office/drawing/2014/main" id="{E494E364-7EA8-4D92-915D-75D1A3A67C07}"/>
              </a:ext>
            </a:extLst>
          </p:cNvPr>
          <p:cNvSpPr/>
          <p:nvPr userDrawn="1"/>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E0E11BF3-02E8-4EB7-818E-652B82CF2C9D}"/>
              </a:ext>
            </a:extLst>
          </p:cNvPr>
          <p:cNvSpPr>
            <a:spLocks noGrp="1"/>
          </p:cNvSpPr>
          <p:nvPr>
            <p:ph type="title" hasCustomPrompt="1"/>
          </p:nvPr>
        </p:nvSpPr>
        <p:spPr>
          <a:xfrm>
            <a:off x="1389888" y="1234440"/>
            <a:ext cx="3236976" cy="4069080"/>
          </a:xfrm>
        </p:spPr>
        <p:txBody>
          <a:bodyPr rtlCol="0"/>
          <a:lstStyle>
            <a:lvl1pPr algn="ctr">
              <a:defRPr>
                <a:solidFill>
                  <a:schemeClr val="bg1"/>
                </a:solidFill>
              </a:defRPr>
            </a:lvl1pPr>
          </a:lstStyle>
          <a:p>
            <a:pPr rtl="0"/>
            <a:r>
              <a:rPr lang="pt-BR" noProof="0"/>
              <a:t>Clique para editar o estilo de título Mestre</a:t>
            </a:r>
          </a:p>
        </p:txBody>
      </p:sp>
      <p:sp>
        <p:nvSpPr>
          <p:cNvPr id="3" name="Espaço Reservado para Data 2">
            <a:extLst>
              <a:ext uri="{FF2B5EF4-FFF2-40B4-BE49-F238E27FC236}">
                <a16:creationId xmlns:a16="http://schemas.microsoft.com/office/drawing/2014/main" id="{254D3190-B78C-42F1-9D62-F523886BBE51}"/>
              </a:ext>
            </a:extLst>
          </p:cNvPr>
          <p:cNvSpPr>
            <a:spLocks noGrp="1"/>
          </p:cNvSpPr>
          <p:nvPr>
            <p:ph type="dt" sz="half" idx="10"/>
          </p:nvPr>
        </p:nvSpPr>
        <p:spPr>
          <a:xfrm>
            <a:off x="1682496" y="6356350"/>
            <a:ext cx="1545336" cy="365125"/>
          </a:xfrm>
        </p:spPr>
        <p:txBody>
          <a:bodyPr rtlCol="0"/>
          <a:lstStyle>
            <a:lvl1pPr>
              <a:defRPr>
                <a:latin typeface="+mn-lt"/>
              </a:defRPr>
            </a:lvl1pPr>
          </a:lstStyle>
          <a:p>
            <a:pPr rtl="0">
              <a:defRPr/>
            </a:pPr>
            <a:r>
              <a:rPr lang="pt-BR" noProof="0">
                <a:solidFill>
                  <a:prstClr val="black">
                    <a:tint val="75000"/>
                  </a:prstClr>
                </a:solidFill>
              </a:rPr>
              <a:t>3/9/20XX</a:t>
            </a:r>
          </a:p>
        </p:txBody>
      </p:sp>
      <p:sp>
        <p:nvSpPr>
          <p:cNvPr id="4" name="Espaço Reservado para Rodapé 3">
            <a:extLst>
              <a:ext uri="{FF2B5EF4-FFF2-40B4-BE49-F238E27FC236}">
                <a16:creationId xmlns:a16="http://schemas.microsoft.com/office/drawing/2014/main" id="{EA381C40-F9FC-4D58-8508-F0632DF5A018}"/>
              </a:ext>
            </a:extLst>
          </p:cNvPr>
          <p:cNvSpPr>
            <a:spLocks noGrp="1"/>
          </p:cNvSpPr>
          <p:nvPr>
            <p:ph type="ftr" sz="quarter" idx="11"/>
          </p:nvPr>
        </p:nvSpPr>
        <p:spPr>
          <a:xfrm>
            <a:off x="6099048" y="6356350"/>
            <a:ext cx="4114800" cy="365125"/>
          </a:xfrm>
        </p:spPr>
        <p:txBody>
          <a:bodyPr rtlCol="0"/>
          <a:lstStyle>
            <a:lvl1pPr algn="l">
              <a:defRPr>
                <a:latin typeface="+mn-lt"/>
              </a:defRPr>
            </a:lvl1pPr>
          </a:lstStyle>
          <a:p>
            <a:pPr algn="l" rtl="0">
              <a:defRPr/>
            </a:pPr>
            <a:r>
              <a:rPr lang="pt-BR" noProof="0">
                <a:solidFill>
                  <a:prstClr val="black">
                    <a:tint val="75000"/>
                  </a:prstClr>
                </a:solidFill>
              </a:rPr>
              <a:t>Título da Apresentação</a:t>
            </a:r>
          </a:p>
        </p:txBody>
      </p:sp>
      <p:sp>
        <p:nvSpPr>
          <p:cNvPr id="5" name="Espaço Reservado para o Número do Slide 4">
            <a:extLst>
              <a:ext uri="{FF2B5EF4-FFF2-40B4-BE49-F238E27FC236}">
                <a16:creationId xmlns:a16="http://schemas.microsoft.com/office/drawing/2014/main" id="{2101CBCC-4CC2-49BD-B155-01E0F4D798BE}"/>
              </a:ext>
            </a:extLst>
          </p:cNvPr>
          <p:cNvSpPr>
            <a:spLocks noGrp="1"/>
          </p:cNvSpPr>
          <p:nvPr>
            <p:ph type="sldNum" sz="quarter" idx="12"/>
          </p:nvPr>
        </p:nvSpPr>
        <p:spPr>
          <a:xfrm>
            <a:off x="10506456" y="6356350"/>
            <a:ext cx="850392" cy="365125"/>
          </a:xfrm>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8" name="Espaço reservado para conteúdo 2">
            <a:extLst>
              <a:ext uri="{FF2B5EF4-FFF2-40B4-BE49-F238E27FC236}">
                <a16:creationId xmlns:a16="http://schemas.microsoft.com/office/drawing/2014/main" id="{4753B078-30BA-4AB9-A020-EE8D9404B69E}"/>
              </a:ext>
            </a:extLst>
          </p:cNvPr>
          <p:cNvSpPr>
            <a:spLocks noGrp="1"/>
          </p:cNvSpPr>
          <p:nvPr>
            <p:ph idx="1" hasCustomPrompt="1"/>
          </p:nvPr>
        </p:nvSpPr>
        <p:spPr>
          <a:xfrm>
            <a:off x="6665976" y="2551176"/>
            <a:ext cx="4709160" cy="1755648"/>
          </a:xfrm>
        </p:spPr>
        <p:txBody>
          <a:bodyPr rtlCol="0"/>
          <a:lstStyle>
            <a:lvl1pPr marL="0" indent="0">
              <a:buNone/>
              <a:defRPr sz="2400"/>
            </a:lvl1pPr>
            <a:lvl2pPr marL="228600">
              <a:defRPr sz="1800"/>
            </a:lvl2pPr>
            <a:lvl3pPr marL="457200">
              <a:defRPr sz="1800"/>
            </a:lvl3pPr>
          </a:lstStyle>
          <a:p>
            <a:pPr lvl="0" rtl="0"/>
            <a:r>
              <a:rPr lang="pt-BR" noProof="0"/>
              <a:t>Clique para editar o texto Mestre</a:t>
            </a:r>
          </a:p>
          <a:p>
            <a:pPr lvl="1" rtl="0"/>
            <a:r>
              <a:rPr lang="pt-BR" noProof="0"/>
              <a:t>Segundo nível</a:t>
            </a:r>
          </a:p>
          <a:p>
            <a:pPr lvl="2" rtl="0"/>
            <a:r>
              <a:rPr lang="pt-BR" noProof="0"/>
              <a:t>Terceiro nível</a:t>
            </a:r>
          </a:p>
        </p:txBody>
      </p:sp>
    </p:spTree>
    <p:extLst>
      <p:ext uri="{BB962C8B-B14F-4D97-AF65-F5344CB8AC3E}">
        <p14:creationId xmlns:p14="http://schemas.microsoft.com/office/powerpoint/2010/main" val="82677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F7024287-C9B9-48AC-8E4D-A282DE2F44F5}"/>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3" name="Espaço Reservado para Rodapé 2">
            <a:extLst>
              <a:ext uri="{FF2B5EF4-FFF2-40B4-BE49-F238E27FC236}">
                <a16:creationId xmlns:a16="http://schemas.microsoft.com/office/drawing/2014/main" id="{2D34C9A2-75A7-4164-B3B8-E6A9D60BA0B6}"/>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4" name="Espaço Reservado para o Número do Slide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5" name="Forma Livre: Forma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rma Livre: Forma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648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omente Títul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F7024287-C9B9-48AC-8E4D-A282DE2F44F5}"/>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3" name="Espaço Reservado para Rodapé 2">
            <a:extLst>
              <a:ext uri="{FF2B5EF4-FFF2-40B4-BE49-F238E27FC236}">
                <a16:creationId xmlns:a16="http://schemas.microsoft.com/office/drawing/2014/main" id="{2D34C9A2-75A7-4164-B3B8-E6A9D60BA0B6}"/>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4" name="Espaço Reservado para o Número do Slide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5" name="Forma Livre: Forma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orma livre: Forma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ítulo 6">
            <a:extLst>
              <a:ext uri="{FF2B5EF4-FFF2-40B4-BE49-F238E27FC236}">
                <a16:creationId xmlns:a16="http://schemas.microsoft.com/office/drawing/2014/main" id="{C9A1C714-6A0E-456D-A2E2-6288C0EA077B}"/>
              </a:ext>
            </a:extLst>
          </p:cNvPr>
          <p:cNvSpPr>
            <a:spLocks noGrp="1"/>
          </p:cNvSpPr>
          <p:nvPr>
            <p:ph type="title" hasCustomPrompt="1"/>
          </p:nvPr>
        </p:nvSpPr>
        <p:spPr/>
        <p:txBody>
          <a:bodyPr rtlCol="0"/>
          <a:lstStyle/>
          <a:p>
            <a:pPr rtl="0"/>
            <a:r>
              <a:rPr lang="pt-BR" noProof="0"/>
              <a:t>Clique para editar o estilo de título Mestre</a:t>
            </a:r>
          </a:p>
        </p:txBody>
      </p:sp>
    </p:spTree>
    <p:extLst>
      <p:ext uri="{BB962C8B-B14F-4D97-AF65-F5344CB8AC3E}">
        <p14:creationId xmlns:p14="http://schemas.microsoft.com/office/powerpoint/2010/main" val="363540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FFC812-4DB6-4F98-9404-29C191D3BAD7}"/>
              </a:ext>
            </a:extLst>
          </p:cNvPr>
          <p:cNvSpPr>
            <a:spLocks noGrp="1"/>
          </p:cNvSpPr>
          <p:nvPr>
            <p:ph type="title" hasCustomPrompt="1"/>
          </p:nvPr>
        </p:nvSpPr>
        <p:spPr>
          <a:xfrm>
            <a:off x="839788" y="457200"/>
            <a:ext cx="3932237" cy="1600200"/>
          </a:xfrm>
        </p:spPr>
        <p:txBody>
          <a:bodyPr rtlCol="0" anchor="b"/>
          <a:lstStyle>
            <a:lvl1pPr>
              <a:defRPr sz="3200"/>
            </a:lvl1pPr>
          </a:lstStyle>
          <a:p>
            <a:pPr rtl="0"/>
            <a:r>
              <a:rPr lang="pt-BR" noProof="0"/>
              <a:t>Clique para editar o estilo de título Mestre</a:t>
            </a:r>
          </a:p>
        </p:txBody>
      </p:sp>
      <p:sp>
        <p:nvSpPr>
          <p:cNvPr id="3" name="Espaço reservado para conteúdo 2">
            <a:extLst>
              <a:ext uri="{FF2B5EF4-FFF2-40B4-BE49-F238E27FC236}">
                <a16:creationId xmlns:a16="http://schemas.microsoft.com/office/drawing/2014/main" id="{92F0855E-0CD6-47DD-B648-4C84C783D784}"/>
              </a:ext>
            </a:extLst>
          </p:cNvPr>
          <p:cNvSpPr>
            <a:spLocks noGrp="1"/>
          </p:cNvSpPr>
          <p:nvPr>
            <p:ph idx="1" hasCustomPrompt="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texto 3">
            <a:extLst>
              <a:ext uri="{FF2B5EF4-FFF2-40B4-BE49-F238E27FC236}">
                <a16:creationId xmlns:a16="http://schemas.microsoft.com/office/drawing/2014/main" id="{ED50082B-17D7-4D61-8AEB-81517D85D253}"/>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BR" noProof="0"/>
              <a:t>Clique para editar o texto Mestre</a:t>
            </a:r>
          </a:p>
        </p:txBody>
      </p:sp>
      <p:sp>
        <p:nvSpPr>
          <p:cNvPr id="5" name="Espaço Reservado para Data 4">
            <a:extLst>
              <a:ext uri="{FF2B5EF4-FFF2-40B4-BE49-F238E27FC236}">
                <a16:creationId xmlns:a16="http://schemas.microsoft.com/office/drawing/2014/main" id="{81A70783-FF31-4C4E-9196-EB169B209747}"/>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6" name="Espaço Reservado para Rodapé 5">
            <a:extLst>
              <a:ext uri="{FF2B5EF4-FFF2-40B4-BE49-F238E27FC236}">
                <a16:creationId xmlns:a16="http://schemas.microsoft.com/office/drawing/2014/main" id="{7D92E260-747D-40FD-A062-9DD5E6835ABB}"/>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7" name="Espaço Reservado para o Número do Slide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8" name="Forma livre: Forma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orma livre: Forma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8628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rtlCol="0" anchor="b"/>
          <a:lstStyle>
            <a:lvl1pPr>
              <a:defRPr sz="3200"/>
            </a:lvl1pPr>
          </a:lstStyle>
          <a:p>
            <a:pPr rtl="0"/>
            <a:r>
              <a:rPr lang="pt-BR" noProof="0"/>
              <a:t>Clique para editar o título Mestre</a:t>
            </a:r>
          </a:p>
        </p:txBody>
      </p:sp>
      <p:sp>
        <p:nvSpPr>
          <p:cNvPr id="3" name="Espaço reservado para imagem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pt-BR" noProof="0"/>
              <a:t>Clique no ícone para adicionar uma imagem</a:t>
            </a:r>
          </a:p>
        </p:txBody>
      </p:sp>
      <p:sp>
        <p:nvSpPr>
          <p:cNvPr id="4" name="Espaço reservado para texto 3">
            <a:extLst>
              <a:ext uri="{FF2B5EF4-FFF2-40B4-BE49-F238E27FC236}">
                <a16:creationId xmlns:a16="http://schemas.microsoft.com/office/drawing/2014/main" id="{A6EF87F5-0B10-4AC7-9599-F088C5E796D7}"/>
              </a:ext>
            </a:extLst>
          </p:cNvPr>
          <p:cNvSpPr>
            <a:spLocks noGrp="1"/>
          </p:cNvSpPr>
          <p:nvPr>
            <p:ph type="body" sz="half" idx="2" hasCustomPrompt="1"/>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pt-BR" noProof="0"/>
              <a:t>Clique para editar o texto Mestre</a:t>
            </a:r>
          </a:p>
        </p:txBody>
      </p:sp>
      <p:sp>
        <p:nvSpPr>
          <p:cNvPr id="5" name="Espaço Reservado para Data 4">
            <a:extLst>
              <a:ext uri="{FF2B5EF4-FFF2-40B4-BE49-F238E27FC236}">
                <a16:creationId xmlns:a16="http://schemas.microsoft.com/office/drawing/2014/main" id="{62A07CB7-0520-4D64-B76C-C31AC557832D}"/>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6" name="Espaço Reservado para Rodapé 5">
            <a:extLst>
              <a:ext uri="{FF2B5EF4-FFF2-40B4-BE49-F238E27FC236}">
                <a16:creationId xmlns:a16="http://schemas.microsoft.com/office/drawing/2014/main" id="{92EEB226-AD45-45DF-AAB5-5513AE732AAE}"/>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7" name="Espaço Reservado para o Número do Slide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8" name="Forma livre: Forma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orma livre: Forma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4012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AFA665D7-34D0-4262-B345-9B1A1BA8DA17}"/>
              </a:ext>
            </a:extLst>
          </p:cNvPr>
          <p:cNvSpPr/>
          <p:nvPr userDrawn="1"/>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Arco 11">
            <a:extLst>
              <a:ext uri="{FF2B5EF4-FFF2-40B4-BE49-F238E27FC236}">
                <a16:creationId xmlns:a16="http://schemas.microsoft.com/office/drawing/2014/main" id="{39ECC553-79E5-4B14-89C9-4DAD2B1021B1}"/>
              </a:ext>
            </a:extLst>
          </p:cNvPr>
          <p:cNvSpPr/>
          <p:nvPr userDrawn="1"/>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55797934-7E2B-4F94-89C4-0279413FF821}"/>
              </a:ext>
            </a:extLst>
          </p:cNvPr>
          <p:cNvSpPr/>
          <p:nvPr userDrawn="1"/>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249FF209-11EE-4A3F-9685-A155FECD0DC8}"/>
              </a:ext>
            </a:extLst>
          </p:cNvPr>
          <p:cNvSpPr>
            <a:spLocks noGrp="1"/>
          </p:cNvSpPr>
          <p:nvPr>
            <p:ph type="title" hasCustomPrompt="1"/>
          </p:nvPr>
        </p:nvSpPr>
        <p:spPr>
          <a:xfrm>
            <a:off x="1170432" y="1399032"/>
            <a:ext cx="3236976" cy="4069080"/>
          </a:xfrm>
        </p:spPr>
        <p:txBody>
          <a:bodyPr rtlCol="0"/>
          <a:lstStyle>
            <a:lvl1pPr algn="ctr">
              <a:defRPr>
                <a:solidFill>
                  <a:schemeClr val="bg1"/>
                </a:solidFill>
              </a:defRPr>
            </a:lvl1pPr>
          </a:lstStyle>
          <a:p>
            <a:pPr rtl="0"/>
            <a:r>
              <a:rPr lang="pt-BR" noProof="0"/>
              <a:t>Clique para editar o estilo de título Mestre</a:t>
            </a:r>
          </a:p>
        </p:txBody>
      </p:sp>
      <p:sp>
        <p:nvSpPr>
          <p:cNvPr id="3" name="Espaço reservado para conteúdo 2">
            <a:extLst>
              <a:ext uri="{FF2B5EF4-FFF2-40B4-BE49-F238E27FC236}">
                <a16:creationId xmlns:a16="http://schemas.microsoft.com/office/drawing/2014/main" id="{0A47AF11-F208-4FDA-9E19-D6CA3472134E}"/>
              </a:ext>
            </a:extLst>
          </p:cNvPr>
          <p:cNvSpPr>
            <a:spLocks noGrp="1"/>
          </p:cNvSpPr>
          <p:nvPr>
            <p:ph idx="1" hasCustomPrompt="1"/>
          </p:nvPr>
        </p:nvSpPr>
        <p:spPr>
          <a:xfrm>
            <a:off x="5788152" y="1527048"/>
            <a:ext cx="5111496" cy="3931920"/>
          </a:xfrm>
        </p:spPr>
        <p:txBody>
          <a:bodyPr rtlCol="0" anchor="ctr"/>
          <a:lstStyle>
            <a:lvl1pPr marL="0" indent="0">
              <a:buNone/>
              <a:defRPr/>
            </a:lvl1pPr>
            <a:lvl2pPr marL="228600">
              <a:defRPr/>
            </a:lvl2pPr>
            <a:lvl3pPr marL="457200">
              <a:defRPr/>
            </a:lvl3pPr>
            <a:lvl4pPr>
              <a:buNone/>
              <a:defRPr/>
            </a:lvl4pPr>
          </a:lstStyle>
          <a:p>
            <a:pPr lvl="0" rtl="0"/>
            <a:r>
              <a:rPr lang="pt-BR" noProof="0"/>
              <a:t>Clique para editar o texto Mestre</a:t>
            </a:r>
          </a:p>
          <a:p>
            <a:pPr lvl="1" rtl="0"/>
            <a:r>
              <a:rPr lang="pt-BR" noProof="0"/>
              <a:t>Segundo nível</a:t>
            </a:r>
          </a:p>
          <a:p>
            <a:pPr lvl="2" rtl="0"/>
            <a:r>
              <a:rPr lang="pt-BR" noProof="0"/>
              <a:t>Terceiro nível</a:t>
            </a:r>
          </a:p>
        </p:txBody>
      </p:sp>
      <p:sp>
        <p:nvSpPr>
          <p:cNvPr id="4" name="Espaço Reservado para Data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6" name="Espaço Reservado para o Número do Slide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Tree>
    <p:extLst>
      <p:ext uri="{BB962C8B-B14F-4D97-AF65-F5344CB8AC3E}">
        <p14:creationId xmlns:p14="http://schemas.microsoft.com/office/powerpoint/2010/main" val="81394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e Conteúdo 2 imagens pequenas">
    <p:spTree>
      <p:nvGrpSpPr>
        <p:cNvPr id="1" name=""/>
        <p:cNvGrpSpPr/>
        <p:nvPr/>
      </p:nvGrpSpPr>
      <p:grpSpPr>
        <a:xfrm>
          <a:off x="0" y="0"/>
          <a:ext cx="0" cy="0"/>
          <a:chOff x="0" y="0"/>
          <a:chExt cx="0" cy="0"/>
        </a:xfrm>
      </p:grpSpPr>
      <p:sp>
        <p:nvSpPr>
          <p:cNvPr id="22" name="Espaço Reservado para Imagem 21">
            <a:extLst>
              <a:ext uri="{FF2B5EF4-FFF2-40B4-BE49-F238E27FC236}">
                <a16:creationId xmlns:a16="http://schemas.microsoft.com/office/drawing/2014/main" id="{5A614E3F-4FB2-4152-A59C-941C908D7B05}"/>
              </a:ext>
            </a:extLst>
          </p:cNvPr>
          <p:cNvSpPr>
            <a:spLocks noGrp="1"/>
          </p:cNvSpPr>
          <p:nvPr>
            <p:ph type="pic" sz="quarter" idx="13"/>
          </p:nvPr>
        </p:nvSpPr>
        <p:spPr>
          <a:xfrm>
            <a:off x="7200479" y="1150210"/>
            <a:ext cx="2207046" cy="2204178"/>
          </a:xfrm>
          <a:custGeom>
            <a:avLst/>
            <a:gdLst>
              <a:gd name="connsiteX0" fmla="*/ 1098749 w 2207046"/>
              <a:gd name="connsiteY0" fmla="*/ 0 h 2204178"/>
              <a:gd name="connsiteX1" fmla="*/ 2201707 w 2207046"/>
              <a:gd name="connsiteY1" fmla="*/ 995326 h 2204178"/>
              <a:gd name="connsiteX2" fmla="*/ 2207046 w 2207046"/>
              <a:gd name="connsiteY2" fmla="*/ 1101058 h 2204178"/>
              <a:gd name="connsiteX3" fmla="*/ 2207046 w 2207046"/>
              <a:gd name="connsiteY3" fmla="*/ 1116306 h 2204178"/>
              <a:gd name="connsiteX4" fmla="*/ 2201707 w 2207046"/>
              <a:gd name="connsiteY4" fmla="*/ 1222039 h 2204178"/>
              <a:gd name="connsiteX5" fmla="*/ 1322187 w 2207046"/>
              <a:gd name="connsiteY5" fmla="*/ 2194840 h 2204178"/>
              <a:gd name="connsiteX6" fmla="*/ 1260999 w 2207046"/>
              <a:gd name="connsiteY6" fmla="*/ 2204178 h 2204178"/>
              <a:gd name="connsiteX7" fmla="*/ 936500 w 2207046"/>
              <a:gd name="connsiteY7" fmla="*/ 2204178 h 2204178"/>
              <a:gd name="connsiteX8" fmla="*/ 875311 w 2207046"/>
              <a:gd name="connsiteY8" fmla="*/ 2194840 h 2204178"/>
              <a:gd name="connsiteX9" fmla="*/ 12592 w 2207046"/>
              <a:gd name="connsiteY9" fmla="*/ 1332120 h 2204178"/>
              <a:gd name="connsiteX10" fmla="*/ 0 w 2207046"/>
              <a:gd name="connsiteY10" fmla="*/ 1249617 h 2204178"/>
              <a:gd name="connsiteX11" fmla="*/ 0 w 2207046"/>
              <a:gd name="connsiteY11" fmla="*/ 967747 h 2204178"/>
              <a:gd name="connsiteX12" fmla="*/ 12592 w 2207046"/>
              <a:gd name="connsiteY12" fmla="*/ 885244 h 2204178"/>
              <a:gd name="connsiteX13" fmla="*/ 1098749 w 2207046"/>
              <a:gd name="connsiteY13" fmla="*/ 0 h 2204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07046" h="2204178">
                <a:moveTo>
                  <a:pt x="1098749" y="0"/>
                </a:moveTo>
                <a:cubicBezTo>
                  <a:pt x="1672788" y="0"/>
                  <a:pt x="2144931" y="436266"/>
                  <a:pt x="2201707" y="995326"/>
                </a:cubicBezTo>
                <a:lnTo>
                  <a:pt x="2207046" y="1101058"/>
                </a:lnTo>
                <a:lnTo>
                  <a:pt x="2207046" y="1116306"/>
                </a:lnTo>
                <a:lnTo>
                  <a:pt x="2201707" y="1222039"/>
                </a:lnTo>
                <a:cubicBezTo>
                  <a:pt x="2152501" y="1706557"/>
                  <a:pt x="1791308" y="2098844"/>
                  <a:pt x="1322187" y="2194840"/>
                </a:cubicBezTo>
                <a:lnTo>
                  <a:pt x="1260999" y="2204178"/>
                </a:lnTo>
                <a:lnTo>
                  <a:pt x="936500" y="2204178"/>
                </a:lnTo>
                <a:lnTo>
                  <a:pt x="875311" y="2194840"/>
                </a:lnTo>
                <a:cubicBezTo>
                  <a:pt x="442276" y="2106228"/>
                  <a:pt x="101204" y="1765156"/>
                  <a:pt x="12592" y="1332120"/>
                </a:cubicBezTo>
                <a:lnTo>
                  <a:pt x="0" y="1249617"/>
                </a:lnTo>
                <a:lnTo>
                  <a:pt x="0" y="967747"/>
                </a:lnTo>
                <a:lnTo>
                  <a:pt x="12592" y="885244"/>
                </a:lnTo>
                <a:cubicBezTo>
                  <a:pt x="115972" y="380036"/>
                  <a:pt x="562980" y="0"/>
                  <a:pt x="1098749" y="0"/>
                </a:cubicBezTo>
                <a:close/>
              </a:path>
            </a:pathLst>
          </a:custGeom>
        </p:spPr>
        <p:txBody>
          <a:bodyPr wrap="square" rtlCol="0" anchor="ctr">
            <a:noAutofit/>
          </a:bodyPr>
          <a:lstStyle>
            <a:lvl1pPr algn="ctr">
              <a:buNone/>
              <a:defRPr sz="1800"/>
            </a:lvl1pPr>
          </a:lstStyle>
          <a:p>
            <a:pPr rtl="0"/>
            <a:r>
              <a:rPr lang="pt-BR" noProof="0"/>
              <a:t>Clique no ícone para adicionar uma imagem</a:t>
            </a:r>
          </a:p>
        </p:txBody>
      </p:sp>
      <p:sp>
        <p:nvSpPr>
          <p:cNvPr id="21" name="Espaço Reservado para Imagem 20">
            <a:extLst>
              <a:ext uri="{FF2B5EF4-FFF2-40B4-BE49-F238E27FC236}">
                <a16:creationId xmlns:a16="http://schemas.microsoft.com/office/drawing/2014/main" id="{8A1F486A-F545-4642-B1CB-5356704413D3}"/>
              </a:ext>
            </a:extLst>
          </p:cNvPr>
          <p:cNvSpPr>
            <a:spLocks noGrp="1"/>
          </p:cNvSpPr>
          <p:nvPr>
            <p:ph type="pic" sz="quarter" idx="14"/>
          </p:nvPr>
        </p:nvSpPr>
        <p:spPr>
          <a:xfrm>
            <a:off x="8444632" y="2579683"/>
            <a:ext cx="3096807" cy="3096807"/>
          </a:xfrm>
          <a:custGeom>
            <a:avLst/>
            <a:gdLst>
              <a:gd name="connsiteX0" fmla="*/ 1548404 w 3096807"/>
              <a:gd name="connsiteY0" fmla="*/ 0 h 3096807"/>
              <a:gd name="connsiteX1" fmla="*/ 3096807 w 3096807"/>
              <a:gd name="connsiteY1" fmla="*/ 1548404 h 3096807"/>
              <a:gd name="connsiteX2" fmla="*/ 1548404 w 3096807"/>
              <a:gd name="connsiteY2" fmla="*/ 3096807 h 3096807"/>
              <a:gd name="connsiteX3" fmla="*/ 0 w 3096807"/>
              <a:gd name="connsiteY3" fmla="*/ 1548404 h 3096807"/>
              <a:gd name="connsiteX4" fmla="*/ 1548404 w 3096807"/>
              <a:gd name="connsiteY4" fmla="*/ 0 h 3096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6807" h="3096807">
                <a:moveTo>
                  <a:pt x="1548404" y="0"/>
                </a:moveTo>
                <a:cubicBezTo>
                  <a:pt x="2403564" y="0"/>
                  <a:pt x="3096807" y="693243"/>
                  <a:pt x="3096807" y="1548404"/>
                </a:cubicBezTo>
                <a:cubicBezTo>
                  <a:pt x="3096807" y="2403564"/>
                  <a:pt x="2403564" y="3096807"/>
                  <a:pt x="1548404" y="3096807"/>
                </a:cubicBezTo>
                <a:cubicBezTo>
                  <a:pt x="693243" y="3096807"/>
                  <a:pt x="0" y="2403564"/>
                  <a:pt x="0" y="1548404"/>
                </a:cubicBezTo>
                <a:cubicBezTo>
                  <a:pt x="0" y="693243"/>
                  <a:pt x="693243" y="0"/>
                  <a:pt x="1548404" y="0"/>
                </a:cubicBezTo>
                <a:close/>
              </a:path>
            </a:pathLst>
          </a:custGeom>
        </p:spPr>
        <p:txBody>
          <a:bodyPr wrap="square" rtlCol="0" anchor="ctr">
            <a:noAutofit/>
          </a:bodyPr>
          <a:lstStyle>
            <a:lvl1pPr algn="ctr">
              <a:buNone/>
              <a:defRPr sz="1800"/>
            </a:lvl1pPr>
          </a:lstStyle>
          <a:p>
            <a:pPr rtl="0"/>
            <a:r>
              <a:rPr lang="pt-BR" noProof="0"/>
              <a:t>Clique no ícone para adicionar uma imagem</a:t>
            </a:r>
          </a:p>
        </p:txBody>
      </p:sp>
      <p:sp>
        <p:nvSpPr>
          <p:cNvPr id="2" name="Título 1">
            <a:extLst>
              <a:ext uri="{FF2B5EF4-FFF2-40B4-BE49-F238E27FC236}">
                <a16:creationId xmlns:a16="http://schemas.microsoft.com/office/drawing/2014/main" id="{249FF209-11EE-4A3F-9685-A155FECD0DC8}"/>
              </a:ext>
            </a:extLst>
          </p:cNvPr>
          <p:cNvSpPr>
            <a:spLocks noGrp="1"/>
          </p:cNvSpPr>
          <p:nvPr>
            <p:ph type="title" hasCustomPrompt="1"/>
          </p:nvPr>
        </p:nvSpPr>
        <p:spPr>
          <a:xfrm>
            <a:off x="539496" y="365124"/>
            <a:ext cx="5806440" cy="1325880"/>
          </a:xfrm>
        </p:spPr>
        <p:txBody>
          <a:bodyPr rtlCol="0"/>
          <a:lstStyle/>
          <a:p>
            <a:pPr rtl="0"/>
            <a:r>
              <a:rPr lang="pt-BR" noProof="0"/>
              <a:t>Clique para editar o estilo de título Mestre</a:t>
            </a:r>
          </a:p>
        </p:txBody>
      </p:sp>
      <p:sp>
        <p:nvSpPr>
          <p:cNvPr id="3" name="Espaço Reservado para Conteúdo 2">
            <a:extLst>
              <a:ext uri="{FF2B5EF4-FFF2-40B4-BE49-F238E27FC236}">
                <a16:creationId xmlns:a16="http://schemas.microsoft.com/office/drawing/2014/main" id="{0A47AF11-F208-4FDA-9E19-D6CA3472134E}"/>
              </a:ext>
            </a:extLst>
          </p:cNvPr>
          <p:cNvSpPr>
            <a:spLocks noGrp="1"/>
          </p:cNvSpPr>
          <p:nvPr>
            <p:ph idx="1" hasCustomPrompt="1"/>
          </p:nvPr>
        </p:nvSpPr>
        <p:spPr>
          <a:xfrm>
            <a:off x="539496" y="1825625"/>
            <a:ext cx="5806440" cy="4352544"/>
          </a:xfrm>
        </p:spPr>
        <p:txBody>
          <a:bodyPr rtlCol="0">
            <a:normAutofit/>
          </a:bodyPr>
          <a:lstStyle>
            <a:lvl1pPr marL="0" indent="0">
              <a:lnSpc>
                <a:spcPct val="110000"/>
              </a:lnSpc>
              <a:buNone/>
              <a:defRPr sz="2400"/>
            </a:lvl1pPr>
            <a:lvl2pPr marL="228600">
              <a:lnSpc>
                <a:spcPct val="110000"/>
              </a:lnSpc>
              <a:defRPr sz="2000"/>
            </a:lvl2pPr>
            <a:lvl3pPr marL="457200">
              <a:lnSpc>
                <a:spcPct val="110000"/>
              </a:lnSpc>
              <a:defRPr sz="1800"/>
            </a:lvl3pPr>
            <a:lvl4pPr marL="685800">
              <a:lnSpc>
                <a:spcPct val="110000"/>
              </a:lnSpc>
              <a:defRPr sz="1600"/>
            </a:lvl4pPr>
            <a:lvl5pPr>
              <a:lnSpc>
                <a:spcPct val="110000"/>
              </a:lnSpc>
              <a:defRPr/>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p:txBody>
      </p:sp>
      <p:sp>
        <p:nvSpPr>
          <p:cNvPr id="4" name="Espaço Reservado para Data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6" name="Espaço Reservado para o Número do Slide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10" name="Oval 9">
            <a:extLst>
              <a:ext uri="{FF2B5EF4-FFF2-40B4-BE49-F238E27FC236}">
                <a16:creationId xmlns:a16="http://schemas.microsoft.com/office/drawing/2014/main" id="{E8E71C73-7BAD-4838-88C1-42E045A9D179}"/>
              </a:ext>
            </a:extLst>
          </p:cNvPr>
          <p:cNvSpPr/>
          <p:nvPr userDrawn="1"/>
        </p:nvSpPr>
        <p:spPr>
          <a:xfrm>
            <a:off x="10249620" y="1555068"/>
            <a:ext cx="819303" cy="7970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tângulo 11">
            <a:extLst>
              <a:ext uri="{FF2B5EF4-FFF2-40B4-BE49-F238E27FC236}">
                <a16:creationId xmlns:a16="http://schemas.microsoft.com/office/drawing/2014/main" id="{44560922-5803-412D-880B-065E75DCBC0A}"/>
              </a:ext>
            </a:extLst>
          </p:cNvPr>
          <p:cNvSpPr/>
          <p:nvPr userDrawn="1"/>
        </p:nvSpPr>
        <p:spPr>
          <a:xfrm>
            <a:off x="7590089" y="4034393"/>
            <a:ext cx="876704" cy="876704"/>
          </a:xfrm>
          <a:prstGeom prst="rect">
            <a:avLst/>
          </a:prstGeom>
          <a:noFill/>
          <a:ln w="127000">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0839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200EACD1-D216-4037-8AFF-80CF273586DF}"/>
              </a:ext>
            </a:extLst>
          </p:cNvPr>
          <p:cNvSpPr/>
          <p:nvPr userDrawn="1"/>
        </p:nvSpPr>
        <p:spPr>
          <a:xfrm>
            <a:off x="2815929" y="148929"/>
            <a:ext cx="6560142" cy="65601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o 7">
            <a:extLst>
              <a:ext uri="{FF2B5EF4-FFF2-40B4-BE49-F238E27FC236}">
                <a16:creationId xmlns:a16="http://schemas.microsoft.com/office/drawing/2014/main" id="{F941DE04-3FEA-4A57-B200-F9F6A765C792}"/>
              </a:ext>
            </a:extLst>
          </p:cNvPr>
          <p:cNvSpPr/>
          <p:nvPr userDrawn="1"/>
        </p:nvSpPr>
        <p:spPr>
          <a:xfrm rot="9222429" flipV="1">
            <a:off x="2494119" y="-28502"/>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A565C7B4-4152-4548-A771-EB148A028FDB}"/>
              </a:ext>
            </a:extLst>
          </p:cNvPr>
          <p:cNvSpPr/>
          <p:nvPr userDrawn="1"/>
        </p:nvSpPr>
        <p:spPr>
          <a:xfrm>
            <a:off x="8165417" y="5241988"/>
            <a:ext cx="759403" cy="7388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A04C0001-5D76-45A0-A9F4-7172BDDD5D28}"/>
              </a:ext>
            </a:extLst>
          </p:cNvPr>
          <p:cNvSpPr>
            <a:spLocks noGrp="1"/>
          </p:cNvSpPr>
          <p:nvPr>
            <p:ph type="title" hasCustomPrompt="1"/>
          </p:nvPr>
        </p:nvSpPr>
        <p:spPr>
          <a:xfrm>
            <a:off x="3319272" y="1380744"/>
            <a:ext cx="5559552" cy="2514600"/>
          </a:xfrm>
        </p:spPr>
        <p:txBody>
          <a:bodyPr rtlCol="0" anchor="b"/>
          <a:lstStyle>
            <a:lvl1pPr algn="ctr">
              <a:defRPr sz="6000">
                <a:solidFill>
                  <a:schemeClr val="bg1"/>
                </a:solidFill>
              </a:defRPr>
            </a:lvl1pPr>
          </a:lstStyle>
          <a:p>
            <a:pPr rtl="0"/>
            <a:r>
              <a:rPr lang="pt-BR" noProof="0"/>
              <a:t>Clique para editar o estilo de título Mestre</a:t>
            </a:r>
          </a:p>
        </p:txBody>
      </p:sp>
      <p:sp>
        <p:nvSpPr>
          <p:cNvPr id="3" name="Espaço Reservado para Texto 2">
            <a:extLst>
              <a:ext uri="{FF2B5EF4-FFF2-40B4-BE49-F238E27FC236}">
                <a16:creationId xmlns:a16="http://schemas.microsoft.com/office/drawing/2014/main" id="{9E1462C4-0E4B-4DB7-A8BF-FE55142760AF}"/>
              </a:ext>
            </a:extLst>
          </p:cNvPr>
          <p:cNvSpPr>
            <a:spLocks noGrp="1"/>
          </p:cNvSpPr>
          <p:nvPr>
            <p:ph type="body" idx="1" hasCustomPrompt="1"/>
          </p:nvPr>
        </p:nvSpPr>
        <p:spPr>
          <a:xfrm>
            <a:off x="3319272" y="4078224"/>
            <a:ext cx="5559552" cy="1536192"/>
          </a:xfrm>
        </p:spPr>
        <p:txBody>
          <a:bodyPr rtlCol="0"/>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Clique para editar o texto Mestre</a:t>
            </a:r>
          </a:p>
        </p:txBody>
      </p:sp>
    </p:spTree>
    <p:extLst>
      <p:ext uri="{BB962C8B-B14F-4D97-AF65-F5344CB8AC3E}">
        <p14:creationId xmlns:p14="http://schemas.microsoft.com/office/powerpoint/2010/main" val="785573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9FF209-11EE-4A3F-9685-A155FECD0DC8}"/>
              </a:ext>
            </a:extLst>
          </p:cNvPr>
          <p:cNvSpPr>
            <a:spLocks noGrp="1"/>
          </p:cNvSpPr>
          <p:nvPr>
            <p:ph type="title" hasCustomPrompt="1"/>
          </p:nvPr>
        </p:nvSpPr>
        <p:spPr>
          <a:xfrm>
            <a:off x="539496" y="365125"/>
            <a:ext cx="10515600" cy="1325563"/>
          </a:xfrm>
        </p:spPr>
        <p:txBody>
          <a:bodyPr rtlCol="0"/>
          <a:lstStyle/>
          <a:p>
            <a:pPr rtl="0"/>
            <a:r>
              <a:rPr lang="pt-BR" noProof="0"/>
              <a:t>Clique para editar o estilo de título Mestre</a:t>
            </a:r>
          </a:p>
        </p:txBody>
      </p:sp>
      <p:sp>
        <p:nvSpPr>
          <p:cNvPr id="3" name="Espaço reservado para conteúdo 2">
            <a:extLst>
              <a:ext uri="{FF2B5EF4-FFF2-40B4-BE49-F238E27FC236}">
                <a16:creationId xmlns:a16="http://schemas.microsoft.com/office/drawing/2014/main" id="{0A47AF11-F208-4FDA-9E19-D6CA3472134E}"/>
              </a:ext>
            </a:extLst>
          </p:cNvPr>
          <p:cNvSpPr>
            <a:spLocks noGrp="1"/>
          </p:cNvSpPr>
          <p:nvPr>
            <p:ph idx="1" hasCustomPrompt="1"/>
          </p:nvPr>
        </p:nvSpPr>
        <p:spPr>
          <a:xfrm>
            <a:off x="1179576" y="1911096"/>
            <a:ext cx="9829800" cy="3859742"/>
          </a:xfrm>
        </p:spPr>
        <p:txBody>
          <a:bodyPr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Data 3">
            <a:extLst>
              <a:ext uri="{FF2B5EF4-FFF2-40B4-BE49-F238E27FC236}">
                <a16:creationId xmlns:a16="http://schemas.microsoft.com/office/drawing/2014/main" id="{96E82FA1-02B7-467E-9F16-D178149407C5}"/>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6D389247-FB8A-4494-859B-B3754B02A5EE}"/>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6" name="Espaço Reservado para o Número do Slide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7" name="Forma Livre: Forma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orma livre: Forma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08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ítulo e Conteúdo 2">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E11BF3-02E8-4EB7-818E-652B82CF2C9D}"/>
              </a:ext>
            </a:extLst>
          </p:cNvPr>
          <p:cNvSpPr>
            <a:spLocks noGrp="1"/>
          </p:cNvSpPr>
          <p:nvPr>
            <p:ph type="title" hasCustomPrompt="1"/>
          </p:nvPr>
        </p:nvSpPr>
        <p:spPr/>
        <p:txBody>
          <a:bodyPr rtlCol="0"/>
          <a:lstStyle/>
          <a:p>
            <a:pPr rtl="0"/>
            <a:r>
              <a:rPr lang="pt-BR" noProof="0"/>
              <a:t>Clique para editar o estilo de título Mestre</a:t>
            </a:r>
          </a:p>
        </p:txBody>
      </p:sp>
      <p:sp>
        <p:nvSpPr>
          <p:cNvPr id="3" name="Espaço Reservado para Data 2">
            <a:extLst>
              <a:ext uri="{FF2B5EF4-FFF2-40B4-BE49-F238E27FC236}">
                <a16:creationId xmlns:a16="http://schemas.microsoft.com/office/drawing/2014/main" id="{254D3190-B78C-42F1-9D62-F523886BBE51}"/>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4" name="Espaço Reservado para Rodapé 3">
            <a:extLst>
              <a:ext uri="{FF2B5EF4-FFF2-40B4-BE49-F238E27FC236}">
                <a16:creationId xmlns:a16="http://schemas.microsoft.com/office/drawing/2014/main" id="{EA381C40-F9FC-4D58-8508-F0632DF5A018}"/>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5" name="Espaço Reservado para o Número do Slide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6" name="Forma livre: Forma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orma Livre: Forma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Espaço Reservado para Conteúdo 2">
            <a:extLst>
              <a:ext uri="{FF2B5EF4-FFF2-40B4-BE49-F238E27FC236}">
                <a16:creationId xmlns:a16="http://schemas.microsoft.com/office/drawing/2014/main" id="{4753B078-30BA-4AB9-A020-EE8D9404B69E}"/>
              </a:ext>
            </a:extLst>
          </p:cNvPr>
          <p:cNvSpPr>
            <a:spLocks noGrp="1"/>
          </p:cNvSpPr>
          <p:nvPr>
            <p:ph idx="1" hasCustomPrompt="1"/>
          </p:nvPr>
        </p:nvSpPr>
        <p:spPr>
          <a:xfrm>
            <a:off x="838200" y="1911096"/>
            <a:ext cx="10515600" cy="3859742"/>
          </a:xfrm>
        </p:spPr>
        <p:txBody>
          <a:bodyPr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Tree>
    <p:extLst>
      <p:ext uri="{BB962C8B-B14F-4D97-AF65-F5344CB8AC3E}">
        <p14:creationId xmlns:p14="http://schemas.microsoft.com/office/powerpoint/2010/main" val="898923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de cotação com imagem">
    <p:bg>
      <p:bgPr>
        <a:solidFill>
          <a:schemeClr val="tx1"/>
        </a:solidFill>
        <a:effectLst/>
      </p:bgPr>
    </p:bg>
    <p:spTree>
      <p:nvGrpSpPr>
        <p:cNvPr id="1" name=""/>
        <p:cNvGrpSpPr/>
        <p:nvPr/>
      </p:nvGrpSpPr>
      <p:grpSpPr>
        <a:xfrm>
          <a:off x="0" y="0"/>
          <a:ext cx="0" cy="0"/>
          <a:chOff x="0" y="0"/>
          <a:chExt cx="0" cy="0"/>
        </a:xfrm>
      </p:grpSpPr>
      <p:sp>
        <p:nvSpPr>
          <p:cNvPr id="6" name="Espaço Reservado para Imagem 5">
            <a:extLst>
              <a:ext uri="{FF2B5EF4-FFF2-40B4-BE49-F238E27FC236}">
                <a16:creationId xmlns:a16="http://schemas.microsoft.com/office/drawing/2014/main" id="{63E3FD7E-C80A-4707-A8E9-4134DF91F3FF}"/>
              </a:ext>
            </a:extLst>
          </p:cNvPr>
          <p:cNvSpPr>
            <a:spLocks noGrp="1"/>
          </p:cNvSpPr>
          <p:nvPr>
            <p:ph type="pic" sz="quarter" idx="10"/>
          </p:nvPr>
        </p:nvSpPr>
        <p:spPr>
          <a:xfrm>
            <a:off x="0" y="1"/>
            <a:ext cx="12192000" cy="6858000"/>
          </a:xfrm>
        </p:spPr>
        <p:txBody>
          <a:bodyPr rtlCol="0"/>
          <a:lstStyle>
            <a:lvl1pPr>
              <a:buNone/>
              <a:defRPr>
                <a:solidFill>
                  <a:schemeClr val="bg1"/>
                </a:solidFill>
              </a:defRPr>
            </a:lvl1pPr>
          </a:lstStyle>
          <a:p>
            <a:pPr rtl="0"/>
            <a:r>
              <a:rPr lang="pt-BR" noProof="0"/>
              <a:t>Clique no ícone para adicionar uma imagem</a:t>
            </a:r>
          </a:p>
        </p:txBody>
      </p:sp>
      <p:sp>
        <p:nvSpPr>
          <p:cNvPr id="10" name="Título 9">
            <a:extLst>
              <a:ext uri="{FF2B5EF4-FFF2-40B4-BE49-F238E27FC236}">
                <a16:creationId xmlns:a16="http://schemas.microsoft.com/office/drawing/2014/main" id="{10EC23F5-CD2E-4207-A4E6-73BDFF74D868}"/>
              </a:ext>
            </a:extLst>
          </p:cNvPr>
          <p:cNvSpPr>
            <a:spLocks noGrp="1"/>
          </p:cNvSpPr>
          <p:nvPr>
            <p:ph type="title" hasCustomPrompt="1"/>
          </p:nvPr>
        </p:nvSpPr>
        <p:spPr>
          <a:xfrm>
            <a:off x="3111500" y="370600"/>
            <a:ext cx="5923842" cy="5923842"/>
          </a:xfrm>
          <a:custGeom>
            <a:avLst/>
            <a:gdLst>
              <a:gd name="connsiteX0" fmla="*/ 2961921 w 5923842"/>
              <a:gd name="connsiteY0" fmla="*/ 0 h 5923842"/>
              <a:gd name="connsiteX1" fmla="*/ 5923842 w 5923842"/>
              <a:gd name="connsiteY1" fmla="*/ 2961921 h 5923842"/>
              <a:gd name="connsiteX2" fmla="*/ 2961921 w 5923842"/>
              <a:gd name="connsiteY2" fmla="*/ 5923842 h 5923842"/>
              <a:gd name="connsiteX3" fmla="*/ 0 w 5923842"/>
              <a:gd name="connsiteY3" fmla="*/ 2961921 h 5923842"/>
              <a:gd name="connsiteX4" fmla="*/ 2961921 w 5923842"/>
              <a:gd name="connsiteY4" fmla="*/ 0 h 5923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3842" h="5923842">
                <a:moveTo>
                  <a:pt x="2961921" y="0"/>
                </a:moveTo>
                <a:cubicBezTo>
                  <a:pt x="4597745" y="0"/>
                  <a:pt x="5923842" y="1326097"/>
                  <a:pt x="5923842" y="2961921"/>
                </a:cubicBezTo>
                <a:cubicBezTo>
                  <a:pt x="5923842" y="4597745"/>
                  <a:pt x="4597745" y="5923842"/>
                  <a:pt x="2961921" y="5923842"/>
                </a:cubicBezTo>
                <a:cubicBezTo>
                  <a:pt x="1326097" y="5923842"/>
                  <a:pt x="0" y="4597745"/>
                  <a:pt x="0" y="2961921"/>
                </a:cubicBezTo>
                <a:cubicBezTo>
                  <a:pt x="0" y="1326097"/>
                  <a:pt x="1326097" y="0"/>
                  <a:pt x="2961921" y="0"/>
                </a:cubicBezTo>
                <a:close/>
              </a:path>
            </a:pathLst>
          </a:custGeom>
          <a:solidFill>
            <a:schemeClr val="bg1">
              <a:alpha val="95000"/>
            </a:schemeClr>
          </a:solidFill>
        </p:spPr>
        <p:txBody>
          <a:bodyPr wrap="square" lIns="457200" rIns="457200" bIns="2331720" rtlCol="0" anchor="b" anchorCtr="0">
            <a:noAutofit/>
          </a:bodyPr>
          <a:lstStyle>
            <a:lvl1pPr algn="ctr">
              <a:defRPr sz="4000">
                <a:solidFill>
                  <a:schemeClr val="tx1"/>
                </a:solidFill>
              </a:defRPr>
            </a:lvl1pPr>
          </a:lstStyle>
          <a:p>
            <a:pPr rtl="0"/>
            <a:r>
              <a:rPr lang="pt-BR" noProof="0"/>
              <a:t>Clique para editar o estilo de título Mestre</a:t>
            </a:r>
          </a:p>
        </p:txBody>
      </p:sp>
      <p:sp>
        <p:nvSpPr>
          <p:cNvPr id="3" name="Espaço Reservado para Texto 2">
            <a:extLst>
              <a:ext uri="{FF2B5EF4-FFF2-40B4-BE49-F238E27FC236}">
                <a16:creationId xmlns:a16="http://schemas.microsoft.com/office/drawing/2014/main" id="{9E1462C4-0E4B-4DB7-A8BF-FE55142760AF}"/>
              </a:ext>
            </a:extLst>
          </p:cNvPr>
          <p:cNvSpPr>
            <a:spLocks noGrp="1"/>
          </p:cNvSpPr>
          <p:nvPr>
            <p:ph type="body" idx="1" hasCustomPrompt="1"/>
          </p:nvPr>
        </p:nvSpPr>
        <p:spPr>
          <a:xfrm>
            <a:off x="3575304" y="4379976"/>
            <a:ext cx="5038344" cy="713232"/>
          </a:xfrm>
        </p:spPr>
        <p:txBody>
          <a:bodyPr rtlCol="0"/>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pt-BR" noProof="0"/>
              <a:t>Clique para editar o texto Mestre</a:t>
            </a:r>
          </a:p>
        </p:txBody>
      </p:sp>
      <p:sp>
        <p:nvSpPr>
          <p:cNvPr id="11" name="Espaço Reservado para Data 10">
            <a:extLst>
              <a:ext uri="{FF2B5EF4-FFF2-40B4-BE49-F238E27FC236}">
                <a16:creationId xmlns:a16="http://schemas.microsoft.com/office/drawing/2014/main" id="{6B76FE53-FB67-4871-8485-71BAAFD7D1BF}"/>
              </a:ext>
            </a:extLst>
          </p:cNvPr>
          <p:cNvSpPr>
            <a:spLocks noGrp="1"/>
          </p:cNvSpPr>
          <p:nvPr>
            <p:ph type="dt" sz="half" idx="11"/>
          </p:nvPr>
        </p:nvSpPr>
        <p:spPr/>
        <p:txBody>
          <a:bodyPr rtlCol="0"/>
          <a:lstStyle>
            <a:lvl1pPr>
              <a:defRPr>
                <a:solidFill>
                  <a:schemeClr val="bg1"/>
                </a:solidFill>
                <a:latin typeface="+mn-lt"/>
              </a:defRPr>
            </a:lvl1pPr>
          </a:lstStyle>
          <a:p>
            <a:pPr rtl="0">
              <a:defRPr/>
            </a:pPr>
            <a:r>
              <a:rPr lang="pt-BR" noProof="0"/>
              <a:t>3/9/20XX</a:t>
            </a:r>
          </a:p>
        </p:txBody>
      </p:sp>
      <p:sp>
        <p:nvSpPr>
          <p:cNvPr id="12" name="Espaço Reservado para Rodapé 11">
            <a:extLst>
              <a:ext uri="{FF2B5EF4-FFF2-40B4-BE49-F238E27FC236}">
                <a16:creationId xmlns:a16="http://schemas.microsoft.com/office/drawing/2014/main" id="{AD26FED4-1CE2-444B-A77E-EB3CB505AF19}"/>
              </a:ext>
            </a:extLst>
          </p:cNvPr>
          <p:cNvSpPr>
            <a:spLocks noGrp="1"/>
          </p:cNvSpPr>
          <p:nvPr>
            <p:ph type="ftr" sz="quarter" idx="12"/>
          </p:nvPr>
        </p:nvSpPr>
        <p:spPr/>
        <p:txBody>
          <a:bodyPr rtlCol="0"/>
          <a:lstStyle>
            <a:lvl1pPr>
              <a:defRPr>
                <a:solidFill>
                  <a:schemeClr val="bg1"/>
                </a:solidFill>
                <a:latin typeface="+mn-lt"/>
              </a:defRPr>
            </a:lvl1pPr>
          </a:lstStyle>
          <a:p>
            <a:pPr rtl="0">
              <a:defRPr/>
            </a:pPr>
            <a:r>
              <a:rPr lang="pt-BR" noProof="0"/>
              <a:t>Título da Apresentação</a:t>
            </a:r>
          </a:p>
        </p:txBody>
      </p:sp>
      <p:sp>
        <p:nvSpPr>
          <p:cNvPr id="13" name="Espaço Reservado para o Número do Slide 12">
            <a:extLst>
              <a:ext uri="{FF2B5EF4-FFF2-40B4-BE49-F238E27FC236}">
                <a16:creationId xmlns:a16="http://schemas.microsoft.com/office/drawing/2014/main" id="{28FD25AA-10CC-48D8-9577-257871107B9A}"/>
              </a:ext>
            </a:extLst>
          </p:cNvPr>
          <p:cNvSpPr>
            <a:spLocks noGrp="1"/>
          </p:cNvSpPr>
          <p:nvPr>
            <p:ph type="sldNum" sz="quarter" idx="13"/>
          </p:nvPr>
        </p:nvSpPr>
        <p:spPr/>
        <p:txBody>
          <a:bodyPr rtlCol="0"/>
          <a:lstStyle>
            <a:lvl1pPr>
              <a:defRPr>
                <a:solidFill>
                  <a:schemeClr val="bg1"/>
                </a:solidFill>
                <a:latin typeface="+mn-lt"/>
              </a:defRPr>
            </a:lvl1pPr>
          </a:lstStyle>
          <a:p>
            <a:pPr rtl="0">
              <a:defRPr/>
            </a:pPr>
            <a:fld id="{D76B855D-E9CC-4FF8-AD85-6CDC7B89A0DE}" type="slidenum">
              <a:rPr lang="pt-BR" noProof="0" smtClean="0"/>
              <a:pPr rtl="0">
                <a:defRPr/>
              </a:pPr>
              <a:t>‹nº›</a:t>
            </a:fld>
            <a:endParaRPr lang="pt-BR" noProof="0"/>
          </a:p>
        </p:txBody>
      </p:sp>
    </p:spTree>
    <p:extLst>
      <p:ext uri="{BB962C8B-B14F-4D97-AF65-F5344CB8AC3E}">
        <p14:creationId xmlns:p14="http://schemas.microsoft.com/office/powerpoint/2010/main" val="220328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ois conteúd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ABFD05-2CB2-4A7E-89E7-57615BA82B4F}"/>
              </a:ext>
            </a:extLst>
          </p:cNvPr>
          <p:cNvSpPr>
            <a:spLocks noGrp="1"/>
          </p:cNvSpPr>
          <p:nvPr>
            <p:ph type="title" hasCustomPrompt="1"/>
          </p:nvPr>
        </p:nvSpPr>
        <p:spPr/>
        <p:txBody>
          <a:bodyPr rtlCol="0"/>
          <a:lstStyle/>
          <a:p>
            <a:pPr rtl="0"/>
            <a:r>
              <a:rPr lang="pt-BR" noProof="0"/>
              <a:t>Clique para editar o estilo de título Mestre</a:t>
            </a:r>
          </a:p>
        </p:txBody>
      </p:sp>
      <p:sp>
        <p:nvSpPr>
          <p:cNvPr id="3" name="Espaço Reservado para Conteúdo 2">
            <a:extLst>
              <a:ext uri="{FF2B5EF4-FFF2-40B4-BE49-F238E27FC236}">
                <a16:creationId xmlns:a16="http://schemas.microsoft.com/office/drawing/2014/main" id="{3F9532B8-D460-476D-816F-725E8D96C0A4}"/>
              </a:ext>
            </a:extLst>
          </p:cNvPr>
          <p:cNvSpPr>
            <a:spLocks noGrp="1"/>
          </p:cNvSpPr>
          <p:nvPr>
            <p:ph sz="half" idx="1" hasCustomPrompt="1"/>
          </p:nvPr>
        </p:nvSpPr>
        <p:spPr>
          <a:xfrm>
            <a:off x="838200" y="1825625"/>
            <a:ext cx="5181600" cy="4351338"/>
          </a:xfrm>
        </p:spPr>
        <p:txBody>
          <a:bodyPr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conteúdo 3">
            <a:extLst>
              <a:ext uri="{FF2B5EF4-FFF2-40B4-BE49-F238E27FC236}">
                <a16:creationId xmlns:a16="http://schemas.microsoft.com/office/drawing/2014/main" id="{26F7120F-70AF-4ED5-B364-3AA55C6B44B6}"/>
              </a:ext>
            </a:extLst>
          </p:cNvPr>
          <p:cNvSpPr>
            <a:spLocks noGrp="1"/>
          </p:cNvSpPr>
          <p:nvPr>
            <p:ph sz="half" idx="2" hasCustomPrompt="1"/>
          </p:nvPr>
        </p:nvSpPr>
        <p:spPr>
          <a:xfrm>
            <a:off x="6172200" y="1825625"/>
            <a:ext cx="5181600" cy="4351338"/>
          </a:xfrm>
        </p:spPr>
        <p:txBody>
          <a:bodyPr rtlCol="0"/>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Data 4">
            <a:extLst>
              <a:ext uri="{FF2B5EF4-FFF2-40B4-BE49-F238E27FC236}">
                <a16:creationId xmlns:a16="http://schemas.microsoft.com/office/drawing/2014/main" id="{63D8B65F-F709-469F-9961-4D01896CAA12}"/>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6" name="Espaço Reservado para Rodapé 5">
            <a:extLst>
              <a:ext uri="{FF2B5EF4-FFF2-40B4-BE49-F238E27FC236}">
                <a16:creationId xmlns:a16="http://schemas.microsoft.com/office/drawing/2014/main" id="{B781C6BC-B23D-48BC-AD44-654DDB8D0122}"/>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7" name="Espaço Reservado para o Número do Slide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8" name="Forma livre: Forma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orma livre: Forma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6906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92983E-E761-4429-9203-7FE8B2DB67E4}"/>
              </a:ext>
            </a:extLst>
          </p:cNvPr>
          <p:cNvSpPr>
            <a:spLocks noGrp="1"/>
          </p:cNvSpPr>
          <p:nvPr>
            <p:ph type="title" hasCustomPrompt="1"/>
          </p:nvPr>
        </p:nvSpPr>
        <p:spPr>
          <a:xfrm>
            <a:off x="839788" y="365125"/>
            <a:ext cx="10515600" cy="1325563"/>
          </a:xfrm>
        </p:spPr>
        <p:txBody>
          <a:bodyPr rtlCol="0"/>
          <a:lstStyle/>
          <a:p>
            <a:pPr rtl="0"/>
            <a:r>
              <a:rPr lang="pt-BR" noProof="0"/>
              <a:t>Clique para editar o estilo de título Mestre</a:t>
            </a:r>
          </a:p>
        </p:txBody>
      </p:sp>
      <p:sp>
        <p:nvSpPr>
          <p:cNvPr id="3" name="Espaço Reservado para Texto 2">
            <a:extLst>
              <a:ext uri="{FF2B5EF4-FFF2-40B4-BE49-F238E27FC236}">
                <a16:creationId xmlns:a16="http://schemas.microsoft.com/office/drawing/2014/main" id="{B921E9B7-62BE-49BA-AC6B-55250D66277F}"/>
              </a:ext>
            </a:extLst>
          </p:cNvPr>
          <p:cNvSpPr>
            <a:spLocks noGrp="1"/>
          </p:cNvSpPr>
          <p:nvPr>
            <p:ph type="body" idx="1" hasCustomPrompt="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4" name="Espaço reservado para conteúdo 3">
            <a:extLst>
              <a:ext uri="{FF2B5EF4-FFF2-40B4-BE49-F238E27FC236}">
                <a16:creationId xmlns:a16="http://schemas.microsoft.com/office/drawing/2014/main" id="{BC41A3FD-B90A-4C31-BD6B-581F9E2E0E5E}"/>
              </a:ext>
            </a:extLst>
          </p:cNvPr>
          <p:cNvSpPr>
            <a:spLocks noGrp="1"/>
          </p:cNvSpPr>
          <p:nvPr>
            <p:ph sz="half" idx="2" hasCustomPrompt="1"/>
          </p:nvPr>
        </p:nvSpPr>
        <p:spPr>
          <a:xfrm>
            <a:off x="839788" y="2505075"/>
            <a:ext cx="5157787" cy="3684588"/>
          </a:xfrm>
        </p:spPr>
        <p:txBody>
          <a:bodyPr rtlCol="0">
            <a:normAutofit/>
          </a:bodyPr>
          <a:lstStyle>
            <a:lvl1pPr>
              <a:defRPr sz="2400"/>
            </a:lvl1pPr>
            <a:lvl2pPr>
              <a:defRPr sz="2000"/>
            </a:lvl2pPr>
            <a:lvl3pPr>
              <a:defRPr sz="1800"/>
            </a:lvl3pPr>
            <a:lvl4pPr>
              <a:defRPr sz="1600"/>
            </a:lvl4pPr>
            <a:lvl5pPr>
              <a:defRPr sz="1600"/>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5" name="Espaço reservado para texto 4">
            <a:extLst>
              <a:ext uri="{FF2B5EF4-FFF2-40B4-BE49-F238E27FC236}">
                <a16:creationId xmlns:a16="http://schemas.microsoft.com/office/drawing/2014/main" id="{060D1D55-B722-4968-B171-AF3B462DDAD8}"/>
              </a:ext>
            </a:extLst>
          </p:cNvPr>
          <p:cNvSpPr>
            <a:spLocks noGrp="1"/>
          </p:cNvSpPr>
          <p:nvPr>
            <p:ph type="body" sz="quarter" idx="3" hasCustomPrompt="1"/>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t-BR" noProof="0"/>
              <a:t>Clique para editar o texto Mestre</a:t>
            </a:r>
          </a:p>
        </p:txBody>
      </p:sp>
      <p:sp>
        <p:nvSpPr>
          <p:cNvPr id="6" name="Espaço reservado para conteúdo 5">
            <a:extLst>
              <a:ext uri="{FF2B5EF4-FFF2-40B4-BE49-F238E27FC236}">
                <a16:creationId xmlns:a16="http://schemas.microsoft.com/office/drawing/2014/main" id="{D71085A8-02C2-4E7F-935E-5AEECBAD19BE}"/>
              </a:ext>
            </a:extLst>
          </p:cNvPr>
          <p:cNvSpPr>
            <a:spLocks noGrp="1"/>
          </p:cNvSpPr>
          <p:nvPr>
            <p:ph sz="quarter" idx="4" hasCustomPrompt="1"/>
          </p:nvPr>
        </p:nvSpPr>
        <p:spPr>
          <a:xfrm>
            <a:off x="6172200" y="2505075"/>
            <a:ext cx="5183188" cy="3684588"/>
          </a:xfrm>
        </p:spPr>
        <p:txBody>
          <a:bodyPr rtlCol="0">
            <a:normAutofit/>
          </a:bodyPr>
          <a:lstStyle>
            <a:lvl1pPr>
              <a:defRPr sz="2400"/>
            </a:lvl1pPr>
            <a:lvl2pPr>
              <a:defRPr sz="2000"/>
            </a:lvl2pPr>
            <a:lvl3pPr>
              <a:defRPr sz="1800"/>
            </a:lvl3pPr>
            <a:lvl4pPr>
              <a:defRPr sz="1600"/>
            </a:lvl4pPr>
            <a:lvl5pPr>
              <a:defRPr sz="1600"/>
            </a:lvl5p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7" name="Espaço Reservado para Data 6">
            <a:extLst>
              <a:ext uri="{FF2B5EF4-FFF2-40B4-BE49-F238E27FC236}">
                <a16:creationId xmlns:a16="http://schemas.microsoft.com/office/drawing/2014/main" id="{9A8A5018-8A77-40E8-B159-4894ECF228B1}"/>
              </a:ext>
            </a:extLst>
          </p:cNvPr>
          <p:cNvSpPr>
            <a:spLocks noGrp="1"/>
          </p:cNvSpPr>
          <p:nvPr>
            <p:ph type="dt" sz="half" idx="10"/>
          </p:nvPr>
        </p:nvSpPr>
        <p:spPr/>
        <p:txBody>
          <a:bodyPr rtlCol="0"/>
          <a:lstStyle>
            <a:lvl1pPr>
              <a:defRPr>
                <a:latin typeface="+mn-lt"/>
              </a:defRPr>
            </a:lvl1pPr>
          </a:lstStyle>
          <a:p>
            <a:pPr rtl="0">
              <a:defRPr/>
            </a:pPr>
            <a:r>
              <a:rPr lang="pt-BR" noProof="0">
                <a:solidFill>
                  <a:prstClr val="black">
                    <a:tint val="75000"/>
                  </a:prstClr>
                </a:solidFill>
              </a:rPr>
              <a:t>3/9/20XX</a:t>
            </a:r>
          </a:p>
        </p:txBody>
      </p:sp>
      <p:sp>
        <p:nvSpPr>
          <p:cNvPr id="8" name="Espaço Reservado para Rodapé 7">
            <a:extLst>
              <a:ext uri="{FF2B5EF4-FFF2-40B4-BE49-F238E27FC236}">
                <a16:creationId xmlns:a16="http://schemas.microsoft.com/office/drawing/2014/main" id="{8AD79441-8908-4461-9FDD-BCE638837098}"/>
              </a:ext>
            </a:extLst>
          </p:cNvPr>
          <p:cNvSpPr>
            <a:spLocks noGrp="1"/>
          </p:cNvSpPr>
          <p:nvPr>
            <p:ph type="ftr" sz="quarter" idx="11"/>
          </p:nvPr>
        </p:nvSpPr>
        <p:spPr/>
        <p:txBody>
          <a:bodyPr rtlCol="0"/>
          <a:lstStyle>
            <a:lvl1pPr>
              <a:defRPr>
                <a:latin typeface="+mn-lt"/>
              </a:defRPr>
            </a:lvl1pPr>
          </a:lstStyle>
          <a:p>
            <a:pPr rtl="0">
              <a:defRPr/>
            </a:pPr>
            <a:r>
              <a:rPr lang="pt-BR" noProof="0">
                <a:solidFill>
                  <a:prstClr val="black">
                    <a:tint val="75000"/>
                  </a:prstClr>
                </a:solidFill>
              </a:rPr>
              <a:t>Título da Apresentação</a:t>
            </a:r>
          </a:p>
        </p:txBody>
      </p:sp>
      <p:sp>
        <p:nvSpPr>
          <p:cNvPr id="9" name="Espaço Reservado para o Número do Slide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rtlCol="0"/>
          <a:lstStyle>
            <a:lvl1pPr>
              <a:defRPr>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
        <p:nvSpPr>
          <p:cNvPr id="10" name="Forma livre: Forma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orma livre: Forma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594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pt-BR" noProof="0"/>
              <a:t>Clique para editar o estilo de título Mestre</a:t>
            </a:r>
          </a:p>
        </p:txBody>
      </p:sp>
      <p:sp>
        <p:nvSpPr>
          <p:cNvPr id="3" name="Espaço Reservado para Texto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pt-BR" noProof="0"/>
              <a:t>Clique para editar o texto Mestre</a:t>
            </a:r>
          </a:p>
          <a:p>
            <a:pPr lvl="1" rtl="0"/>
            <a:r>
              <a:rPr lang="pt-BR" noProof="0"/>
              <a:t>Segundo nível</a:t>
            </a:r>
          </a:p>
          <a:p>
            <a:pPr lvl="2" rtl="0"/>
            <a:r>
              <a:rPr lang="pt-BR" noProof="0"/>
              <a:t>Terceiro nível</a:t>
            </a:r>
          </a:p>
          <a:p>
            <a:pPr lvl="3" rtl="0"/>
            <a:r>
              <a:rPr lang="pt-BR" noProof="0"/>
              <a:t>Quarto nível</a:t>
            </a:r>
          </a:p>
          <a:p>
            <a:pPr lvl="4" rtl="0"/>
            <a:r>
              <a:rPr lang="pt-BR" noProof="0"/>
              <a:t>Quinto nível</a:t>
            </a:r>
          </a:p>
        </p:txBody>
      </p:sp>
      <p:sp>
        <p:nvSpPr>
          <p:cNvPr id="4" name="Espaço Reservado para Data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cap="none" spc="0" baseline="0">
                <a:solidFill>
                  <a:schemeClr val="tx1">
                    <a:tint val="75000"/>
                  </a:schemeClr>
                </a:solidFill>
                <a:latin typeface="+mn-lt"/>
              </a:defRPr>
            </a:lvl1p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cap="none" spc="0" baseline="0">
                <a:solidFill>
                  <a:schemeClr val="tx1">
                    <a:tint val="75000"/>
                  </a:schemeClr>
                </a:solidFill>
                <a:latin typeface="+mn-lt"/>
              </a:defRPr>
            </a:lvl1pPr>
          </a:lstStyle>
          <a:p>
            <a:pPr rtl="0">
              <a:defRPr/>
            </a:pPr>
            <a:r>
              <a:rPr lang="pt-BR" noProof="0">
                <a:solidFill>
                  <a:prstClr val="black">
                    <a:tint val="75000"/>
                  </a:prstClr>
                </a:solidFill>
              </a:rPr>
              <a:t>Título da Apresentação</a:t>
            </a:r>
          </a:p>
        </p:txBody>
      </p:sp>
      <p:sp>
        <p:nvSpPr>
          <p:cNvPr id="6" name="Espaço Reservado para o Número do Slide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cap="none" spc="0" baseline="0">
                <a:solidFill>
                  <a:schemeClr val="tx1">
                    <a:tint val="75000"/>
                  </a:schemeClr>
                </a:solidFill>
                <a:latin typeface="+mn-lt"/>
              </a:defRPr>
            </a:lvl1pPr>
          </a:lstStyle>
          <a:p>
            <a:pPr rtl="0">
              <a:defRPr/>
            </a:pPr>
            <a:fld id="{D76B855D-E9CC-4FF8-AD85-6CDC7B89A0DE}" type="slidenum">
              <a:rPr lang="pt-BR" noProof="0" smtClean="0">
                <a:solidFill>
                  <a:prstClr val="black">
                    <a:tint val="75000"/>
                  </a:prstClr>
                </a:solidFill>
              </a:rPr>
              <a:pPr rtl="0">
                <a:defRPr/>
              </a:pPr>
              <a:t>‹nº›</a:t>
            </a:fld>
            <a:endParaRPr lang="pt-BR" noProof="0">
              <a:solidFill>
                <a:prstClr val="black">
                  <a:tint val="75000"/>
                </a:prstClr>
              </a:solidFill>
            </a:endParaRPr>
          </a:p>
        </p:txBody>
      </p:sp>
    </p:spTree>
    <p:extLst>
      <p:ext uri="{BB962C8B-B14F-4D97-AF65-F5344CB8AC3E}">
        <p14:creationId xmlns:p14="http://schemas.microsoft.com/office/powerpoint/2010/main" val="3067668650"/>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71" r:id="rId4"/>
    <p:sldLayoutId id="2147483770" r:id="rId5"/>
    <p:sldLayoutId id="2147483774" r:id="rId6"/>
    <p:sldLayoutId id="2147483783" r:id="rId7"/>
    <p:sldLayoutId id="2147483772" r:id="rId8"/>
    <p:sldLayoutId id="2147483773" r:id="rId9"/>
    <p:sldLayoutId id="2147483785" r:id="rId10"/>
    <p:sldLayoutId id="2147483786" r:id="rId11"/>
    <p:sldLayoutId id="2147483787" r:id="rId12"/>
    <p:sldLayoutId id="2147483775" r:id="rId13"/>
    <p:sldLayoutId id="2147483788" r:id="rId14"/>
    <p:sldLayoutId id="2147483776" r:id="rId15"/>
    <p:sldLayoutId id="2147483777" r:id="rId1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www.mds.gov.br/webarquivos/publicacao/assistencia_social/Cadernos/SNAS_Cartilha_Par%C3%A2metros_Atua%C3%A7%C3%A3o_SUAS.pdf" TargetMode="Externa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hyperlink" Target="http://blog.mds.gov.br/redesuas/lancamento-da-mais-nova-edicao-do-documento-perguntas-frequentes-beneficios-eventuais-no-suas/" TargetMode="Externa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hyperlink" Target="https://youtu.be/ywLw4ib5C8Q" TargetMode="External"/><Relationship Id="rId2" Type="http://schemas.openxmlformats.org/officeDocument/2006/relationships/hyperlink" Target="https://youtu.be/bwoNofKNWsU" TargetMode="External"/><Relationship Id="rId1" Type="http://schemas.openxmlformats.org/officeDocument/2006/relationships/slideLayout" Target="../slideLayouts/slideLayout5.xml"/><Relationship Id="rId5" Type="http://schemas.openxmlformats.org/officeDocument/2006/relationships/hyperlink" Target="https://youtu.be/wSF4HMOQfMs" TargetMode="External"/><Relationship Id="rId4" Type="http://schemas.openxmlformats.org/officeDocument/2006/relationships/hyperlink" Target="https://youtu.be/c0Vz2ku_fmc"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hyperlink" Target="mailto:beneficioseventuais@mds.gov.br&#8203;"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5434AD2E-9F97-FEF2-CC76-997765B26329}"/>
              </a:ext>
            </a:extLst>
          </p:cNvPr>
          <p:cNvSpPr txBox="1"/>
          <p:nvPr/>
        </p:nvSpPr>
        <p:spPr>
          <a:xfrm>
            <a:off x="408977" y="699791"/>
            <a:ext cx="3911082" cy="830997"/>
          </a:xfrm>
          <a:prstGeom prst="rect">
            <a:avLst/>
          </a:prstGeom>
          <a:noFill/>
        </p:spPr>
        <p:txBody>
          <a:bodyPr wrap="square" rtlCol="0">
            <a:spAutoFit/>
          </a:bodyPr>
          <a:lstStyle/>
          <a:p>
            <a:r>
              <a:rPr lang="pt-BR" sz="2400" dirty="0">
                <a:solidFill>
                  <a:srgbClr val="000000"/>
                </a:solidFill>
                <a:latin typeface="Calibri bold" panose="020F0702030404030204" pitchFamily="34" charset="0"/>
                <a:cs typeface="Calibri bold" panose="020F0702030404030204" pitchFamily="34" charset="0"/>
              </a:rPr>
              <a:t>Secretaria Nacional de </a:t>
            </a:r>
          </a:p>
          <a:p>
            <a:r>
              <a:rPr lang="pt-BR" sz="2400" dirty="0">
                <a:solidFill>
                  <a:srgbClr val="000000"/>
                </a:solidFill>
                <a:latin typeface="Calibri bold" panose="020F0702030404030204" pitchFamily="34" charset="0"/>
                <a:cs typeface="Calibri bold" panose="020F0702030404030204" pitchFamily="34" charset="0"/>
              </a:rPr>
              <a:t>Assistência Social – SNAS</a:t>
            </a:r>
          </a:p>
        </p:txBody>
      </p:sp>
      <p:sp>
        <p:nvSpPr>
          <p:cNvPr id="6" name="CaixaDeTexto 5">
            <a:extLst>
              <a:ext uri="{FF2B5EF4-FFF2-40B4-BE49-F238E27FC236}">
                <a16:creationId xmlns:a16="http://schemas.microsoft.com/office/drawing/2014/main" id="{6E639865-F40D-839E-D110-787E43FD910C}"/>
              </a:ext>
            </a:extLst>
          </p:cNvPr>
          <p:cNvSpPr txBox="1"/>
          <p:nvPr/>
        </p:nvSpPr>
        <p:spPr>
          <a:xfrm>
            <a:off x="580629" y="2136698"/>
            <a:ext cx="11101298" cy="3662541"/>
          </a:xfrm>
          <a:prstGeom prst="rect">
            <a:avLst/>
          </a:prstGeom>
          <a:noFill/>
        </p:spPr>
        <p:txBody>
          <a:bodyPr wrap="square" rtlCol="0">
            <a:spAutoFit/>
          </a:bodyPr>
          <a:lstStyle/>
          <a:p>
            <a:pPr algn="ctr"/>
            <a:endParaRPr lang="pt-BR" sz="2800" b="1" dirty="0">
              <a:solidFill>
                <a:srgbClr val="000000"/>
              </a:solidFill>
              <a:latin typeface="Calibri" panose="020F0502020204030204" pitchFamily="34" charset="0"/>
            </a:endParaRPr>
          </a:p>
          <a:p>
            <a:pPr algn="ctr"/>
            <a:endParaRPr lang="pt-BR" sz="2000" b="1" dirty="0">
              <a:solidFill>
                <a:srgbClr val="000000"/>
              </a:solidFill>
              <a:latin typeface="Calibri" panose="020F0502020204030204" pitchFamily="34" charset="0"/>
            </a:endParaRPr>
          </a:p>
          <a:p>
            <a:pPr algn="ctr"/>
            <a:r>
              <a:rPr lang="pt-BR" sz="2000" b="1" dirty="0">
                <a:solidFill>
                  <a:srgbClr val="000000"/>
                </a:solidFill>
                <a:latin typeface="Calibri" panose="020F0502020204030204" pitchFamily="34" charset="0"/>
              </a:rPr>
              <a:t>Web Encontro: Benefícios Eventuais no âmbito do SUAS:</a:t>
            </a:r>
          </a:p>
          <a:p>
            <a:pPr algn="ctr"/>
            <a:r>
              <a:rPr lang="pt-BR" sz="2400" b="1" dirty="0">
                <a:solidFill>
                  <a:srgbClr val="000000"/>
                </a:solidFill>
                <a:latin typeface="Calibri" panose="020F0502020204030204" pitchFamily="34" charset="0"/>
              </a:rPr>
              <a:t>A Interface entre Financiamento, Legislação e Atuação Técnica.</a:t>
            </a:r>
            <a:r>
              <a:rPr lang="pt-BR" sz="3200" b="1" dirty="0">
                <a:solidFill>
                  <a:srgbClr val="000000"/>
                </a:solidFill>
                <a:latin typeface="Calibri" panose="020F0502020204030204" pitchFamily="34" charset="0"/>
              </a:rPr>
              <a:t> </a:t>
            </a:r>
          </a:p>
          <a:p>
            <a:pPr algn="ctr"/>
            <a:endParaRPr lang="pt-BR" sz="2400" b="1" i="1" dirty="0">
              <a:solidFill>
                <a:srgbClr val="000000"/>
              </a:solidFill>
              <a:latin typeface="Calibri" panose="020F0502020204030204" pitchFamily="34" charset="0"/>
            </a:endParaRPr>
          </a:p>
          <a:p>
            <a:pPr algn="ctr"/>
            <a:endParaRPr lang="pt-BR" dirty="0">
              <a:solidFill>
                <a:srgbClr val="242424"/>
              </a:solidFill>
              <a:latin typeface="Calibri" panose="020F0502020204030204" pitchFamily="34" charset="0"/>
            </a:endParaRPr>
          </a:p>
          <a:p>
            <a:pPr algn="r"/>
            <a:endParaRPr lang="pt-BR" dirty="0">
              <a:solidFill>
                <a:srgbClr val="242424"/>
              </a:solidFill>
              <a:latin typeface="Calibri" panose="020F0502020204030204" pitchFamily="34" charset="0"/>
            </a:endParaRPr>
          </a:p>
          <a:p>
            <a:pPr algn="r"/>
            <a:r>
              <a:rPr lang="pt-BR" dirty="0">
                <a:solidFill>
                  <a:srgbClr val="242424"/>
                </a:solidFill>
                <a:latin typeface="Calibri" panose="020F0502020204030204" pitchFamily="34" charset="0"/>
              </a:rPr>
              <a:t>Secretaria de Estado da Assistência Social, Mulher e Família/SC</a:t>
            </a:r>
          </a:p>
          <a:p>
            <a:pPr algn="r"/>
            <a:r>
              <a:rPr lang="pt-BR" dirty="0">
                <a:solidFill>
                  <a:srgbClr val="242424"/>
                </a:solidFill>
                <a:latin typeface="Calibri" panose="020F0502020204030204" pitchFamily="34" charset="0"/>
              </a:rPr>
              <a:t>14/06/2023</a:t>
            </a:r>
          </a:p>
          <a:p>
            <a:pPr algn="r"/>
            <a:endParaRPr lang="pt-BR" dirty="0">
              <a:solidFill>
                <a:srgbClr val="242424"/>
              </a:solidFill>
              <a:latin typeface="Calibri" panose="020F0502020204030204" pitchFamily="34" charset="0"/>
            </a:endParaRPr>
          </a:p>
          <a:p>
            <a:pPr algn="ctr"/>
            <a:endParaRPr lang="pt-BR" dirty="0">
              <a:solidFill>
                <a:srgbClr val="242424"/>
              </a:solidFill>
              <a:latin typeface="Calibri" panose="020F0502020204030204" pitchFamily="34" charset="0"/>
            </a:endParaRPr>
          </a:p>
        </p:txBody>
      </p:sp>
      <p:pic>
        <p:nvPicPr>
          <p:cNvPr id="7" name="Imagem 6" descr="Uma imagem contendo Gráfico&#10;&#10;Descrição gerada automaticamente">
            <a:extLst>
              <a:ext uri="{FF2B5EF4-FFF2-40B4-BE49-F238E27FC236}">
                <a16:creationId xmlns:a16="http://schemas.microsoft.com/office/drawing/2014/main" id="{97A459A5-B4C7-04C3-6389-1C658772B40F}"/>
              </a:ext>
            </a:extLst>
          </p:cNvPr>
          <p:cNvPicPr>
            <a:picLocks noChangeAspect="1"/>
          </p:cNvPicPr>
          <p:nvPr/>
        </p:nvPicPr>
        <p:blipFill>
          <a:blip r:embed="rId2"/>
          <a:stretch>
            <a:fillRect/>
          </a:stretch>
        </p:blipFill>
        <p:spPr>
          <a:xfrm>
            <a:off x="7858521" y="5483615"/>
            <a:ext cx="3752850" cy="762000"/>
          </a:xfrm>
          <a:prstGeom prst="rect">
            <a:avLst/>
          </a:prstGeom>
        </p:spPr>
      </p:pic>
    </p:spTree>
    <p:extLst>
      <p:ext uri="{BB962C8B-B14F-4D97-AF65-F5344CB8AC3E}">
        <p14:creationId xmlns:p14="http://schemas.microsoft.com/office/powerpoint/2010/main" val="2004540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Espaço Reservado para Imagem 22" descr="Mulher com os braços para cima&#10;&#10;Descrição gerada automaticamente com confiança média">
            <a:extLst>
              <a:ext uri="{FF2B5EF4-FFF2-40B4-BE49-F238E27FC236}">
                <a16:creationId xmlns:a16="http://schemas.microsoft.com/office/drawing/2014/main" id="{95DE008C-D53B-4A83-9D77-FB34F52A9B0F}"/>
              </a:ext>
            </a:extLst>
          </p:cNvPr>
          <p:cNvPicPr>
            <a:picLocks noGrp="1" noChangeAspect="1"/>
          </p:cNvPicPr>
          <p:nvPr>
            <p:ph type="pic" sz="quarter" idx="14"/>
          </p:nvPr>
        </p:nvPicPr>
        <p:blipFill rotWithShape="1">
          <a:blip r:embed="rId2"/>
          <a:srcRect t="26604" b="4022"/>
          <a:stretch/>
        </p:blipFill>
        <p:spPr>
          <a:xfrm>
            <a:off x="8444632" y="2579683"/>
            <a:ext cx="3096807" cy="3096807"/>
          </a:xfrm>
        </p:spPr>
      </p:pic>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p:txBody>
          <a:bodyPr>
            <a:normAutofit fontScale="90000"/>
          </a:bodyPr>
          <a:lstStyle/>
          <a:p>
            <a:r>
              <a:rPr lang="pt-BR" dirty="0"/>
              <a:t>​</a:t>
            </a:r>
            <a:br>
              <a:rPr lang="pt-BR" dirty="0"/>
            </a:br>
            <a:r>
              <a:rPr lang="pt-BR" dirty="0"/>
              <a:t>Benefícios eventuais por situação de nascimento​</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539495" y="1825625"/>
            <a:ext cx="6660983" cy="4352544"/>
          </a:xfrm>
        </p:spPr>
        <p:txBody>
          <a:bodyPr>
            <a:normAutofit lnSpcReduction="10000"/>
          </a:bodyPr>
          <a:lstStyle/>
          <a:p>
            <a:pPr marL="342900" indent="-342900" algn="just">
              <a:buFont typeface="Wingdings" panose="05000000000000000000" pitchFamily="2" charset="2"/>
              <a:buChar char="ü"/>
            </a:pPr>
            <a:endParaRPr lang="pt-BR" sz="1600" dirty="0">
              <a:latin typeface="Calibri" panose="020F0502020204030204" pitchFamily="34" charset="0"/>
              <a:cs typeface="Calibri" panose="020F0502020204030204" pitchFamily="34" charset="0"/>
            </a:endParaRPr>
          </a:p>
          <a:p>
            <a:pPr marL="342900" indent="-342900" algn="just">
              <a:buFont typeface="Wingdings" panose="05000000000000000000" pitchFamily="2" charset="2"/>
              <a:buChar char="ü"/>
            </a:pPr>
            <a:r>
              <a:rPr lang="pt-BR" sz="1700" dirty="0">
                <a:latin typeface="Calibri" panose="020F0502020204030204" pitchFamily="34" charset="0"/>
                <a:cs typeface="Calibri" panose="020F0502020204030204" pitchFamily="34" charset="0"/>
              </a:rPr>
              <a:t>Necessidades dos familiares, da criança ou das crianças que vão nascer e de crianças recém-nascidas;​</a:t>
            </a:r>
          </a:p>
          <a:p>
            <a:pPr marL="342900" indent="-342900" algn="just">
              <a:buFont typeface="Wingdings" panose="05000000000000000000" pitchFamily="2" charset="2"/>
              <a:buChar char="ü"/>
            </a:pPr>
            <a:r>
              <a:rPr lang="pt-BR" sz="1700" dirty="0">
                <a:latin typeface="Calibri" panose="020F0502020204030204" pitchFamily="34" charset="0"/>
                <a:cs typeface="Calibri" panose="020F0502020204030204" pitchFamily="34" charset="0"/>
              </a:rPr>
              <a:t>Apoio à mãe e/ou à família nos casos em que crianças morrem logo após o nascimento; e​</a:t>
            </a:r>
          </a:p>
          <a:p>
            <a:pPr marL="342900" indent="-342900" algn="just">
              <a:buFont typeface="Wingdings" panose="05000000000000000000" pitchFamily="2" charset="2"/>
              <a:buChar char="ü"/>
            </a:pPr>
            <a:r>
              <a:rPr lang="pt-BR" sz="1700" dirty="0">
                <a:latin typeface="Calibri" panose="020F0502020204030204" pitchFamily="34" charset="0"/>
                <a:cs typeface="Calibri" panose="020F0502020204030204" pitchFamily="34" charset="0"/>
              </a:rPr>
              <a:t>Apoio à família quando a mãe e/ou a criança ou as crianças morrem em decorrência de circunstâncias ligadas à gestação ou ao nascimento das crianças.​</a:t>
            </a:r>
          </a:p>
          <a:p>
            <a:pPr algn="just"/>
            <a:r>
              <a:rPr lang="pt-BR" sz="1700" dirty="0">
                <a:latin typeface="Calibri" panose="020F0502020204030204" pitchFamily="34" charset="0"/>
                <a:cs typeface="Calibri" panose="020F0502020204030204" pitchFamily="34" charset="0"/>
              </a:rPr>
              <a:t>O benefício eventual por situação de nascimento deve ser ofertado à família em número igual ao dos nascimentos ocorridos, ou seja, é preciso considerar o nascimento de gêmeos, trigêmeos etc.​</a:t>
            </a:r>
          </a:p>
          <a:p>
            <a:pPr algn="just"/>
            <a:r>
              <a:rPr lang="pt-BR" sz="1700" dirty="0">
                <a:latin typeface="Calibri" panose="020F0502020204030204" pitchFamily="34" charset="0"/>
                <a:cs typeface="Calibri" panose="020F0502020204030204" pitchFamily="34" charset="0"/>
              </a:rPr>
              <a:t>A utilização dos itens que irão compor o benefício eventual em bens, quando ofertado como enxoval, deve observar as características culturais, contemplando hábitos, usos locais e clima para adequar a oferta. </a:t>
            </a:r>
          </a:p>
        </p:txBody>
      </p:sp>
      <p:pic>
        <p:nvPicPr>
          <p:cNvPr id="21" name="Espaço Reservado para Imagem 20" descr="Foto em preto e branco de pessoa com a mão no rosto&#10;&#10;Descrição gerada automaticamente com confiança média">
            <a:extLst>
              <a:ext uri="{FF2B5EF4-FFF2-40B4-BE49-F238E27FC236}">
                <a16:creationId xmlns:a16="http://schemas.microsoft.com/office/drawing/2014/main" id="{70DF7E42-1664-4A6A-9C4D-258D3C4724F6}"/>
              </a:ext>
            </a:extLst>
          </p:cNvPr>
          <p:cNvPicPr>
            <a:picLocks noGrp="1" noChangeAspect="1"/>
          </p:cNvPicPr>
          <p:nvPr>
            <p:ph type="pic" sz="quarter" idx="13"/>
          </p:nvPr>
        </p:nvPicPr>
        <p:blipFill>
          <a:blip r:embed="rId3"/>
          <a:srcRect l="16619" r="16619"/>
          <a:stretch>
            <a:fillRect/>
          </a:stretch>
        </p:blipFill>
        <p:spPr/>
      </p:pic>
    </p:spTree>
    <p:extLst>
      <p:ext uri="{BB962C8B-B14F-4D97-AF65-F5344CB8AC3E}">
        <p14:creationId xmlns:p14="http://schemas.microsoft.com/office/powerpoint/2010/main" val="2593391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p:txBody>
          <a:bodyPr>
            <a:normAutofit fontScale="90000"/>
          </a:bodyPr>
          <a:lstStyle/>
          <a:p>
            <a:r>
              <a:rPr lang="pt-BR" dirty="0"/>
              <a:t>​</a:t>
            </a:r>
            <a:br>
              <a:rPr lang="pt-BR" dirty="0"/>
            </a:br>
            <a:r>
              <a:rPr lang="pt-BR" dirty="0"/>
              <a:t>Benefícios eventuais por situação de morte​</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539495" y="1825625"/>
            <a:ext cx="6660983" cy="4352544"/>
          </a:xfrm>
        </p:spPr>
        <p:txBody>
          <a:bodyPr>
            <a:normAutofit fontScale="62500" lnSpcReduction="20000"/>
          </a:bodyPr>
          <a:lstStyle/>
          <a:p>
            <a:pPr marL="342900" indent="-342900">
              <a:buFont typeface="Wingdings" panose="05000000000000000000" pitchFamily="2" charset="2"/>
              <a:buChar char="ü"/>
            </a:pPr>
            <a:endParaRPr lang="pt-BR"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ü"/>
            </a:pPr>
            <a:r>
              <a:rPr lang="pt-BR" sz="2600" dirty="0">
                <a:latin typeface="Calibri" panose="020F0502020204030204" pitchFamily="34" charset="0"/>
                <a:cs typeface="Calibri" panose="020F0502020204030204" pitchFamily="34" charset="0"/>
              </a:rPr>
              <a:t>Despesas de urna funerária;​</a:t>
            </a:r>
          </a:p>
          <a:p>
            <a:pPr marL="342900" indent="-342900">
              <a:buFont typeface="Wingdings" panose="05000000000000000000" pitchFamily="2" charset="2"/>
              <a:buChar char="ü"/>
            </a:pPr>
            <a:r>
              <a:rPr lang="pt-BR" sz="2600" dirty="0">
                <a:latin typeface="Calibri" panose="020F0502020204030204" pitchFamily="34" charset="0"/>
                <a:cs typeface="Calibri" panose="020F0502020204030204" pitchFamily="34" charset="0"/>
              </a:rPr>
              <a:t>Velório e sepultamento; ​</a:t>
            </a:r>
          </a:p>
          <a:p>
            <a:pPr marL="342900" indent="-342900">
              <a:buFont typeface="Wingdings" panose="05000000000000000000" pitchFamily="2" charset="2"/>
              <a:buChar char="ü"/>
            </a:pPr>
            <a:r>
              <a:rPr lang="pt-BR" sz="2600" dirty="0">
                <a:latin typeface="Calibri" panose="020F0502020204030204" pitchFamily="34" charset="0"/>
                <a:cs typeface="Calibri" panose="020F0502020204030204" pitchFamily="34" charset="0"/>
              </a:rPr>
              <a:t>Suprir necessidades  urgentes da  família  advindas  da morte; ​</a:t>
            </a:r>
          </a:p>
          <a:p>
            <a:pPr marL="342900" indent="-342900">
              <a:buFont typeface="Wingdings" panose="05000000000000000000" pitchFamily="2" charset="2"/>
              <a:buChar char="ü"/>
            </a:pPr>
            <a:r>
              <a:rPr lang="pt-BR" sz="2600" dirty="0">
                <a:latin typeface="Calibri" panose="020F0502020204030204" pitchFamily="34" charset="0"/>
                <a:cs typeface="Calibri" panose="020F0502020204030204" pitchFamily="34" charset="0"/>
              </a:rPr>
              <a:t>Ressarcimento de despesas. ​</a:t>
            </a:r>
          </a:p>
          <a:p>
            <a:pPr algn="just"/>
            <a:r>
              <a:rPr lang="pt-BR" sz="2600" dirty="0">
                <a:latin typeface="Calibri" panose="020F0502020204030204" pitchFamily="34" charset="0"/>
                <a:cs typeface="Calibri" panose="020F0502020204030204" pitchFamily="34" charset="0"/>
              </a:rPr>
              <a:t>Esta oferta visa garantir um funeral digno e também o enfrentamento de vulnerabilidades que surgem ou se intensificam depois da morte de membro da família.​</a:t>
            </a:r>
          </a:p>
          <a:p>
            <a:pPr algn="just"/>
            <a:r>
              <a:rPr lang="pt-BR" sz="2600" dirty="0">
                <a:latin typeface="Calibri" panose="020F0502020204030204" pitchFamily="34" charset="0"/>
                <a:cs typeface="Calibri" panose="020F0502020204030204" pitchFamily="34" charset="0"/>
              </a:rPr>
              <a:t>É importante que exista regulamentação no município que assegure o direito das famílias e indivíduos que não possuem condições de arcar com o custeio de serviços funerários.​</a:t>
            </a:r>
          </a:p>
          <a:p>
            <a:pPr algn="just"/>
            <a:r>
              <a:rPr lang="pt-BR" sz="2600" dirty="0">
                <a:latin typeface="Calibri" panose="020F0502020204030204" pitchFamily="34" charset="0"/>
                <a:cs typeface="Calibri" panose="020F0502020204030204" pitchFamily="34" charset="0"/>
              </a:rPr>
              <a:t>A existência desses serviços prestados por concessões ou pela iniciativa privada não tira a responsabilidade do poder público de garantir o direito do sepultamento digno e gratuito para quem não possa arcar com as despesas. </a:t>
            </a:r>
          </a:p>
        </p:txBody>
      </p:sp>
      <p:pic>
        <p:nvPicPr>
          <p:cNvPr id="27" name="Espaço Reservado para Imagem 26" descr="Banco de jardim&#10;&#10;Descrição gerada automaticamente com confiança média">
            <a:extLst>
              <a:ext uri="{FF2B5EF4-FFF2-40B4-BE49-F238E27FC236}">
                <a16:creationId xmlns:a16="http://schemas.microsoft.com/office/drawing/2014/main" id="{A3F3F52C-D040-45AF-8A8B-17C3D25DA4C3}"/>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saturation sat="0"/>
                    </a14:imgEffect>
                  </a14:imgLayer>
                </a14:imgProps>
              </a:ext>
            </a:extLst>
          </a:blip>
          <a:srcRect t="21915" b="21915"/>
          <a:stretch>
            <a:fillRect/>
          </a:stretch>
        </p:blipFill>
        <p:spPr/>
      </p:pic>
      <p:pic>
        <p:nvPicPr>
          <p:cNvPr id="29" name="Espaço Reservado para Imagem 28" descr="Planta com flores brancas&#10;&#10;Descrição gerada automaticamente">
            <a:extLst>
              <a:ext uri="{FF2B5EF4-FFF2-40B4-BE49-F238E27FC236}">
                <a16:creationId xmlns:a16="http://schemas.microsoft.com/office/drawing/2014/main" id="{16CD3E11-153A-40AF-88F4-6468D730E581}"/>
              </a:ext>
            </a:extLst>
          </p:cNvPr>
          <p:cNvPicPr>
            <a:picLocks noGrp="1" noChangeAspect="1"/>
          </p:cNvPicPr>
          <p:nvPr>
            <p:ph type="pic" sz="quarter" idx="14"/>
          </p:nvPr>
        </p:nvPicPr>
        <p:blipFill>
          <a:blip r:embed="rId4"/>
          <a:srcRect l="16664" r="16664"/>
          <a:stretch>
            <a:fillRect/>
          </a:stretch>
        </p:blipFill>
        <p:spPr/>
      </p:pic>
    </p:spTree>
    <p:extLst>
      <p:ext uri="{BB962C8B-B14F-4D97-AF65-F5344CB8AC3E}">
        <p14:creationId xmlns:p14="http://schemas.microsoft.com/office/powerpoint/2010/main" val="129089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a:xfrm>
            <a:off x="539495" y="365124"/>
            <a:ext cx="6943655" cy="1325880"/>
          </a:xfrm>
        </p:spPr>
        <p:txBody>
          <a:bodyPr>
            <a:normAutofit fontScale="90000"/>
          </a:bodyPr>
          <a:lstStyle/>
          <a:p>
            <a:r>
              <a:rPr lang="pt-BR" dirty="0"/>
              <a:t>​</a:t>
            </a:r>
            <a:br>
              <a:rPr lang="pt-BR" dirty="0"/>
            </a:br>
            <a:br>
              <a:rPr lang="pt-BR" dirty="0"/>
            </a:br>
            <a:r>
              <a:rPr lang="pt-BR" dirty="0"/>
              <a:t>Benefícios eventuais por situação de vulnerabilidade temporária</a:t>
            </a:r>
            <a:br>
              <a:rPr lang="pt-BR" dirty="0"/>
            </a:br>
            <a:br>
              <a:rPr lang="pt-BR" dirty="0"/>
            </a:br>
            <a:endParaRPr lang="pt-BR" dirty="0"/>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539495" y="1825626"/>
            <a:ext cx="9080366" cy="3670106"/>
          </a:xfrm>
        </p:spPr>
        <p:txBody>
          <a:bodyPr>
            <a:noAutofit/>
          </a:bodyPr>
          <a:lstStyle/>
          <a:p>
            <a:r>
              <a:rPr lang="pt-BR" sz="1300" dirty="0">
                <a:latin typeface="Calibri" panose="020F0502020204030204" pitchFamily="34" charset="0"/>
                <a:cs typeface="Calibri" panose="020F0502020204030204" pitchFamily="34" charset="0"/>
              </a:rPr>
              <a:t>O benefício é identificado expressamente no artigo 7º do Decreto nº 6.307/2007 como provisão para enfrentar riscos, perdas e danos causados, principalmente pela falta de:</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Alimentação;​</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Documentação;​</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Domicílio;​</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Abandono;​</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Impossibilidade de abrigar filhos; ​</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Ruptura de vínculos familiares; ​</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Violência física ou psicológica, incluindo violência contra mulheres e crianças; ​</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Situações de ameaça à vida; e​</a:t>
            </a:r>
          </a:p>
          <a:p>
            <a:pPr marL="342900" indent="-342900">
              <a:buFont typeface="Wingdings" panose="05000000000000000000" pitchFamily="2" charset="2"/>
              <a:buChar char="ü"/>
            </a:pPr>
            <a:r>
              <a:rPr lang="pt-BR" sz="1300" dirty="0">
                <a:latin typeface="Calibri" panose="020F0502020204030204" pitchFamily="34" charset="0"/>
                <a:cs typeface="Calibri" panose="020F0502020204030204" pitchFamily="34" charset="0"/>
              </a:rPr>
              <a:t>Desastres, calamidades e </a:t>
            </a:r>
            <a:r>
              <a:rPr lang="pt-BR" sz="1300" b="1" dirty="0">
                <a:latin typeface="Calibri" panose="020F0502020204030204" pitchFamily="34" charset="0"/>
                <a:cs typeface="Calibri" panose="020F0502020204030204" pitchFamily="34" charset="0"/>
              </a:rPr>
              <a:t>outras situações que comprometam a sobrevivência</a:t>
            </a:r>
            <a:r>
              <a:rPr lang="pt-BR" sz="1300" dirty="0">
                <a:latin typeface="Calibri" panose="020F0502020204030204" pitchFamily="34" charset="0"/>
                <a:cs typeface="Calibri" panose="020F0502020204030204" pitchFamily="34" charset="0"/>
              </a:rPr>
              <a:t>. </a:t>
            </a:r>
          </a:p>
          <a:p>
            <a:pPr algn="just"/>
            <a:r>
              <a:rPr lang="pt-BR" sz="1300" dirty="0">
                <a:latin typeface="Calibri" panose="020F0502020204030204" pitchFamily="34" charset="0"/>
                <a:cs typeface="Calibri" panose="020F0502020204030204" pitchFamily="34" charset="0"/>
              </a:rPr>
              <a:t>O benefício eventual ofertado na situação de vulnerabilidade temporária admite ofertas variadas, conforme as diversas situações sociais que comprometam a sobrevivência. </a:t>
            </a:r>
          </a:p>
          <a:p>
            <a:pPr algn="just"/>
            <a:r>
              <a:rPr lang="pt-BR" sz="1300" dirty="0">
                <a:latin typeface="Calibri" panose="020F0502020204030204" pitchFamily="34" charset="0"/>
                <a:cs typeface="Calibri" panose="020F0502020204030204" pitchFamily="34" charset="0"/>
              </a:rPr>
              <a:t>A oferta envolve o processo de acolhida e recuperação da autonomia dos beneficiários, promovendo tanto o acesso a ofertas materiais quanto imateriais no restabelecimento do convívio familiar e comunitário dos beneficiários.</a:t>
            </a:r>
          </a:p>
        </p:txBody>
      </p:sp>
      <p:pic>
        <p:nvPicPr>
          <p:cNvPr id="8" name="Espaço Reservado para Imagem 7" descr="Desenho de lata de bebida&#10;&#10;Descrição gerada automaticamente com confiança média">
            <a:extLst>
              <a:ext uri="{FF2B5EF4-FFF2-40B4-BE49-F238E27FC236}">
                <a16:creationId xmlns:a16="http://schemas.microsoft.com/office/drawing/2014/main" id="{14EA8F16-7AA0-4A5C-8CF1-EE67100A68B0}"/>
              </a:ext>
            </a:extLst>
          </p:cNvPr>
          <p:cNvPicPr>
            <a:picLocks noGrp="1" noChangeAspect="1"/>
          </p:cNvPicPr>
          <p:nvPr>
            <p:ph type="pic" sz="quarter" idx="13"/>
          </p:nvPr>
        </p:nvPicPr>
        <p:blipFill>
          <a:blip r:embed="rId2"/>
          <a:srcRect t="72" b="72"/>
          <a:stretch>
            <a:fillRect/>
          </a:stretch>
        </p:blipFill>
        <p:spPr>
          <a:xfrm>
            <a:off x="9918440" y="825663"/>
            <a:ext cx="2136711" cy="1999926"/>
          </a:xfrm>
        </p:spPr>
      </p:pic>
      <p:pic>
        <p:nvPicPr>
          <p:cNvPr id="13" name="Espaço Reservado para Imagem 12" descr="Tela de computador com texto preto sobre fundo branco&#10;&#10;Descrição gerada automaticamente">
            <a:extLst>
              <a:ext uri="{FF2B5EF4-FFF2-40B4-BE49-F238E27FC236}">
                <a16:creationId xmlns:a16="http://schemas.microsoft.com/office/drawing/2014/main" id="{15B82D87-5063-4B06-9DF1-9178E42F8C40}"/>
              </a:ext>
            </a:extLst>
          </p:cNvPr>
          <p:cNvPicPr>
            <a:picLocks noGrp="1" noChangeAspect="1"/>
          </p:cNvPicPr>
          <p:nvPr>
            <p:ph type="pic" sz="quarter" idx="14"/>
          </p:nvPr>
        </p:nvPicPr>
        <p:blipFill>
          <a:blip r:embed="rId3"/>
          <a:srcRect l="18359" r="18359"/>
          <a:stretch>
            <a:fillRect/>
          </a:stretch>
        </p:blipFill>
        <p:spPr>
          <a:xfrm>
            <a:off x="9527443" y="3125754"/>
            <a:ext cx="2219798" cy="2239347"/>
          </a:xfrm>
        </p:spPr>
      </p:pic>
    </p:spTree>
    <p:extLst>
      <p:ext uri="{BB962C8B-B14F-4D97-AF65-F5344CB8AC3E}">
        <p14:creationId xmlns:p14="http://schemas.microsoft.com/office/powerpoint/2010/main" val="2050032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a:xfrm>
            <a:off x="539495" y="365124"/>
            <a:ext cx="6943655" cy="1325880"/>
          </a:xfrm>
        </p:spPr>
        <p:txBody>
          <a:bodyPr>
            <a:normAutofit fontScale="90000"/>
          </a:bodyPr>
          <a:lstStyle/>
          <a:p>
            <a:r>
              <a:rPr lang="pt-BR" dirty="0"/>
              <a:t>​</a:t>
            </a:r>
            <a:br>
              <a:rPr lang="pt-BR" dirty="0"/>
            </a:br>
            <a:r>
              <a:rPr lang="pt-BR" dirty="0"/>
              <a:t>BE por situação de vulnerabilidade temporária (concessões diversas)</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539495" y="2034073"/>
            <a:ext cx="6660983" cy="4534677"/>
          </a:xfrm>
        </p:spPr>
        <p:txBody>
          <a:bodyPr>
            <a:normAutofit/>
          </a:bodyPr>
          <a:lstStyle/>
          <a:p>
            <a:endParaRPr lang="pt-BR" sz="1600" dirty="0">
              <a:latin typeface="Calibri" panose="020F0502020204030204" pitchFamily="34" charset="0"/>
              <a:cs typeface="Calibri" panose="020F0502020204030204" pitchFamily="34" charset="0"/>
            </a:endParaRPr>
          </a:p>
          <a:p>
            <a:r>
              <a:rPr lang="pt-BR" sz="1600" dirty="0">
                <a:latin typeface="Calibri" panose="020F0502020204030204" pitchFamily="34" charset="0"/>
                <a:cs typeface="Calibri" panose="020F0502020204030204" pitchFamily="34" charset="0"/>
              </a:rPr>
              <a:t>Historicamente, a política de Assistência Social se responsabilizou por demandas afetas a outras políticas setoriais, como o pagamento de contas de água e energia elétrica, compra de botijão de gás, aquisição de cobertores, itens de higiene, utensílios domésticos, utensílios de trabalho, material de construção, entre outros. </a:t>
            </a:r>
          </a:p>
          <a:p>
            <a:r>
              <a:rPr lang="pt-BR" sz="1600" dirty="0">
                <a:latin typeface="Calibri" panose="020F0502020204030204" pitchFamily="34" charset="0"/>
                <a:cs typeface="Calibri" panose="020F0502020204030204" pitchFamily="34" charset="0"/>
              </a:rPr>
              <a:t>As normativas federais que regulamentam o SUAS não mencionam de forma explícita a oferta destes itens no campo do benefício eventual. </a:t>
            </a:r>
          </a:p>
          <a:p>
            <a:r>
              <a:rPr lang="pt-BR" sz="1600" dirty="0">
                <a:latin typeface="Calibri" panose="020F0502020204030204" pitchFamily="34" charset="0"/>
                <a:cs typeface="Calibri" panose="020F0502020204030204" pitchFamily="34" charset="0"/>
              </a:rPr>
              <a:t>Mas, observado o caráter da eventualidade e da contingência, não há impedimento legal para a concessão destes itens no escopo do benefício eventual, </a:t>
            </a:r>
            <a:r>
              <a:rPr lang="pt-BR" sz="1600" b="1" dirty="0">
                <a:latin typeface="Calibri" panose="020F0502020204030204" pitchFamily="34" charset="0"/>
                <a:cs typeface="Calibri" panose="020F0502020204030204" pitchFamily="34" charset="0"/>
              </a:rPr>
              <a:t>conforme o disposto em regulamento local</a:t>
            </a:r>
            <a:r>
              <a:rPr lang="pt-BR" sz="1600" dirty="0">
                <a:latin typeface="Calibri" panose="020F0502020204030204" pitchFamily="34" charset="0"/>
                <a:cs typeface="Calibri" panose="020F0502020204030204" pitchFamily="34" charset="0"/>
              </a:rPr>
              <a:t>. Lembrando que as famílias cadastradas no Cadastro Único têm direito à tarifa social de energia elétrica, conforme Lei nº 12.212, de 20 de janeiro de 2010. </a:t>
            </a:r>
          </a:p>
          <a:p>
            <a:endParaRPr lang="pt-BR" sz="1600" dirty="0">
              <a:latin typeface="Calibri" panose="020F0502020204030204" pitchFamily="34" charset="0"/>
              <a:cs typeface="Calibri" panose="020F0502020204030204" pitchFamily="34" charset="0"/>
            </a:endParaRPr>
          </a:p>
        </p:txBody>
      </p:sp>
      <p:pic>
        <p:nvPicPr>
          <p:cNvPr id="8" name="Espaço Reservado para Imagem 7" descr="Desenho de lata de bebida&#10;&#10;Descrição gerada automaticamente com confiança média">
            <a:extLst>
              <a:ext uri="{FF2B5EF4-FFF2-40B4-BE49-F238E27FC236}">
                <a16:creationId xmlns:a16="http://schemas.microsoft.com/office/drawing/2014/main" id="{14EA8F16-7AA0-4A5C-8CF1-EE67100A68B0}"/>
              </a:ext>
            </a:extLst>
          </p:cNvPr>
          <p:cNvPicPr>
            <a:picLocks noGrp="1" noChangeAspect="1"/>
          </p:cNvPicPr>
          <p:nvPr>
            <p:ph type="pic" sz="quarter" idx="13"/>
          </p:nvPr>
        </p:nvPicPr>
        <p:blipFill>
          <a:blip r:embed="rId2"/>
          <a:srcRect t="72" b="72"/>
          <a:stretch>
            <a:fillRect/>
          </a:stretch>
        </p:blipFill>
        <p:spPr>
          <a:xfrm>
            <a:off x="7352521" y="1150210"/>
            <a:ext cx="2055003" cy="2052333"/>
          </a:xfrm>
        </p:spPr>
      </p:pic>
      <p:pic>
        <p:nvPicPr>
          <p:cNvPr id="13" name="Espaço Reservado para Imagem 12" descr="Tela de computador com texto preto sobre fundo branco&#10;&#10;Descrição gerada automaticamente">
            <a:extLst>
              <a:ext uri="{FF2B5EF4-FFF2-40B4-BE49-F238E27FC236}">
                <a16:creationId xmlns:a16="http://schemas.microsoft.com/office/drawing/2014/main" id="{15B82D87-5063-4B06-9DF1-9178E42F8C40}"/>
              </a:ext>
            </a:extLst>
          </p:cNvPr>
          <p:cNvPicPr>
            <a:picLocks noGrp="1" noChangeAspect="1"/>
          </p:cNvPicPr>
          <p:nvPr>
            <p:ph type="pic" sz="quarter" idx="14"/>
          </p:nvPr>
        </p:nvPicPr>
        <p:blipFill>
          <a:blip r:embed="rId3"/>
          <a:srcRect l="18359" r="18359"/>
          <a:stretch>
            <a:fillRect/>
          </a:stretch>
        </p:blipFill>
        <p:spPr>
          <a:xfrm>
            <a:off x="8908581" y="3008364"/>
            <a:ext cx="2204178" cy="2204178"/>
          </a:xfrm>
        </p:spPr>
      </p:pic>
    </p:spTree>
    <p:extLst>
      <p:ext uri="{BB962C8B-B14F-4D97-AF65-F5344CB8AC3E}">
        <p14:creationId xmlns:p14="http://schemas.microsoft.com/office/powerpoint/2010/main" val="953595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a:xfrm>
            <a:off x="539495" y="365124"/>
            <a:ext cx="6943655" cy="1325880"/>
          </a:xfrm>
        </p:spPr>
        <p:txBody>
          <a:bodyPr>
            <a:normAutofit fontScale="90000"/>
          </a:bodyPr>
          <a:lstStyle/>
          <a:p>
            <a:r>
              <a:rPr lang="pt-BR" dirty="0"/>
              <a:t>​</a:t>
            </a:r>
            <a:br>
              <a:rPr lang="pt-BR" dirty="0"/>
            </a:br>
            <a:r>
              <a:rPr lang="pt-BR" dirty="0"/>
              <a:t>BE por situação de vulnerabilidade temporária (concessões diversas)</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539495" y="2152208"/>
            <a:ext cx="6660983" cy="4352544"/>
          </a:xfrm>
        </p:spPr>
        <p:txBody>
          <a:bodyPr>
            <a:normAutofit/>
          </a:bodyPr>
          <a:lstStyle/>
          <a:p>
            <a:endParaRPr lang="pt-BR" sz="1600" dirty="0">
              <a:latin typeface="Calibri" panose="020F0502020204030204" pitchFamily="34" charset="0"/>
              <a:cs typeface="Calibri" panose="020F0502020204030204" pitchFamily="34" charset="0"/>
            </a:endParaRPr>
          </a:p>
          <a:p>
            <a:r>
              <a:rPr lang="pt-BR" sz="1600" dirty="0">
                <a:latin typeface="Calibri" panose="020F0502020204030204" pitchFamily="34" charset="0"/>
                <a:cs typeface="Calibri" panose="020F0502020204030204" pitchFamily="34" charset="0"/>
              </a:rPr>
              <a:t>Em termos de garantia de proteção social, é mais importante considerar a situação de vulnerabilidade vivenciada pelas pessoas, as ameaças e os riscos que se impõem do que a oferta ou não de itens específicos. </a:t>
            </a:r>
          </a:p>
          <a:p>
            <a:r>
              <a:rPr lang="pt-BR" sz="1600" dirty="0">
                <a:latin typeface="Calibri" panose="020F0502020204030204" pitchFamily="34" charset="0"/>
                <a:cs typeface="Calibri" panose="020F0502020204030204" pitchFamily="34" charset="0"/>
              </a:rPr>
              <a:t>Recomenda-se que a gestão dos benefícios eventuais esteja localmente organizada de forma a permitir ofertas EM PECÚNIA nas situações de vulnerabilidade temporária que demandarem concessões diversas.</a:t>
            </a:r>
          </a:p>
          <a:p>
            <a:r>
              <a:rPr lang="pt-BR" sz="1600" dirty="0">
                <a:latin typeface="Calibri" panose="020F0502020204030204" pitchFamily="34" charset="0"/>
                <a:cs typeface="Calibri" panose="020F0502020204030204" pitchFamily="34" charset="0"/>
              </a:rPr>
              <a:t> A oferta em pecúnia destina-se a assegurar apoio inicial aos indivíduos e famílias no enfrentamento urgente e temporário de situações inesperadas que desorganizam seu cotidiano, prejudicando sua condição de viver com dignidade e segurança social.</a:t>
            </a:r>
          </a:p>
        </p:txBody>
      </p:sp>
      <p:pic>
        <p:nvPicPr>
          <p:cNvPr id="8" name="Espaço Reservado para Imagem 7" descr="Desenho de lata de bebida&#10;&#10;Descrição gerada automaticamente com confiança média">
            <a:extLst>
              <a:ext uri="{FF2B5EF4-FFF2-40B4-BE49-F238E27FC236}">
                <a16:creationId xmlns:a16="http://schemas.microsoft.com/office/drawing/2014/main" id="{14EA8F16-7AA0-4A5C-8CF1-EE67100A68B0}"/>
              </a:ext>
            </a:extLst>
          </p:cNvPr>
          <p:cNvPicPr>
            <a:picLocks noGrp="1" noChangeAspect="1"/>
          </p:cNvPicPr>
          <p:nvPr>
            <p:ph type="pic" sz="quarter" idx="13"/>
          </p:nvPr>
        </p:nvPicPr>
        <p:blipFill>
          <a:blip r:embed="rId2"/>
          <a:srcRect t="72" b="72"/>
          <a:stretch>
            <a:fillRect/>
          </a:stretch>
        </p:blipFill>
        <p:spPr>
          <a:xfrm>
            <a:off x="7335981" y="1150210"/>
            <a:ext cx="2071543" cy="2068851"/>
          </a:xfrm>
        </p:spPr>
      </p:pic>
      <p:pic>
        <p:nvPicPr>
          <p:cNvPr id="13" name="Espaço Reservado para Imagem 12" descr="Tela de computador com texto preto sobre fundo branco&#10;&#10;Descrição gerada automaticamente">
            <a:extLst>
              <a:ext uri="{FF2B5EF4-FFF2-40B4-BE49-F238E27FC236}">
                <a16:creationId xmlns:a16="http://schemas.microsoft.com/office/drawing/2014/main" id="{15B82D87-5063-4B06-9DF1-9178E42F8C40}"/>
              </a:ext>
            </a:extLst>
          </p:cNvPr>
          <p:cNvPicPr>
            <a:picLocks noGrp="1" noChangeAspect="1"/>
          </p:cNvPicPr>
          <p:nvPr>
            <p:ph type="pic" sz="quarter" idx="14"/>
          </p:nvPr>
        </p:nvPicPr>
        <p:blipFill>
          <a:blip r:embed="rId3"/>
          <a:srcRect l="18359" r="18359"/>
          <a:stretch>
            <a:fillRect/>
          </a:stretch>
        </p:blipFill>
        <p:spPr>
          <a:xfrm>
            <a:off x="8774681" y="3083008"/>
            <a:ext cx="2263433" cy="2263433"/>
          </a:xfrm>
        </p:spPr>
      </p:pic>
    </p:spTree>
    <p:extLst>
      <p:ext uri="{BB962C8B-B14F-4D97-AF65-F5344CB8AC3E}">
        <p14:creationId xmlns:p14="http://schemas.microsoft.com/office/powerpoint/2010/main" val="651996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a:xfrm>
            <a:off x="432263" y="365124"/>
            <a:ext cx="7050887" cy="1325880"/>
          </a:xfrm>
        </p:spPr>
        <p:txBody>
          <a:bodyPr>
            <a:normAutofit fontScale="90000"/>
          </a:bodyPr>
          <a:lstStyle/>
          <a:p>
            <a:r>
              <a:rPr lang="pt-BR" dirty="0"/>
              <a:t>​</a:t>
            </a:r>
            <a:br>
              <a:rPr lang="pt-BR" dirty="0"/>
            </a:br>
            <a:r>
              <a:rPr lang="pt-BR" dirty="0"/>
              <a:t>Benefícios eventuais por situação de calamidade pública</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432263" y="1825625"/>
            <a:ext cx="6768216" cy="3910157"/>
          </a:xfrm>
        </p:spPr>
        <p:txBody>
          <a:bodyPr>
            <a:normAutofit fontScale="92500" lnSpcReduction="20000"/>
          </a:bodyPr>
          <a:lstStyle/>
          <a:p>
            <a:pPr marL="342900" indent="-342900">
              <a:buFont typeface="Wingdings" panose="05000000000000000000" pitchFamily="2" charset="2"/>
              <a:buChar char="ü"/>
            </a:pPr>
            <a:endParaRPr lang="pt-BR" dirty="0">
              <a:latin typeface="Calibri" panose="020F0502020204030204" pitchFamily="34" charset="0"/>
              <a:cs typeface="Calibri" panose="020F0502020204030204" pitchFamily="34" charset="0"/>
            </a:endParaRPr>
          </a:p>
          <a:p>
            <a:pPr algn="just"/>
            <a:r>
              <a:rPr lang="pt-BR" sz="2000" dirty="0">
                <a:solidFill>
                  <a:srgbClr val="000000"/>
                </a:solidFill>
                <a:latin typeface="Calibri" panose="020F0502020204030204" pitchFamily="34" charset="0"/>
                <a:cs typeface="Calibri" panose="020F0502020204030204" pitchFamily="34" charset="0"/>
              </a:rPr>
              <a:t>De acordo com o Decreto nº 6.307/2007, que regulamenta os benefícios eventuais: </a:t>
            </a:r>
          </a:p>
          <a:p>
            <a:pPr algn="just"/>
            <a:r>
              <a:rPr lang="pt-BR" sz="2000" dirty="0">
                <a:solidFill>
                  <a:srgbClr val="000000"/>
                </a:solidFill>
                <a:latin typeface="Calibri" panose="020F0502020204030204" pitchFamily="34" charset="0"/>
                <a:cs typeface="Calibri" panose="020F0502020204030204" pitchFamily="34" charset="0"/>
              </a:rPr>
              <a:t>(...)</a:t>
            </a:r>
          </a:p>
          <a:p>
            <a:pPr algn="just">
              <a:buNone/>
            </a:pPr>
            <a:r>
              <a:rPr lang="pt-BR" sz="2000" dirty="0">
                <a:solidFill>
                  <a:srgbClr val="000000"/>
                </a:solidFill>
                <a:latin typeface="Calibri" panose="020F0502020204030204" pitchFamily="34" charset="0"/>
                <a:cs typeface="Calibri" panose="020F0502020204030204" pitchFamily="34" charset="0"/>
              </a:rPr>
              <a:t>Art. 8º ...........................................................................................</a:t>
            </a:r>
          </a:p>
          <a:p>
            <a:pPr algn="just">
              <a:buNone/>
            </a:pPr>
            <a:r>
              <a:rPr lang="pt-BR" sz="2000" dirty="0">
                <a:solidFill>
                  <a:srgbClr val="000000"/>
                </a:solidFill>
                <a:latin typeface="Calibri" panose="020F0502020204030204" pitchFamily="34" charset="0"/>
                <a:cs typeface="Calibri" panose="020F0502020204030204" pitchFamily="34" charset="0"/>
              </a:rPr>
              <a:t>(...)</a:t>
            </a:r>
          </a:p>
          <a:p>
            <a:pPr algn="just">
              <a:buNone/>
            </a:pPr>
            <a:r>
              <a:rPr lang="pt-BR" sz="2000" dirty="0">
                <a:solidFill>
                  <a:srgbClr val="000000"/>
                </a:solidFill>
                <a:latin typeface="Calibri" panose="020F0502020204030204" pitchFamily="34" charset="0"/>
                <a:cs typeface="Calibri" panose="020F0502020204030204" pitchFamily="34" charset="0"/>
              </a:rPr>
              <a:t>Parágrafo único.  Para os fins deste Decreto, entende-se por </a:t>
            </a:r>
            <a:r>
              <a:rPr lang="pt-BR" sz="2000" b="1" dirty="0">
                <a:solidFill>
                  <a:srgbClr val="000000"/>
                </a:solidFill>
                <a:latin typeface="Calibri" panose="020F0502020204030204" pitchFamily="34" charset="0"/>
                <a:cs typeface="Calibri" panose="020F0502020204030204" pitchFamily="34" charset="0"/>
              </a:rPr>
              <a:t>estado de calamidade pública</a:t>
            </a:r>
            <a:r>
              <a:rPr lang="pt-BR" sz="2000" dirty="0">
                <a:solidFill>
                  <a:srgbClr val="000000"/>
                </a:solidFill>
                <a:latin typeface="Calibri" panose="020F0502020204030204" pitchFamily="34" charset="0"/>
                <a:cs typeface="Calibri" panose="020F0502020204030204" pitchFamily="34" charset="0"/>
              </a:rPr>
              <a:t> o reconhecimento pelo poder público de situação anormal, advinda de baixas ou altas temperaturas, tempestades, enchentes, inversão térmica, desabamentos, incêndios, epidemias, causando sérios danos à comunidade afetada, inclusive à incolumidade ou à vida de seus integrantes.</a:t>
            </a:r>
          </a:p>
          <a:p>
            <a:pPr algn="just"/>
            <a:endParaRPr lang="pt-BR" sz="1800" dirty="0">
              <a:latin typeface="Calibri" panose="020F0502020204030204" pitchFamily="34" charset="0"/>
              <a:cs typeface="Calibri" panose="020F0502020204030204" pitchFamily="34" charset="0"/>
            </a:endParaRPr>
          </a:p>
          <a:p>
            <a:pPr algn="just"/>
            <a:endParaRPr lang="pt-BR" sz="1600" dirty="0">
              <a:latin typeface="Calibri" panose="020F0502020204030204" pitchFamily="34" charset="0"/>
              <a:cs typeface="Calibri" panose="020F0502020204030204" pitchFamily="34" charset="0"/>
            </a:endParaRPr>
          </a:p>
        </p:txBody>
      </p:sp>
      <p:pic>
        <p:nvPicPr>
          <p:cNvPr id="9" name="Espaço Reservado para Imagem 8" descr="Uma imagem contendo edifício, ao ar livre, homem, caminhão&#10;&#10;Descrição gerada automaticamente">
            <a:extLst>
              <a:ext uri="{FF2B5EF4-FFF2-40B4-BE49-F238E27FC236}">
                <a16:creationId xmlns:a16="http://schemas.microsoft.com/office/drawing/2014/main" id="{A78875D6-1330-406A-812F-49F7F28F66E7}"/>
              </a:ext>
            </a:extLst>
          </p:cNvPr>
          <p:cNvPicPr>
            <a:picLocks noGrp="1" noChangeAspect="1"/>
          </p:cNvPicPr>
          <p:nvPr>
            <p:ph type="pic" sz="quarter" idx="14"/>
          </p:nvPr>
        </p:nvPicPr>
        <p:blipFill>
          <a:blip r:embed="rId2"/>
          <a:srcRect l="16670" r="16670"/>
          <a:stretch>
            <a:fillRect/>
          </a:stretch>
        </p:blipFill>
        <p:spPr>
          <a:xfrm>
            <a:off x="8774681" y="2765768"/>
            <a:ext cx="2580674" cy="2580674"/>
          </a:xfrm>
        </p:spPr>
      </p:pic>
      <p:pic>
        <p:nvPicPr>
          <p:cNvPr id="17" name="Espaço Reservado para Imagem 16" descr="Vista de uma cidade com montanha ao fundo&#10;&#10;Descrição gerada automaticamente">
            <a:extLst>
              <a:ext uri="{FF2B5EF4-FFF2-40B4-BE49-F238E27FC236}">
                <a16:creationId xmlns:a16="http://schemas.microsoft.com/office/drawing/2014/main" id="{EAA80263-4A26-4307-B693-724880C6929C}"/>
              </a:ext>
            </a:extLst>
          </p:cNvPr>
          <p:cNvPicPr>
            <a:picLocks noGrp="1" noChangeAspect="1"/>
          </p:cNvPicPr>
          <p:nvPr>
            <p:ph type="pic" sz="quarter" idx="13"/>
          </p:nvPr>
        </p:nvPicPr>
        <p:blipFill>
          <a:blip r:embed="rId3"/>
          <a:srcRect l="14223" r="14223"/>
          <a:stretch>
            <a:fillRect/>
          </a:stretch>
        </p:blipFill>
        <p:spPr/>
      </p:pic>
    </p:spTree>
    <p:extLst>
      <p:ext uri="{BB962C8B-B14F-4D97-AF65-F5344CB8AC3E}">
        <p14:creationId xmlns:p14="http://schemas.microsoft.com/office/powerpoint/2010/main" val="3498750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39D838D0-3F8D-4D47-A6A2-A15D2152F58E}"/>
              </a:ext>
            </a:extLst>
          </p:cNvPr>
          <p:cNvSpPr>
            <a:spLocks noGrp="1"/>
          </p:cNvSpPr>
          <p:nvPr>
            <p:ph type="title"/>
          </p:nvPr>
        </p:nvSpPr>
        <p:spPr>
          <a:xfrm>
            <a:off x="539495" y="365124"/>
            <a:ext cx="6943655" cy="1325880"/>
          </a:xfrm>
        </p:spPr>
        <p:txBody>
          <a:bodyPr>
            <a:normAutofit fontScale="90000"/>
          </a:bodyPr>
          <a:lstStyle/>
          <a:p>
            <a:r>
              <a:rPr lang="pt-BR" dirty="0"/>
              <a:t>​</a:t>
            </a:r>
            <a:br>
              <a:rPr lang="pt-BR" dirty="0"/>
            </a:br>
            <a:r>
              <a:rPr lang="pt-BR" dirty="0"/>
              <a:t>Benefícios eventuais por situação de calamidade pública</a:t>
            </a:r>
          </a:p>
        </p:txBody>
      </p:sp>
      <p:sp>
        <p:nvSpPr>
          <p:cNvPr id="11" name="Espaço Reservado para Conteúdo 10">
            <a:extLst>
              <a:ext uri="{FF2B5EF4-FFF2-40B4-BE49-F238E27FC236}">
                <a16:creationId xmlns:a16="http://schemas.microsoft.com/office/drawing/2014/main" id="{4B7054D6-F6F4-4B4B-B0EE-7762FC19ED55}"/>
              </a:ext>
            </a:extLst>
          </p:cNvPr>
          <p:cNvSpPr>
            <a:spLocks noGrp="1"/>
          </p:cNvSpPr>
          <p:nvPr>
            <p:ph idx="1"/>
          </p:nvPr>
        </p:nvSpPr>
        <p:spPr>
          <a:xfrm>
            <a:off x="432263" y="1825625"/>
            <a:ext cx="6943654" cy="4006008"/>
          </a:xfrm>
        </p:spPr>
        <p:txBody>
          <a:bodyPr>
            <a:normAutofit fontScale="55000" lnSpcReduction="20000"/>
          </a:bodyPr>
          <a:lstStyle/>
          <a:p>
            <a:pPr marL="342900" indent="-342900">
              <a:buFont typeface="Wingdings" panose="05000000000000000000" pitchFamily="2" charset="2"/>
              <a:buChar char="ü"/>
            </a:pPr>
            <a:endParaRPr lang="pt-BR"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ü"/>
            </a:pPr>
            <a:r>
              <a:rPr lang="pt-BR" dirty="0">
                <a:latin typeface="Calibri" panose="020F0502020204030204" pitchFamily="34" charset="0"/>
                <a:cs typeface="Calibri" panose="020F0502020204030204" pitchFamily="34" charset="0"/>
              </a:rPr>
              <a:t>Atendimento a vítimas de calamidade pública e emergência. </a:t>
            </a:r>
          </a:p>
          <a:p>
            <a:pPr algn="just"/>
            <a:r>
              <a:rPr lang="pt-BR" dirty="0">
                <a:latin typeface="Calibri" panose="020F0502020204030204" pitchFamily="34" charset="0"/>
                <a:cs typeface="Calibri" panose="020F0502020204030204" pitchFamily="34" charset="0"/>
              </a:rPr>
              <a:t>A oferta deve considerar as responsabilidades de cada política pública: Defesa Civil, Assistência Social, Habitação, entre outras.​</a:t>
            </a:r>
          </a:p>
          <a:p>
            <a:pPr algn="just"/>
            <a:r>
              <a:rPr lang="pt-BR" dirty="0">
                <a:latin typeface="Calibri" panose="020F0502020204030204" pitchFamily="34" charset="0"/>
                <a:cs typeface="Calibri" panose="020F0502020204030204" pitchFamily="34" charset="0"/>
              </a:rPr>
              <a:t>A oferta do benefício eventual não deve se pautar somente pela decretação e pelo reconhecimento do estado de calamidade e, sim, pelas necessidades apresentadas pela população. </a:t>
            </a:r>
          </a:p>
          <a:p>
            <a:pPr algn="just"/>
            <a:r>
              <a:rPr lang="pt-BR" b="1" i="0" u="none" strike="noStrike" dirty="0">
                <a:solidFill>
                  <a:srgbClr val="000000"/>
                </a:solidFill>
                <a:effectLst/>
                <a:latin typeface="Calibri" panose="020F0502020204030204" pitchFamily="34" charset="0"/>
              </a:rPr>
              <a:t>Nas situações de calamidades e emergências</a:t>
            </a:r>
            <a:r>
              <a:rPr lang="pt-BR" b="0" i="0" u="none" strike="noStrike" dirty="0">
                <a:solidFill>
                  <a:srgbClr val="000000"/>
                </a:solidFill>
                <a:effectLst/>
                <a:latin typeface="Calibri" panose="020F0502020204030204" pitchFamily="34" charset="0"/>
              </a:rPr>
              <a:t>, é possível atender as demandas da população observando a normativa que prevê a oferta destes benefícios para a situação </a:t>
            </a:r>
            <a:r>
              <a:rPr lang="pt-BR" b="1" i="0" u="none" strike="noStrike" dirty="0">
                <a:solidFill>
                  <a:srgbClr val="000000"/>
                </a:solidFill>
                <a:effectLst/>
                <a:latin typeface="Calibri" panose="020F0502020204030204" pitchFamily="34" charset="0"/>
              </a:rPr>
              <a:t>de nascimento, morte ou vulnerabilidade temporária, com a oferta de alimentos, pagamento de aluguel, pagamento de despesas com velório e sepultamento etc</a:t>
            </a:r>
            <a:r>
              <a:rPr lang="pt-BR" b="0" i="0" u="none" strike="noStrike" dirty="0">
                <a:solidFill>
                  <a:srgbClr val="000000"/>
                </a:solidFill>
                <a:effectLst/>
                <a:latin typeface="Calibri" panose="020F0502020204030204" pitchFamily="34" charset="0"/>
              </a:rPr>
              <a:t>. Isso porque essas situações podem abranger as mesmas necessidades advindas da situação de calamidade e emergência.​​​ </a:t>
            </a:r>
            <a:r>
              <a:rPr lang="pt-BR" dirty="0">
                <a:latin typeface="Calibri" panose="020F0502020204030204" pitchFamily="34" charset="0"/>
                <a:cs typeface="Calibri" panose="020F0502020204030204" pitchFamily="34" charset="0"/>
              </a:rPr>
              <a:t>Pode também ser necessário garantir produtos de limpeza para desinfecção de moradias inundadas, produtos de higiene, colchões etc. </a:t>
            </a:r>
          </a:p>
          <a:p>
            <a:pPr algn="just"/>
            <a:r>
              <a:rPr lang="pt-BR" dirty="0">
                <a:latin typeface="Calibri" panose="020F0502020204030204" pitchFamily="34" charset="0"/>
                <a:cs typeface="Calibri" panose="020F0502020204030204" pitchFamily="34" charset="0"/>
              </a:rPr>
              <a:t>Devem ser ofertados de forma integrada com os serviços da Assistência Social, principalmente o Serviço de Proteção em Situações de Calamidades Públicas e Emergências.</a:t>
            </a:r>
          </a:p>
        </p:txBody>
      </p:sp>
      <p:pic>
        <p:nvPicPr>
          <p:cNvPr id="9" name="Espaço Reservado para Imagem 8" descr="Uma imagem contendo edifício, ao ar livre, homem, caminhão&#10;&#10;Descrição gerada automaticamente">
            <a:extLst>
              <a:ext uri="{FF2B5EF4-FFF2-40B4-BE49-F238E27FC236}">
                <a16:creationId xmlns:a16="http://schemas.microsoft.com/office/drawing/2014/main" id="{A78875D6-1330-406A-812F-49F7F28F66E7}"/>
              </a:ext>
            </a:extLst>
          </p:cNvPr>
          <p:cNvPicPr>
            <a:picLocks noGrp="1" noChangeAspect="1"/>
          </p:cNvPicPr>
          <p:nvPr>
            <p:ph type="pic" sz="quarter" idx="14"/>
          </p:nvPr>
        </p:nvPicPr>
        <p:blipFill>
          <a:blip r:embed="rId2"/>
          <a:srcRect l="16670" r="16670"/>
          <a:stretch>
            <a:fillRect/>
          </a:stretch>
        </p:blipFill>
        <p:spPr>
          <a:xfrm>
            <a:off x="9175898" y="3397084"/>
            <a:ext cx="2583839" cy="2583839"/>
          </a:xfrm>
        </p:spPr>
      </p:pic>
      <p:pic>
        <p:nvPicPr>
          <p:cNvPr id="17" name="Espaço Reservado para Imagem 16" descr="Vista de uma cidade com montanha ao fundo&#10;&#10;Descrição gerada automaticamente">
            <a:extLst>
              <a:ext uri="{FF2B5EF4-FFF2-40B4-BE49-F238E27FC236}">
                <a16:creationId xmlns:a16="http://schemas.microsoft.com/office/drawing/2014/main" id="{EAA80263-4A26-4307-B693-724880C6929C}"/>
              </a:ext>
            </a:extLst>
          </p:cNvPr>
          <p:cNvPicPr>
            <a:picLocks noGrp="1" noChangeAspect="1"/>
          </p:cNvPicPr>
          <p:nvPr>
            <p:ph type="pic" sz="quarter" idx="13"/>
          </p:nvPr>
        </p:nvPicPr>
        <p:blipFill>
          <a:blip r:embed="rId3"/>
          <a:srcRect l="14223" r="14223"/>
          <a:stretch>
            <a:fillRect/>
          </a:stretch>
        </p:blipFill>
        <p:spPr>
          <a:xfrm>
            <a:off x="7950335" y="1176345"/>
            <a:ext cx="2162158" cy="2159349"/>
          </a:xfrm>
        </p:spPr>
      </p:pic>
    </p:spTree>
    <p:extLst>
      <p:ext uri="{BB962C8B-B14F-4D97-AF65-F5344CB8AC3E}">
        <p14:creationId xmlns:p14="http://schemas.microsoft.com/office/powerpoint/2010/main" val="1315844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Espaço Reservado para Imagem 9" descr="Carrinho de supermercado&#10;&#10;Descrição gerada automaticamente com confiança média">
            <a:extLst>
              <a:ext uri="{FF2B5EF4-FFF2-40B4-BE49-F238E27FC236}">
                <a16:creationId xmlns:a16="http://schemas.microsoft.com/office/drawing/2014/main" id="{009CF477-AA5C-4FA0-A0A3-9C6DD5446AD4}"/>
              </a:ext>
            </a:extLst>
          </p:cNvPr>
          <p:cNvPicPr>
            <a:picLocks noGrp="1" noChangeAspect="1"/>
          </p:cNvPicPr>
          <p:nvPr>
            <p:ph type="pic" sz="quarter" idx="10"/>
          </p:nvPr>
        </p:nvPicPr>
        <p:blipFill>
          <a:blip r:embed="rId3"/>
          <a:srcRect t="7813" b="7813"/>
          <a:stretch>
            <a:fillRect/>
          </a:stretch>
        </p:blipFill>
        <p:spPr/>
      </p:pic>
      <p:sp>
        <p:nvSpPr>
          <p:cNvPr id="8" name="Título 7">
            <a:extLst>
              <a:ext uri="{FF2B5EF4-FFF2-40B4-BE49-F238E27FC236}">
                <a16:creationId xmlns:a16="http://schemas.microsoft.com/office/drawing/2014/main" id="{4E808D1D-FE92-499E-982B-315DCF987C64}"/>
              </a:ext>
            </a:extLst>
          </p:cNvPr>
          <p:cNvSpPr>
            <a:spLocks noGrp="1"/>
          </p:cNvSpPr>
          <p:nvPr>
            <p:ph type="title"/>
          </p:nvPr>
        </p:nvSpPr>
        <p:spPr/>
        <p:txBody>
          <a:bodyPr rtlCol="0"/>
          <a:lstStyle/>
          <a:p>
            <a:pPr rtl="0"/>
            <a:r>
              <a:rPr lang="pt-BR" dirty="0"/>
              <a:t>Benefícios eventuais e cestas básicas</a:t>
            </a:r>
          </a:p>
        </p:txBody>
      </p:sp>
      <p:sp>
        <p:nvSpPr>
          <p:cNvPr id="14" name="Arco 13">
            <a:extLst>
              <a:ext uri="{FF2B5EF4-FFF2-40B4-BE49-F238E27FC236}">
                <a16:creationId xmlns:a16="http://schemas.microsoft.com/office/drawing/2014/main" id="{FE1CEAEF-A1EC-4CA7-BEC1-407418518AC8}"/>
              </a:ext>
              <a:ext uri="{C183D7F6-B498-43B3-948B-1728B52AA6E4}">
                <adec:decorative xmlns:adec="http://schemas.microsoft.com/office/drawing/2017/decorative" val="1"/>
              </a:ext>
            </a:extLst>
          </p:cNvPr>
          <p:cNvSpPr/>
          <p:nvPr/>
        </p:nvSpPr>
        <p:spPr>
          <a:xfrm rot="9366740" flipV="1">
            <a:off x="2607299" y="8363"/>
            <a:ext cx="6816262" cy="6816262"/>
          </a:xfrm>
          <a:prstGeom prst="arc">
            <a:avLst>
              <a:gd name="adj1" fmla="val 16200000"/>
              <a:gd name="adj2" fmla="val 20401595"/>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a:ln>
                <a:noFill/>
              </a:ln>
              <a:solidFill>
                <a:prstClr val="black"/>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2FD37EC2-A256-4365-B98A-9FC89FE7E260}"/>
              </a:ext>
              <a:ext uri="{C183D7F6-B498-43B3-948B-1728B52AA6E4}">
                <adec:decorative xmlns:adec="http://schemas.microsoft.com/office/drawing/2017/decorative" val="1"/>
              </a:ext>
            </a:extLst>
          </p:cNvPr>
          <p:cNvSpPr/>
          <p:nvPr/>
        </p:nvSpPr>
        <p:spPr>
          <a:xfrm>
            <a:off x="8153400" y="4609861"/>
            <a:ext cx="873032" cy="84934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pt-BR" sz="1800" b="0" i="0" u="none" strike="noStrike" kern="1200" cap="none" spc="0" normalizeH="0" baseline="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6132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A68498CE-64FD-4322-8739-15089C543985}"/>
              </a:ext>
            </a:extLst>
          </p:cNvPr>
          <p:cNvSpPr>
            <a:spLocks noGrp="1"/>
          </p:cNvSpPr>
          <p:nvPr>
            <p:ph type="title"/>
          </p:nvPr>
        </p:nvSpPr>
        <p:spPr/>
        <p:txBody>
          <a:bodyPr/>
          <a:lstStyle/>
          <a:p>
            <a:r>
              <a:rPr lang="pt-BR" dirty="0"/>
              <a:t>​Oferta de alimentos ou cesta básica (1/2)</a:t>
            </a:r>
          </a:p>
        </p:txBody>
      </p:sp>
      <p:sp>
        <p:nvSpPr>
          <p:cNvPr id="9" name="Espaço Reservado para Conteúdo 8">
            <a:extLst>
              <a:ext uri="{FF2B5EF4-FFF2-40B4-BE49-F238E27FC236}">
                <a16:creationId xmlns:a16="http://schemas.microsoft.com/office/drawing/2014/main" id="{6E34FA68-FD29-4FA7-8BBD-2B8B0D2B1C57}"/>
              </a:ext>
            </a:extLst>
          </p:cNvPr>
          <p:cNvSpPr>
            <a:spLocks noGrp="1"/>
          </p:cNvSpPr>
          <p:nvPr>
            <p:ph idx="1"/>
          </p:nvPr>
        </p:nvSpPr>
        <p:spPr>
          <a:xfrm>
            <a:off x="539496" y="1690688"/>
            <a:ext cx="10469880" cy="4080150"/>
          </a:xfrm>
        </p:spPr>
        <p:txBody>
          <a:bodyPr>
            <a:normAutofit/>
          </a:bodyPr>
          <a:lstStyle/>
          <a:p>
            <a:pPr algn="just"/>
            <a:r>
              <a:rPr lang="pt-BR" sz="2400" dirty="0">
                <a:latin typeface="Calibri" panose="020F0502020204030204" pitchFamily="34" charset="0"/>
                <a:cs typeface="Calibri" panose="020F0502020204030204" pitchFamily="34" charset="0"/>
              </a:rPr>
              <a:t>A concessão de cestas básicas é comumente realizada nas situações de vulnerabilidade temporária por falta ou dificuldade de acesso a alimentos. </a:t>
            </a:r>
          </a:p>
          <a:p>
            <a:pPr algn="just"/>
            <a:r>
              <a:rPr lang="pt-BR" sz="2400" dirty="0">
                <a:latin typeface="Calibri" panose="020F0502020204030204" pitchFamily="34" charset="0"/>
                <a:cs typeface="Calibri" panose="020F0502020204030204" pitchFamily="34" charset="0"/>
              </a:rPr>
              <a:t>A oferta de alimentos na política de assistência social tem o objetivo de atender situações que fragilizam a capacidade de famílias e indivíduos enfrentarem vulnerabilidades ocasionadas por eventos incertos, contingências, que afetam seu cotidiano, impossibilitando temporariamente o acesso à alimentação digna. ​</a:t>
            </a:r>
          </a:p>
          <a:p>
            <a:pPr algn="just"/>
            <a:r>
              <a:rPr lang="pt-BR" sz="2400" dirty="0">
                <a:latin typeface="Calibri" panose="020F0502020204030204" pitchFamily="34" charset="0"/>
                <a:cs typeface="Calibri" panose="020F0502020204030204" pitchFamily="34" charset="0"/>
              </a:rPr>
              <a:t>Alguns municípios realizam a oferta em pecúnia (dinheiro, cartão alimentação) com a finalidade de garantir maior autonomia aos indivíduos e famílias.​</a:t>
            </a:r>
          </a:p>
          <a:p>
            <a:pPr algn="just"/>
            <a:r>
              <a:rPr lang="pt-BR" sz="2400" dirty="0">
                <a:latin typeface="Calibri" panose="020F0502020204030204" pitchFamily="34" charset="0"/>
                <a:cs typeface="Calibri" panose="020F0502020204030204" pitchFamily="34" charset="0"/>
              </a:rPr>
              <a:t>Quando a oferta é realizada na forma de bens é importante observar a qualidade.</a:t>
            </a:r>
          </a:p>
        </p:txBody>
      </p:sp>
    </p:spTree>
    <p:extLst>
      <p:ext uri="{BB962C8B-B14F-4D97-AF65-F5344CB8AC3E}">
        <p14:creationId xmlns:p14="http://schemas.microsoft.com/office/powerpoint/2010/main" val="3058391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A68498CE-64FD-4322-8739-15089C543985}"/>
              </a:ext>
            </a:extLst>
          </p:cNvPr>
          <p:cNvSpPr>
            <a:spLocks noGrp="1"/>
          </p:cNvSpPr>
          <p:nvPr>
            <p:ph type="title"/>
          </p:nvPr>
        </p:nvSpPr>
        <p:spPr/>
        <p:txBody>
          <a:bodyPr/>
          <a:lstStyle/>
          <a:p>
            <a:r>
              <a:rPr lang="pt-BR" dirty="0"/>
              <a:t>​Oferta de alimentos ou cesta básica (2/2)</a:t>
            </a:r>
          </a:p>
        </p:txBody>
      </p:sp>
      <p:sp>
        <p:nvSpPr>
          <p:cNvPr id="9" name="Espaço Reservado para Conteúdo 8">
            <a:extLst>
              <a:ext uri="{FF2B5EF4-FFF2-40B4-BE49-F238E27FC236}">
                <a16:creationId xmlns:a16="http://schemas.microsoft.com/office/drawing/2014/main" id="{6E34FA68-FD29-4FA7-8BBD-2B8B0D2B1C57}"/>
              </a:ext>
            </a:extLst>
          </p:cNvPr>
          <p:cNvSpPr>
            <a:spLocks noGrp="1"/>
          </p:cNvSpPr>
          <p:nvPr>
            <p:ph idx="1"/>
          </p:nvPr>
        </p:nvSpPr>
        <p:spPr>
          <a:xfrm>
            <a:off x="847898" y="1690688"/>
            <a:ext cx="9908771" cy="4269537"/>
          </a:xfrm>
        </p:spPr>
        <p:txBody>
          <a:bodyPr>
            <a:noAutofit/>
          </a:bodyPr>
          <a:lstStyle/>
          <a:p>
            <a:pPr algn="just"/>
            <a:r>
              <a:rPr lang="pt-BR" sz="2000" dirty="0">
                <a:latin typeface="Calibri" panose="020F0502020204030204" pitchFamily="34" charset="0"/>
                <a:cs typeface="Calibri" panose="020F0502020204030204" pitchFamily="34" charset="0"/>
              </a:rPr>
              <a:t>Quando houver a necessidade de garantir alimentos de forma contínua, em decorrência de desemprego acentuado, baixa produtividade após períodos de secas ou chuvas intensas, entre outros, essa oferta não deverá ser realizada no campo da política de Assistência Social, pois o benefício eventual tem natureza jurídica temporária.  </a:t>
            </a:r>
          </a:p>
          <a:p>
            <a:pPr algn="just"/>
            <a:r>
              <a:rPr lang="pt-BR" sz="2000" dirty="0">
                <a:latin typeface="Calibri" panose="020F0502020204030204" pitchFamily="34" charset="0"/>
                <a:cs typeface="Calibri" panose="020F0502020204030204" pitchFamily="34" charset="0"/>
              </a:rPr>
              <a:t>Para oferta contínua de alimentação, é importante que a gestão local estabeleça ações estruturantes e específicas. A política de Segurança Alimentar e Nutricional – SAN oferece um série de possibilidades e articulações que garantem alimentos de forma estruturada em âmbito local. </a:t>
            </a:r>
          </a:p>
          <a:p>
            <a:pPr algn="just"/>
            <a:r>
              <a:rPr lang="pt-BR" sz="2000" dirty="0">
                <a:latin typeface="Calibri" panose="020F0502020204030204" pitchFamily="34" charset="0"/>
                <a:cs typeface="Calibri" panose="020F0502020204030204" pitchFamily="34" charset="0"/>
              </a:rPr>
              <a:t>Na ausência da política de SAN no município, cabe articular politicamente sua instituição, envolvendo os Conselhos Municipais e outras organizações representativas, a fim de reordenar essas ofertas. Para isso, é fundamental que o município possua um diagnóstico da situação alimentar, especialmente nos territórios mais vulneráveis. </a:t>
            </a:r>
            <a:r>
              <a:rPr lang="pt-BR" sz="2000" dirty="0">
                <a:solidFill>
                  <a:srgbClr val="FF0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374839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p:txBody>
          <a:bodyPr rtlCol="0">
            <a:normAutofit/>
          </a:bodyPr>
          <a:lstStyle/>
          <a:p>
            <a:pPr rtl="0"/>
            <a:r>
              <a:rPr lang="pt-BR" sz="5400" dirty="0">
                <a:solidFill>
                  <a:srgbClr val="FFFFFF"/>
                </a:solidFill>
              </a:rPr>
              <a:t>Objetivo</a:t>
            </a:r>
            <a:endParaRPr lang="pt-BR" sz="5400" dirty="0"/>
          </a:p>
        </p:txBody>
      </p:sp>
      <p:sp>
        <p:nvSpPr>
          <p:cNvPr id="3" name="Espaço Reservado para Texto 2">
            <a:extLst>
              <a:ext uri="{FF2B5EF4-FFF2-40B4-BE49-F238E27FC236}">
                <a16:creationId xmlns:a16="http://schemas.microsoft.com/office/drawing/2014/main" id="{9F49FB76-25BA-4481-B88D-DCB748E1662E}"/>
              </a:ext>
            </a:extLst>
          </p:cNvPr>
          <p:cNvSpPr>
            <a:spLocks noGrp="1"/>
          </p:cNvSpPr>
          <p:nvPr>
            <p:ph type="body" idx="1"/>
          </p:nvPr>
        </p:nvSpPr>
        <p:spPr/>
        <p:txBody>
          <a:bodyPr rtlCol="0"/>
          <a:lstStyle/>
          <a:p>
            <a:pPr rtl="0"/>
            <a:endParaRPr lang="pt-BR" dirty="0">
              <a:solidFill>
                <a:srgbClr val="FFFFFF"/>
              </a:solidFill>
            </a:endParaRPr>
          </a:p>
          <a:p>
            <a:pPr rtl="0"/>
            <a:endParaRPr lang="pt-BR" dirty="0"/>
          </a:p>
        </p:txBody>
      </p:sp>
    </p:spTree>
    <p:extLst>
      <p:ext uri="{BB962C8B-B14F-4D97-AF65-F5344CB8AC3E}">
        <p14:creationId xmlns:p14="http://schemas.microsoft.com/office/powerpoint/2010/main" val="4283594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a:xfrm>
            <a:off x="3319272" y="2015234"/>
            <a:ext cx="5559552" cy="2514600"/>
          </a:xfrm>
        </p:spPr>
        <p:txBody>
          <a:bodyPr rtlCol="0">
            <a:normAutofit/>
          </a:bodyPr>
          <a:lstStyle/>
          <a:p>
            <a:pPr rtl="0"/>
            <a:r>
              <a:rPr lang="pt-BR" sz="4800" dirty="0">
                <a:solidFill>
                  <a:srgbClr val="FFFFFF"/>
                </a:solidFill>
              </a:rPr>
              <a:t>Qual a diferença entre benefícios eventuais e doações?</a:t>
            </a:r>
            <a:endParaRPr lang="pt-BR" sz="4800" dirty="0"/>
          </a:p>
        </p:txBody>
      </p:sp>
      <p:sp>
        <p:nvSpPr>
          <p:cNvPr id="3" name="Espaço Reservado para Texto 2">
            <a:extLst>
              <a:ext uri="{FF2B5EF4-FFF2-40B4-BE49-F238E27FC236}">
                <a16:creationId xmlns:a16="http://schemas.microsoft.com/office/drawing/2014/main" id="{9F49FB76-25BA-4481-B88D-DCB748E1662E}"/>
              </a:ext>
            </a:extLst>
          </p:cNvPr>
          <p:cNvSpPr>
            <a:spLocks noGrp="1"/>
          </p:cNvSpPr>
          <p:nvPr>
            <p:ph type="body" idx="1"/>
          </p:nvPr>
        </p:nvSpPr>
        <p:spPr/>
        <p:txBody>
          <a:bodyPr rtlCol="0"/>
          <a:lstStyle/>
          <a:p>
            <a:pPr rtl="0"/>
            <a:endParaRPr lang="pt-BR" dirty="0">
              <a:solidFill>
                <a:srgbClr val="FFFFFF"/>
              </a:solidFill>
            </a:endParaRPr>
          </a:p>
          <a:p>
            <a:pPr rtl="0"/>
            <a:endParaRPr lang="pt-BR" dirty="0"/>
          </a:p>
        </p:txBody>
      </p:sp>
    </p:spTree>
    <p:extLst>
      <p:ext uri="{BB962C8B-B14F-4D97-AF65-F5344CB8AC3E}">
        <p14:creationId xmlns:p14="http://schemas.microsoft.com/office/powerpoint/2010/main" val="1063434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normAutofit/>
          </a:bodyPr>
          <a:lstStyle/>
          <a:p>
            <a:r>
              <a:rPr lang="pt-BR" dirty="0"/>
              <a:t>Benefícios eventuais X doações</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p:txBody>
          <a:bodyPr>
            <a:normAutofit/>
          </a:bodyPr>
          <a:lstStyle/>
          <a:p>
            <a:pPr algn="just" rtl="0" fontAlgn="base"/>
            <a:r>
              <a:rPr lang="pt-BR" sz="2000" dirty="0">
                <a:solidFill>
                  <a:srgbClr val="000000"/>
                </a:solidFill>
                <a:latin typeface="Calibri" panose="020F0502020204030204" pitchFamily="34" charset="0"/>
                <a:cs typeface="Calibri" panose="020F0502020204030204" pitchFamily="34" charset="0"/>
              </a:rPr>
              <a:t>O ato formal de ofertar benefícios eventuais é diferente de uma doação.</a:t>
            </a:r>
          </a:p>
          <a:p>
            <a:pPr algn="just" rtl="0" fontAlgn="base"/>
            <a:r>
              <a:rPr lang="pt-BR" sz="2000" dirty="0">
                <a:solidFill>
                  <a:srgbClr val="000000"/>
                </a:solidFill>
                <a:latin typeface="Calibri" panose="020F0502020204030204" pitchFamily="34" charset="0"/>
                <a:cs typeface="Calibri" panose="020F0502020204030204" pitchFamily="34" charset="0"/>
              </a:rPr>
              <a:t>No âmbito da política pública de Assistência Social, toda oferta deve ocorrer na perspectiva do direito.</a:t>
            </a:r>
          </a:p>
          <a:p>
            <a:pPr algn="just" rtl="0" fontAlgn="base"/>
            <a:r>
              <a:rPr lang="pt-BR" sz="2000" dirty="0">
                <a:solidFill>
                  <a:srgbClr val="000000"/>
                </a:solidFill>
                <a:latin typeface="Calibri" panose="020F0502020204030204" pitchFamily="34" charset="0"/>
                <a:cs typeface="Calibri" panose="020F0502020204030204" pitchFamily="34" charset="0"/>
              </a:rPr>
              <a:t>A proteção social é garantida aos cidadãos e cidadãs por meio legais e critérios normativos – conhecidos e reclamáveis – que estão em consonância com a Política Nacional de Assistência Social – PNAS.</a:t>
            </a:r>
          </a:p>
          <a:p>
            <a:pPr algn="just" rtl="0" fontAlgn="base"/>
            <a:r>
              <a:rPr lang="pt-BR" sz="2000" dirty="0">
                <a:solidFill>
                  <a:srgbClr val="000000"/>
                </a:solidFill>
                <a:latin typeface="Calibri" panose="020F0502020204030204" pitchFamily="34" charset="0"/>
                <a:cs typeface="Calibri" panose="020F0502020204030204" pitchFamily="34" charset="0"/>
              </a:rPr>
              <a:t>No âmbito do trabalho social com famílias no SUAS, a oferta ou concessão envolve o processo de análise e reconhecimento do direito ao benefício eventual feito por profissionais da rede pública socioassistencial, conforme regulamentação local.</a:t>
            </a:r>
          </a:p>
        </p:txBody>
      </p:sp>
    </p:spTree>
    <p:extLst>
      <p:ext uri="{BB962C8B-B14F-4D97-AF65-F5344CB8AC3E}">
        <p14:creationId xmlns:p14="http://schemas.microsoft.com/office/powerpoint/2010/main" val="721816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normAutofit/>
          </a:bodyPr>
          <a:lstStyle/>
          <a:p>
            <a:r>
              <a:rPr lang="pt-BR" dirty="0"/>
              <a:t>Diferença entre benefícios eventuais e doações</a:t>
            </a:r>
          </a:p>
        </p:txBody>
      </p:sp>
      <p:graphicFrame>
        <p:nvGraphicFramePr>
          <p:cNvPr id="7" name="Tabela 7">
            <a:extLst>
              <a:ext uri="{FF2B5EF4-FFF2-40B4-BE49-F238E27FC236}">
                <a16:creationId xmlns:a16="http://schemas.microsoft.com/office/drawing/2014/main" id="{F06022C4-65E6-D15B-E4C7-A50AC9E2EA37}"/>
              </a:ext>
            </a:extLst>
          </p:cNvPr>
          <p:cNvGraphicFramePr>
            <a:graphicFrameLocks noGrp="1"/>
          </p:cNvGraphicFramePr>
          <p:nvPr>
            <p:ph idx="1"/>
            <p:extLst>
              <p:ext uri="{D42A27DB-BD31-4B8C-83A1-F6EECF244321}">
                <p14:modId xmlns:p14="http://schemas.microsoft.com/office/powerpoint/2010/main" val="1144863653"/>
              </p:ext>
            </p:extLst>
          </p:nvPr>
        </p:nvGraphicFramePr>
        <p:xfrm>
          <a:off x="1418252" y="3462900"/>
          <a:ext cx="8882744" cy="2042160"/>
        </p:xfrm>
        <a:graphic>
          <a:graphicData uri="http://schemas.openxmlformats.org/drawingml/2006/table">
            <a:tbl>
              <a:tblPr firstRow="1" bandRow="1">
                <a:tableStyleId>{5C22544A-7EE6-4342-B048-85BDC9FD1C3A}</a:tableStyleId>
              </a:tblPr>
              <a:tblGrid>
                <a:gridCol w="4441372">
                  <a:extLst>
                    <a:ext uri="{9D8B030D-6E8A-4147-A177-3AD203B41FA5}">
                      <a16:colId xmlns:a16="http://schemas.microsoft.com/office/drawing/2014/main" val="3575167142"/>
                    </a:ext>
                  </a:extLst>
                </a:gridCol>
                <a:gridCol w="4441372">
                  <a:extLst>
                    <a:ext uri="{9D8B030D-6E8A-4147-A177-3AD203B41FA5}">
                      <a16:colId xmlns:a16="http://schemas.microsoft.com/office/drawing/2014/main" val="4078131944"/>
                    </a:ext>
                  </a:extLst>
                </a:gridCol>
              </a:tblGrid>
              <a:tr h="1976571">
                <a:tc>
                  <a:txBody>
                    <a:bodyPr/>
                    <a:lstStyle/>
                    <a:p>
                      <a:pPr algn="just"/>
                      <a:r>
                        <a:rPr lang="pt-BR" sz="1600" b="0" dirty="0">
                          <a:latin typeface="Calibri" panose="020F0502020204030204" pitchFamily="34" charset="0"/>
                          <a:cs typeface="Calibri" panose="020F0502020204030204" pitchFamily="34" charset="0"/>
                        </a:rPr>
                        <a:t>A doação é um ato de solidariedade caracterizado por ações voluntárias e de caridade, sem necessariamente contar com um parâmetro para sua realização.</a:t>
                      </a:r>
                    </a:p>
                  </a:txBody>
                  <a:tcPr/>
                </a:tc>
                <a:tc>
                  <a:txBody>
                    <a:bodyPr/>
                    <a:lstStyle/>
                    <a:p>
                      <a:pPr algn="just"/>
                      <a:r>
                        <a:rPr lang="pt-BR" sz="1600" b="0" kern="1200" dirty="0">
                          <a:solidFill>
                            <a:schemeClr val="lt1"/>
                          </a:solidFill>
                          <a:latin typeface="Calibri" panose="020F0502020204030204" pitchFamily="34" charset="0"/>
                          <a:ea typeface="+mn-ea"/>
                          <a:cs typeface="Calibri" panose="020F0502020204030204" pitchFamily="34" charset="0"/>
                        </a:rPr>
                        <a:t>A LOAS é a norma de referência da política pública de Assistência Social e não prevê ofertas em caráter de doação. </a:t>
                      </a:r>
                    </a:p>
                    <a:p>
                      <a:pPr algn="just"/>
                      <a:endParaRPr lang="pt-BR" sz="1600" b="0" kern="1200" dirty="0">
                        <a:solidFill>
                          <a:schemeClr val="lt1"/>
                        </a:solidFill>
                        <a:latin typeface="Calibri" panose="020F0502020204030204" pitchFamily="34" charset="0"/>
                        <a:ea typeface="+mn-ea"/>
                        <a:cs typeface="Calibri" panose="020F0502020204030204" pitchFamily="34" charset="0"/>
                      </a:endParaRPr>
                    </a:p>
                    <a:p>
                      <a:pPr algn="just"/>
                      <a:r>
                        <a:rPr lang="pt-BR" sz="1600" b="0" kern="1200" dirty="0">
                          <a:solidFill>
                            <a:schemeClr val="lt1"/>
                          </a:solidFill>
                          <a:latin typeface="Calibri" panose="020F0502020204030204" pitchFamily="34" charset="0"/>
                          <a:ea typeface="+mn-ea"/>
                          <a:cs typeface="Calibri" panose="020F0502020204030204" pitchFamily="34" charset="0"/>
                        </a:rPr>
                        <a:t>Também não há previsão no SUAS sobre qualquer ação na esfera dos entes federados  e da gestão relacionada à doação de bens ou valores para o público usuário.</a:t>
                      </a:r>
                    </a:p>
                  </a:txBody>
                  <a:tcPr/>
                </a:tc>
                <a:extLst>
                  <a:ext uri="{0D108BD9-81ED-4DB2-BD59-A6C34878D82A}">
                    <a16:rowId xmlns:a16="http://schemas.microsoft.com/office/drawing/2014/main" val="3625750550"/>
                  </a:ext>
                </a:extLst>
              </a:tr>
            </a:tbl>
          </a:graphicData>
        </a:graphic>
      </p:graphicFrame>
      <p:sp>
        <p:nvSpPr>
          <p:cNvPr id="3" name="CaixaDeTexto 2">
            <a:extLst>
              <a:ext uri="{FF2B5EF4-FFF2-40B4-BE49-F238E27FC236}">
                <a16:creationId xmlns:a16="http://schemas.microsoft.com/office/drawing/2014/main" id="{44426555-7EBF-3CDA-C991-A015CD64C980}"/>
              </a:ext>
            </a:extLst>
          </p:cNvPr>
          <p:cNvSpPr txBox="1"/>
          <p:nvPr/>
        </p:nvSpPr>
        <p:spPr>
          <a:xfrm>
            <a:off x="1418253" y="2006072"/>
            <a:ext cx="9004041" cy="1323439"/>
          </a:xfrm>
          <a:prstGeom prst="rect">
            <a:avLst/>
          </a:prstGeom>
          <a:noFill/>
        </p:spPr>
        <p:txBody>
          <a:bodyPr wrap="square" rtlCol="0">
            <a:spAutoFit/>
          </a:bodyPr>
          <a:lstStyle/>
          <a:p>
            <a:pPr algn="just" rtl="0" fontAlgn="base"/>
            <a:r>
              <a:rPr lang="pt-BR" sz="2000" dirty="0">
                <a:solidFill>
                  <a:srgbClr val="000000"/>
                </a:solidFill>
                <a:latin typeface="Calibri" panose="020F0502020204030204" pitchFamily="34" charset="0"/>
                <a:cs typeface="Calibri" panose="020F0502020204030204" pitchFamily="34" charset="0"/>
              </a:rPr>
              <a:t>Em decorrência da Pandemia da Covid-19, a SNAS aprovou a Portaria nº 146, de 9 de novembro de 2020, que traz posicionamento sobre as ofertas de benefícios eventuais no âmbito da Política de Assistência Social e sua interface com doações. Segundo a Portaria:  </a:t>
            </a:r>
          </a:p>
        </p:txBody>
      </p:sp>
    </p:spTree>
    <p:extLst>
      <p:ext uri="{BB962C8B-B14F-4D97-AF65-F5344CB8AC3E}">
        <p14:creationId xmlns:p14="http://schemas.microsoft.com/office/powerpoint/2010/main" val="3476208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a:xfrm>
            <a:off x="3319272" y="1138138"/>
            <a:ext cx="5559552" cy="2514600"/>
          </a:xfrm>
        </p:spPr>
        <p:txBody>
          <a:bodyPr rtlCol="0">
            <a:normAutofit/>
          </a:bodyPr>
          <a:lstStyle/>
          <a:p>
            <a:pPr rtl="0"/>
            <a:r>
              <a:rPr lang="pt-BR" sz="5400" dirty="0">
                <a:solidFill>
                  <a:srgbClr val="FFFFFF"/>
                </a:solidFill>
              </a:rPr>
              <a:t>Competências</a:t>
            </a:r>
            <a:endParaRPr lang="pt-BR" sz="5400" dirty="0"/>
          </a:p>
        </p:txBody>
      </p:sp>
      <p:sp>
        <p:nvSpPr>
          <p:cNvPr id="6" name="Espaço Reservado para Texto 5">
            <a:extLst>
              <a:ext uri="{FF2B5EF4-FFF2-40B4-BE49-F238E27FC236}">
                <a16:creationId xmlns:a16="http://schemas.microsoft.com/office/drawing/2014/main" id="{AFC1B144-6C38-4008-8D0B-15FF9664706D}"/>
              </a:ext>
            </a:extLst>
          </p:cNvPr>
          <p:cNvSpPr>
            <a:spLocks noGrp="1"/>
          </p:cNvSpPr>
          <p:nvPr>
            <p:ph type="body" idx="1"/>
          </p:nvPr>
        </p:nvSpPr>
        <p:spPr>
          <a:xfrm>
            <a:off x="3319272" y="3638928"/>
            <a:ext cx="5559552" cy="1583592"/>
          </a:xfrm>
        </p:spPr>
        <p:txBody>
          <a:bodyPr/>
          <a:lstStyle/>
          <a:p>
            <a:r>
              <a:rPr lang="pt-BR" dirty="0"/>
              <a:t>Descrição das competências dos entes federados e dos conselhos</a:t>
            </a:r>
          </a:p>
        </p:txBody>
      </p:sp>
    </p:spTree>
    <p:extLst>
      <p:ext uri="{BB962C8B-B14F-4D97-AF65-F5344CB8AC3E}">
        <p14:creationId xmlns:p14="http://schemas.microsoft.com/office/powerpoint/2010/main" val="86715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BB8F903-DD14-4E83-A19C-E6ECD09D9338}"/>
              </a:ext>
            </a:extLst>
          </p:cNvPr>
          <p:cNvSpPr>
            <a:spLocks noGrp="1"/>
          </p:cNvSpPr>
          <p:nvPr>
            <p:ph type="title"/>
          </p:nvPr>
        </p:nvSpPr>
        <p:spPr/>
        <p:txBody>
          <a:bodyPr/>
          <a:lstStyle/>
          <a:p>
            <a:r>
              <a:rPr lang="pt-BR" dirty="0"/>
              <a:t>Competência dos entes federados para oferta de benefícios eventuais​</a:t>
            </a:r>
          </a:p>
        </p:txBody>
      </p:sp>
      <p:sp>
        <p:nvSpPr>
          <p:cNvPr id="5" name="Espaço Reservado para Conteúdo 4">
            <a:extLst>
              <a:ext uri="{FF2B5EF4-FFF2-40B4-BE49-F238E27FC236}">
                <a16:creationId xmlns:a16="http://schemas.microsoft.com/office/drawing/2014/main" id="{33CAA16D-52E2-47E4-84F4-1750C7F826FB}"/>
              </a:ext>
            </a:extLst>
          </p:cNvPr>
          <p:cNvSpPr>
            <a:spLocks noGrp="1"/>
          </p:cNvSpPr>
          <p:nvPr>
            <p:ph idx="1"/>
          </p:nvPr>
        </p:nvSpPr>
        <p:spPr>
          <a:xfrm>
            <a:off x="1179576" y="1911096"/>
            <a:ext cx="10213102" cy="3859742"/>
          </a:xfrm>
        </p:spPr>
        <p:txBody>
          <a:bodyPr>
            <a:normAutofit fontScale="85000" lnSpcReduction="10000"/>
          </a:bodyPr>
          <a:lstStyle/>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Municípios e Distrito Federal: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marL="0" indent="0" algn="just" rtl="0" fontAlgn="base">
              <a:buNone/>
            </a:pPr>
            <a:r>
              <a:rPr lang="pt-BR" b="0" i="0" u="none" strike="noStrike" dirty="0">
                <a:solidFill>
                  <a:srgbClr val="000000"/>
                </a:solidFill>
                <a:effectLst/>
                <a:latin typeface="Calibri" panose="020F0502020204030204" pitchFamily="34" charset="0"/>
              </a:rPr>
              <a:t>São os responsáveis por regulamentar os benefícios eventuais e organizar sua oferta, destinando recursos financeiros (art. 14, inciso I e art. 15, inciso I da LOAS).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r>
              <a:rPr lang="pt-BR" b="0" i="0" dirty="0">
                <a:solidFill>
                  <a:srgbClr val="000000"/>
                </a:solidFill>
                <a:effectLst/>
                <a:latin typeface="Calibri" panose="020F0502020204030204" pitchFamily="34" charset="0"/>
              </a:rPr>
              <a:t>​</a:t>
            </a:r>
            <a:r>
              <a:rPr lang="pt-BR" b="1" i="0" u="none" strike="noStrike" dirty="0">
                <a:solidFill>
                  <a:srgbClr val="000000"/>
                </a:solidFill>
                <a:effectLst/>
                <a:latin typeface="Calibri" panose="020F0502020204030204" pitchFamily="34" charset="0"/>
              </a:rPr>
              <a:t>Estados:</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marL="0" indent="0" algn="just" rtl="0" fontAlgn="base">
              <a:buNone/>
            </a:pPr>
            <a:r>
              <a:rPr lang="pt-BR" b="0" i="0" u="none" strike="noStrike" dirty="0">
                <a:solidFill>
                  <a:srgbClr val="000000"/>
                </a:solidFill>
                <a:effectLst/>
                <a:latin typeface="Calibri" panose="020F0502020204030204" pitchFamily="34" charset="0"/>
              </a:rPr>
              <a:t>Compete aos Estados prestar apoio técnico e destinar recursos financeiros aos municípios como forma de participação no custeio (art. 13 da LOAS, inciso I).</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0" i="0" dirty="0">
                <a:solidFill>
                  <a:srgbClr val="000000"/>
                </a:solidFill>
                <a:effectLst/>
                <a:latin typeface="Calibri" panose="020F0502020204030204" pitchFamily="34" charset="0"/>
              </a:rPr>
              <a:t>​</a:t>
            </a:r>
            <a:r>
              <a:rPr lang="pt-BR" b="1" i="0" u="none" strike="noStrike" dirty="0">
                <a:solidFill>
                  <a:srgbClr val="000000"/>
                </a:solidFill>
                <a:effectLst/>
                <a:latin typeface="Calibri" panose="020F0502020204030204" pitchFamily="34" charset="0"/>
              </a:rPr>
              <a:t>União: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marL="0" indent="0" algn="just" rtl="0" fontAlgn="base">
              <a:buNone/>
            </a:pPr>
            <a:r>
              <a:rPr lang="pt-BR" b="0" i="0" u="none" strike="noStrike" dirty="0">
                <a:solidFill>
                  <a:srgbClr val="000000"/>
                </a:solidFill>
                <a:effectLst/>
                <a:latin typeface="Calibri" panose="020F0502020204030204" pitchFamily="34" charset="0"/>
              </a:rPr>
              <a:t>Tem a atribuição legal de definir e elaborar normas gerais, orientar e assessorar estados e municípios sobre regulamentação e oferta dos benefícios eventuais. </a:t>
            </a:r>
            <a:endParaRPr lang="pt-BR" b="0" i="0" dirty="0">
              <a:solidFill>
                <a:srgbClr val="000000"/>
              </a:solidFill>
              <a:effectLst/>
              <a:latin typeface="Arial" panose="020B0604020202020204" pitchFamily="34" charset="0"/>
            </a:endParaRPr>
          </a:p>
          <a:p>
            <a:endParaRPr lang="pt-BR" dirty="0"/>
          </a:p>
        </p:txBody>
      </p:sp>
    </p:spTree>
    <p:extLst>
      <p:ext uri="{BB962C8B-B14F-4D97-AF65-F5344CB8AC3E}">
        <p14:creationId xmlns:p14="http://schemas.microsoft.com/office/powerpoint/2010/main" val="26457265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lstStyle/>
          <a:p>
            <a:r>
              <a:rPr lang="pt-BR" dirty="0"/>
              <a:t>Papel dos conselhos de assistência social​</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p:txBody>
          <a:bodyPr>
            <a:normAutofit fontScale="92500" lnSpcReduction="10000"/>
          </a:bodyPr>
          <a:lstStyle/>
          <a:p>
            <a:pPr algn="just" rtl="0" fontAlgn="base"/>
            <a:r>
              <a:rPr lang="pt-BR" b="0" i="0" u="none" strike="noStrike" dirty="0">
                <a:solidFill>
                  <a:srgbClr val="000000"/>
                </a:solidFill>
                <a:effectLst/>
                <a:latin typeface="Calibri" panose="020F0502020204030204" pitchFamily="34" charset="0"/>
              </a:rPr>
              <a:t>Os conselhos de assistência social têm a competência de realizar o controle social das ofertas do SUAS.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r>
              <a:rPr lang="pt-BR" b="0" i="0" u="none" strike="noStrike" dirty="0">
                <a:solidFill>
                  <a:srgbClr val="000000"/>
                </a:solidFill>
                <a:effectLst/>
                <a:latin typeface="Calibri" panose="020F0502020204030204" pitchFamily="34" charset="0"/>
              </a:rPr>
              <a:t>Acompanham, monitoram, avaliam e fiscalizam a gestão de recursos e a efetividade dos serviços, benefícios, programas e projetos prestados pela rede socioassistencial.</a:t>
            </a:r>
            <a:r>
              <a:rPr lang="pt-BR" b="1" i="0" u="none" strike="noStrike" dirty="0">
                <a:solidFill>
                  <a:srgbClr val="000000"/>
                </a:solidFill>
                <a:effectLst/>
                <a:latin typeface="Calibri" panose="020F0502020204030204" pitchFamily="34" charset="0"/>
              </a:rPr>
              <a:t>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r>
              <a:rPr lang="pt-BR" b="0" i="0" u="none" strike="noStrike" dirty="0">
                <a:solidFill>
                  <a:srgbClr val="000000"/>
                </a:solidFill>
                <a:effectLst/>
                <a:latin typeface="Calibri" panose="020F0502020204030204" pitchFamily="34" charset="0"/>
              </a:rPr>
              <a:t>Em relação aos benefícios eventuais, cabe aos conselhos: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lvl="1" algn="just" fontAlgn="base"/>
            <a:r>
              <a:rPr lang="pt-BR" sz="2200" b="0" i="0" u="none" strike="noStrike" dirty="0">
                <a:solidFill>
                  <a:srgbClr val="000000"/>
                </a:solidFill>
                <a:effectLst/>
                <a:latin typeface="Calibri" panose="020F0502020204030204" pitchFamily="34" charset="0"/>
              </a:rPr>
              <a:t>Definir critérios e prazos de prestação; </a:t>
            </a:r>
            <a:r>
              <a:rPr lang="pt-BR" sz="2200" b="0" i="0" dirty="0">
                <a:solidFill>
                  <a:srgbClr val="000000"/>
                </a:solidFill>
                <a:effectLst/>
                <a:latin typeface="Calibri" panose="020F0502020204030204" pitchFamily="34" charset="0"/>
              </a:rPr>
              <a:t>​</a:t>
            </a:r>
            <a:endParaRPr lang="pt-BR" sz="2200" b="0" i="0" dirty="0">
              <a:solidFill>
                <a:srgbClr val="000000"/>
              </a:solidFill>
              <a:effectLst/>
              <a:latin typeface="Arial" panose="020B0604020202020204" pitchFamily="34" charset="0"/>
            </a:endParaRPr>
          </a:p>
          <a:p>
            <a:pPr lvl="1" algn="just" fontAlgn="base"/>
            <a:r>
              <a:rPr lang="pt-BR" sz="2200" b="0" i="0" u="none" strike="noStrike" dirty="0">
                <a:solidFill>
                  <a:srgbClr val="000000"/>
                </a:solidFill>
                <a:effectLst/>
                <a:latin typeface="Calibri" panose="020F0502020204030204" pitchFamily="34" charset="0"/>
              </a:rPr>
              <a:t>Acompanhar a oferta; </a:t>
            </a:r>
            <a:r>
              <a:rPr lang="pt-BR" sz="2200" b="0" i="0" dirty="0">
                <a:solidFill>
                  <a:srgbClr val="000000"/>
                </a:solidFill>
                <a:effectLst/>
                <a:latin typeface="Calibri" panose="020F0502020204030204" pitchFamily="34" charset="0"/>
              </a:rPr>
              <a:t>​</a:t>
            </a:r>
            <a:endParaRPr lang="pt-BR" sz="2200" b="0" i="0" dirty="0">
              <a:solidFill>
                <a:srgbClr val="000000"/>
              </a:solidFill>
              <a:effectLst/>
              <a:latin typeface="Arial" panose="020B0604020202020204" pitchFamily="34" charset="0"/>
            </a:endParaRPr>
          </a:p>
          <a:p>
            <a:pPr lvl="1" algn="just" fontAlgn="base"/>
            <a:r>
              <a:rPr lang="pt-BR" sz="2200" b="0" i="0" u="none" strike="noStrike" dirty="0">
                <a:solidFill>
                  <a:srgbClr val="000000"/>
                </a:solidFill>
                <a:effectLst/>
                <a:latin typeface="Calibri" panose="020F0502020204030204" pitchFamily="34" charset="0"/>
              </a:rPr>
              <a:t>Identificar e receber denúncias de irregularidades; </a:t>
            </a:r>
            <a:r>
              <a:rPr lang="pt-BR" sz="2200" b="0" i="0" dirty="0">
                <a:solidFill>
                  <a:srgbClr val="000000"/>
                </a:solidFill>
                <a:effectLst/>
                <a:latin typeface="Calibri" panose="020F0502020204030204" pitchFamily="34" charset="0"/>
              </a:rPr>
              <a:t>​</a:t>
            </a:r>
            <a:endParaRPr lang="pt-BR" sz="2200" b="0" i="0" dirty="0">
              <a:solidFill>
                <a:srgbClr val="000000"/>
              </a:solidFill>
              <a:effectLst/>
              <a:latin typeface="Arial" panose="020B0604020202020204" pitchFamily="34" charset="0"/>
            </a:endParaRPr>
          </a:p>
          <a:p>
            <a:pPr lvl="1" algn="just" fontAlgn="base"/>
            <a:r>
              <a:rPr lang="pt-BR" sz="2200" dirty="0">
                <a:solidFill>
                  <a:srgbClr val="000000"/>
                </a:solidFill>
                <a:latin typeface="Calibri" panose="020F0502020204030204" pitchFamily="34" charset="0"/>
              </a:rPr>
              <a:t>Avaliar e indicar a necessidade de reformulação, quando for o caso;</a:t>
            </a:r>
            <a:endParaRPr lang="pt-BR" sz="2200" b="0" i="0" u="none" strike="noStrike" dirty="0">
              <a:solidFill>
                <a:srgbClr val="000000"/>
              </a:solidFill>
              <a:effectLst/>
              <a:latin typeface="Calibri" panose="020F0502020204030204" pitchFamily="34" charset="0"/>
            </a:endParaRPr>
          </a:p>
          <a:p>
            <a:pPr lvl="1" algn="just" fontAlgn="base"/>
            <a:r>
              <a:rPr lang="pt-BR" sz="2200" b="0" i="0" u="none" strike="noStrike" dirty="0">
                <a:solidFill>
                  <a:srgbClr val="000000"/>
                </a:solidFill>
                <a:effectLst/>
                <a:latin typeface="Calibri" panose="020F0502020204030204" pitchFamily="34" charset="0"/>
              </a:rPr>
              <a:t>Propor melhorias nas normativas vigentes</a:t>
            </a:r>
            <a:r>
              <a:rPr lang="pt-BR" sz="2200" dirty="0">
                <a:solidFill>
                  <a:srgbClr val="000000"/>
                </a:solidFill>
                <a:latin typeface="Calibri" panose="020F0502020204030204" pitchFamily="34" charset="0"/>
              </a:rPr>
              <a:t>.</a:t>
            </a:r>
            <a:endParaRPr lang="pt-BR" sz="2200" b="0" i="0" dirty="0">
              <a:solidFill>
                <a:srgbClr val="000000"/>
              </a:solidFill>
              <a:effectLst/>
              <a:latin typeface="Arial" panose="020B0604020202020204" pitchFamily="34" charset="0"/>
            </a:endParaRPr>
          </a:p>
          <a:p>
            <a:pPr marL="457200" lvl="1" indent="0" algn="just" fontAlgn="base">
              <a:buNone/>
            </a:pPr>
            <a:endParaRPr lang="pt-BR" sz="2200" b="0" i="0" dirty="0">
              <a:solidFill>
                <a:srgbClr val="000000"/>
              </a:solidFill>
              <a:effectLst/>
              <a:latin typeface="Arial" panose="020B0604020202020204" pitchFamily="34" charset="0"/>
            </a:endParaRPr>
          </a:p>
          <a:p>
            <a:endParaRPr lang="pt-BR" dirty="0"/>
          </a:p>
        </p:txBody>
      </p:sp>
    </p:spTree>
    <p:extLst>
      <p:ext uri="{BB962C8B-B14F-4D97-AF65-F5344CB8AC3E}">
        <p14:creationId xmlns:p14="http://schemas.microsoft.com/office/powerpoint/2010/main" val="1146856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lstStyle/>
          <a:p>
            <a:r>
              <a:rPr lang="pt-BR" dirty="0"/>
              <a:t>O papel dos conselhos de assistência social mudou em 2011</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p:txBody>
          <a:bodyPr>
            <a:normAutofit fontScale="85000" lnSpcReduction="10000"/>
          </a:bodyPr>
          <a:lstStyle/>
          <a:p>
            <a:pPr algn="just" rtl="0" fontAlgn="base">
              <a:buFont typeface="Arial" panose="020B0604020202020204" pitchFamily="34" charset="0"/>
              <a:buChar char="•"/>
            </a:pPr>
            <a:r>
              <a:rPr lang="pt-BR" b="0" i="0" u="none" strike="noStrike" dirty="0">
                <a:solidFill>
                  <a:srgbClr val="000000"/>
                </a:solidFill>
                <a:effectLst/>
                <a:latin typeface="Calibri" panose="020F0502020204030204" pitchFamily="34" charset="0"/>
              </a:rPr>
              <a:t>A Lei n° 12.435, de 6 de julho de 2011, alterou a LOAS e modificou as características gerais dos benefícios eventuais.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0" i="0" dirty="0">
                <a:solidFill>
                  <a:srgbClr val="000000"/>
                </a:solidFill>
                <a:effectLst/>
                <a:latin typeface="Calibri" panose="020F0502020204030204" pitchFamily="34" charset="0"/>
              </a:rPr>
              <a:t>​</a:t>
            </a:r>
            <a:r>
              <a:rPr lang="pt-BR" b="0" i="0" u="none" strike="noStrike" dirty="0">
                <a:solidFill>
                  <a:srgbClr val="000000"/>
                </a:solidFill>
                <a:effectLst/>
                <a:latin typeface="Calibri" panose="020F0502020204030204" pitchFamily="34" charset="0"/>
              </a:rPr>
              <a:t>Antes de 2011, o art. 22 da LOAS previa que a regulamentação dos benefícios eventuais era atribuição dos conselhos de assistência social. Após a alteração legal, os conselhos são os responsáveis por definir, por meio de resolução, critérios e prazos para a prestação dos benefícios eventuais.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0" i="0" dirty="0">
                <a:solidFill>
                  <a:srgbClr val="000000"/>
                </a:solidFill>
                <a:effectLst/>
                <a:latin typeface="Calibri" panose="020F0502020204030204" pitchFamily="34" charset="0"/>
              </a:rPr>
              <a:t>​</a:t>
            </a:r>
            <a:r>
              <a:rPr lang="pt-BR" b="0" i="0" u="none" strike="noStrike" dirty="0">
                <a:solidFill>
                  <a:srgbClr val="000000"/>
                </a:solidFill>
                <a:effectLst/>
                <a:latin typeface="Calibri" panose="020F0502020204030204" pitchFamily="34" charset="0"/>
              </a:rPr>
              <a:t>A Resolução do Conselho é fundamental no processo de regulamentação local porque reflete o diagnóstico da demanda no território e deve ser observada no processo de elaboração da Lei que regulamenta os benefícios eventuais. </a:t>
            </a:r>
            <a:r>
              <a:rPr lang="pt-BR" dirty="0">
                <a:solidFill>
                  <a:srgbClr val="000000"/>
                </a:solidFill>
                <a:latin typeface="Calibri" panose="020F0502020204030204" pitchFamily="34" charset="0"/>
              </a:rPr>
              <a:t>A Resolução</a:t>
            </a:r>
            <a:r>
              <a:rPr lang="pt-BR" b="0" i="0" u="none" strike="noStrike" dirty="0">
                <a:solidFill>
                  <a:srgbClr val="000000"/>
                </a:solidFill>
                <a:effectLst/>
                <a:latin typeface="Calibri" panose="020F0502020204030204" pitchFamily="34" charset="0"/>
              </a:rPr>
              <a:t>, porém, não é suficiente como regulamentação dos benefícios, cabendo ao poder público local publicar lei ou decreto.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endParaRPr lang="pt-BR" dirty="0"/>
          </a:p>
        </p:txBody>
      </p:sp>
    </p:spTree>
    <p:extLst>
      <p:ext uri="{BB962C8B-B14F-4D97-AF65-F5344CB8AC3E}">
        <p14:creationId xmlns:p14="http://schemas.microsoft.com/office/powerpoint/2010/main" val="1843074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66278269-4254-4FB6-8B7D-90CE2653EFA2}"/>
              </a:ext>
            </a:extLst>
          </p:cNvPr>
          <p:cNvSpPr>
            <a:spLocks noGrp="1"/>
          </p:cNvSpPr>
          <p:nvPr>
            <p:ph type="title"/>
          </p:nvPr>
        </p:nvSpPr>
        <p:spPr/>
        <p:txBody>
          <a:bodyPr>
            <a:normAutofit fontScale="90000"/>
          </a:bodyPr>
          <a:lstStyle/>
          <a:p>
            <a:r>
              <a:rPr lang="pt-BR" dirty="0"/>
              <a:t>​</a:t>
            </a:r>
            <a:br>
              <a:rPr lang="pt-BR" dirty="0"/>
            </a:br>
            <a:r>
              <a:rPr lang="pt-BR" dirty="0"/>
              <a:t>Regulamentação  dos Benefícios Eventuais ​</a:t>
            </a:r>
          </a:p>
        </p:txBody>
      </p:sp>
      <p:sp>
        <p:nvSpPr>
          <p:cNvPr id="9" name="Espaço Reservado para Texto 8">
            <a:extLst>
              <a:ext uri="{FF2B5EF4-FFF2-40B4-BE49-F238E27FC236}">
                <a16:creationId xmlns:a16="http://schemas.microsoft.com/office/drawing/2014/main" id="{A056A03C-5503-4265-BA5E-F72300C05D2B}"/>
              </a:ext>
            </a:extLst>
          </p:cNvPr>
          <p:cNvSpPr>
            <a:spLocks noGrp="1"/>
          </p:cNvSpPr>
          <p:nvPr>
            <p:ph type="body" idx="1"/>
          </p:nvPr>
        </p:nvSpPr>
        <p:spPr/>
        <p:txBody>
          <a:bodyPr/>
          <a:lstStyle/>
          <a:p>
            <a:r>
              <a:rPr lang="pt-BR" dirty="0"/>
              <a:t>Importância e aspectos da regulamentação local</a:t>
            </a:r>
          </a:p>
        </p:txBody>
      </p:sp>
      <p:sp>
        <p:nvSpPr>
          <p:cNvPr id="6" name="Espaço Reservado para Número de Slide 5">
            <a:extLst>
              <a:ext uri="{FF2B5EF4-FFF2-40B4-BE49-F238E27FC236}">
                <a16:creationId xmlns:a16="http://schemas.microsoft.com/office/drawing/2014/main" id="{79CE7100-AD45-43AE-AC6B-F3784B34745C}"/>
              </a:ext>
            </a:extLst>
          </p:cNvPr>
          <p:cNvSpPr>
            <a:spLocks noGrp="1"/>
          </p:cNvSpPr>
          <p:nvPr>
            <p:ph type="sldNum" sz="quarter" idx="4294967295"/>
          </p:nvPr>
        </p:nvSpPr>
        <p:spPr>
          <a:xfrm>
            <a:off x="9448800" y="6356350"/>
            <a:ext cx="2743200" cy="365125"/>
          </a:xfrm>
        </p:spPr>
        <p:txBody>
          <a:bodyPr/>
          <a:lstStyle/>
          <a:p>
            <a:pPr rtl="0">
              <a:defRPr/>
            </a:pPr>
            <a:fld id="{D76B855D-E9CC-4FF8-AD85-6CDC7B89A0DE}" type="slidenum">
              <a:rPr lang="pt-BR" noProof="0" smtClean="0">
                <a:solidFill>
                  <a:prstClr val="black">
                    <a:tint val="75000"/>
                  </a:prstClr>
                </a:solidFill>
              </a:rPr>
              <a:pPr rtl="0">
                <a:defRPr/>
              </a:pPr>
              <a:t>27</a:t>
            </a:fld>
            <a:endParaRPr lang="pt-BR" noProof="0">
              <a:solidFill>
                <a:prstClr val="black">
                  <a:tint val="75000"/>
                </a:prstClr>
              </a:solidFill>
            </a:endParaRPr>
          </a:p>
        </p:txBody>
      </p:sp>
    </p:spTree>
    <p:extLst>
      <p:ext uri="{BB962C8B-B14F-4D97-AF65-F5344CB8AC3E}">
        <p14:creationId xmlns:p14="http://schemas.microsoft.com/office/powerpoint/2010/main" val="2851846393"/>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normAutofit/>
          </a:bodyPr>
          <a:lstStyle/>
          <a:p>
            <a:r>
              <a:rPr lang="pt-BR" dirty="0"/>
              <a:t>Importância da regulamentação</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a:xfrm>
            <a:off x="1179576" y="1911095"/>
            <a:ext cx="9875520" cy="3920537"/>
          </a:xfrm>
        </p:spPr>
        <p:txBody>
          <a:bodyPr>
            <a:normAutofit fontScale="92500" lnSpcReduction="10000"/>
          </a:bodyPr>
          <a:lstStyle/>
          <a:p>
            <a:pPr algn="just" fontAlgn="base"/>
            <a:r>
              <a:rPr lang="pt-BR" sz="2400" dirty="0">
                <a:latin typeface="Calibri" panose="020F0502020204030204" pitchFamily="34" charset="0"/>
                <a:cs typeface="Calibri" panose="020F0502020204030204" pitchFamily="34" charset="0"/>
              </a:rPr>
              <a:t>A regulamentação dos benefícios eventuais é fundamental para garantir a oferta na lógica do direito e distante de qualquer ideia de favor ou caridade. </a:t>
            </a:r>
          </a:p>
          <a:p>
            <a:pPr algn="just" fontAlgn="base"/>
            <a:r>
              <a:rPr lang="pt-BR" sz="2400" dirty="0">
                <a:latin typeface="Calibri" panose="020F0502020204030204" pitchFamily="34" charset="0"/>
                <a:cs typeface="Calibri" panose="020F0502020204030204" pitchFamily="34" charset="0"/>
              </a:rPr>
              <a:t>Após a regulamentação, caberá destinação de recursos na Lei Orçamentária Anual, o que garantirá uma oferta certa e previsível para famílias que vivenciem contingências.    </a:t>
            </a:r>
          </a:p>
          <a:p>
            <a:pPr algn="just"/>
            <a:r>
              <a:rPr lang="pt-BR" sz="2400" dirty="0">
                <a:latin typeface="Calibri" panose="020F0502020204030204" pitchFamily="34" charset="0"/>
                <a:cs typeface="Calibri" panose="020F0502020204030204" pitchFamily="34" charset="0"/>
              </a:rPr>
              <a:t>A norma elaborada deve ser, preferencialmente, incorporada à Lei que organiza o SUAS no município, mas também pode ser independente. </a:t>
            </a:r>
          </a:p>
          <a:p>
            <a:pPr algn="just"/>
            <a:r>
              <a:rPr lang="pt-BR" sz="2400" dirty="0">
                <a:latin typeface="Calibri" panose="020F0502020204030204" pitchFamily="34" charset="0"/>
                <a:cs typeface="Calibri" panose="020F0502020204030204" pitchFamily="34" charset="0"/>
              </a:rPr>
              <a:t>A justificativa para que toda a regulamentação sobre a política de Assistência Social esteja no mesmo instrumento normativo encontra-se na Lei Complementar Federal nº 95, de 26 de fevereiro de 1998, que prevê como princípio da constituição de uma Lei que o mesmo assunto não deva ser disciplinado por mais de uma legislação. </a:t>
            </a:r>
          </a:p>
          <a:p>
            <a:pPr algn="just" fontAlgn="base"/>
            <a:endParaRPr lang="pt-BR" sz="2400" dirty="0">
              <a:latin typeface="Calibri" panose="020F0502020204030204" pitchFamily="34" charset="0"/>
              <a:cs typeface="Calibri" panose="020F0502020204030204" pitchFamily="34" charset="0"/>
            </a:endParaRPr>
          </a:p>
          <a:p>
            <a:pPr algn="just" rtl="0" fontAlgn="base"/>
            <a:endParaRPr lang="pt-BR"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324008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653B1B2-9D56-4C34-8205-6F3B4C4FF922}"/>
              </a:ext>
            </a:extLst>
          </p:cNvPr>
          <p:cNvSpPr>
            <a:spLocks noGrp="1"/>
          </p:cNvSpPr>
          <p:nvPr>
            <p:ph type="title"/>
          </p:nvPr>
        </p:nvSpPr>
        <p:spPr/>
        <p:txBody>
          <a:bodyPr>
            <a:normAutofit/>
          </a:bodyPr>
          <a:lstStyle/>
          <a:p>
            <a:r>
              <a:rPr lang="pt-BR" dirty="0"/>
              <a:t>Aspectos da regulamentação</a:t>
            </a:r>
          </a:p>
        </p:txBody>
      </p:sp>
      <p:sp>
        <p:nvSpPr>
          <p:cNvPr id="5" name="Espaço Reservado para Conteúdo 4">
            <a:extLst>
              <a:ext uri="{FF2B5EF4-FFF2-40B4-BE49-F238E27FC236}">
                <a16:creationId xmlns:a16="http://schemas.microsoft.com/office/drawing/2014/main" id="{516B5B76-BF64-4911-AD12-4FEA602F9563}"/>
              </a:ext>
            </a:extLst>
          </p:cNvPr>
          <p:cNvSpPr>
            <a:spLocks noGrp="1"/>
          </p:cNvSpPr>
          <p:nvPr>
            <p:ph idx="1"/>
          </p:nvPr>
        </p:nvSpPr>
        <p:spPr/>
        <p:txBody>
          <a:bodyPr>
            <a:normAutofit/>
          </a:bodyPr>
          <a:lstStyle/>
          <a:p>
            <a:pPr algn="just" fontAlgn="base"/>
            <a:r>
              <a:rPr lang="pt-BR" b="0" i="0" dirty="0">
                <a:solidFill>
                  <a:srgbClr val="000000"/>
                </a:solidFill>
                <a:effectLst/>
                <a:latin typeface="Calibri" panose="020F0502020204030204" pitchFamily="34" charset="0"/>
              </a:rPr>
              <a:t>​</a:t>
            </a:r>
            <a:r>
              <a:rPr lang="pt-BR" sz="2400" b="0" i="0" u="none" dirty="0">
                <a:solidFill>
                  <a:srgbClr val="000000"/>
                </a:solidFill>
                <a:effectLst/>
                <a:latin typeface="Calibri" panose="020F0502020204030204" pitchFamily="34" charset="0"/>
              </a:rPr>
              <a:t>A regulamentação local e a operacionalização dos benefícios eventuais devem expressar os </a:t>
            </a:r>
            <a:r>
              <a:rPr lang="pt-BR" sz="2400" b="1" i="0" u="none" dirty="0">
                <a:solidFill>
                  <a:srgbClr val="000000"/>
                </a:solidFill>
                <a:effectLst/>
                <a:latin typeface="Calibri" panose="020F0502020204030204" pitchFamily="34" charset="0"/>
              </a:rPr>
              <a:t>princípios norteadores estabelecidos nas normativas nacionais e as Seguranças Sociais do SUAS.</a:t>
            </a:r>
            <a:endParaRPr lang="pt-BR" sz="2400" b="0" i="0" dirty="0">
              <a:solidFill>
                <a:srgbClr val="000000"/>
              </a:solidFill>
              <a:effectLst/>
              <a:latin typeface="Arial" panose="020B0604020202020204" pitchFamily="34" charset="0"/>
            </a:endParaRPr>
          </a:p>
          <a:p>
            <a:pPr algn="just" fontAlgn="base"/>
            <a:r>
              <a:rPr lang="pt-BR" sz="2400" dirty="0">
                <a:solidFill>
                  <a:srgbClr val="000000"/>
                </a:solidFill>
                <a:latin typeface="Calibri" panose="020F0502020204030204" pitchFamily="34" charset="0"/>
              </a:rPr>
              <a:t>Com a alteração na LOAS em 2011, foi suprimido o critério de renda estabelecido até então para acesso aos benefícios eventuais. Por esta razão, recomenda-se que as normas locais não utilizem apenas o limite de renda como critério de acesso, cabendo observar elementos do caso concreto que se apresenta.</a:t>
            </a:r>
          </a:p>
          <a:p>
            <a:pPr marL="0" indent="0" algn="just" rtl="0" fontAlgn="base">
              <a:buNone/>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421721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B290457-2071-4F7C-9327-CE85A282B4D5}"/>
              </a:ext>
            </a:extLst>
          </p:cNvPr>
          <p:cNvSpPr>
            <a:spLocks noGrp="1"/>
          </p:cNvSpPr>
          <p:nvPr>
            <p:ph type="title"/>
          </p:nvPr>
        </p:nvSpPr>
        <p:spPr/>
        <p:txBody>
          <a:bodyPr rtlCol="0"/>
          <a:lstStyle/>
          <a:p>
            <a:pPr rtl="0"/>
            <a:r>
              <a:rPr lang="pt-BR" dirty="0"/>
              <a:t>Objetivo​​​</a:t>
            </a:r>
          </a:p>
        </p:txBody>
      </p:sp>
      <p:sp>
        <p:nvSpPr>
          <p:cNvPr id="5" name="Espaço Reservado para Conteúdo 4">
            <a:extLst>
              <a:ext uri="{FF2B5EF4-FFF2-40B4-BE49-F238E27FC236}">
                <a16:creationId xmlns:a16="http://schemas.microsoft.com/office/drawing/2014/main" id="{B67B1E24-2840-4BB0-AE5A-2320A01CB80F}"/>
              </a:ext>
            </a:extLst>
          </p:cNvPr>
          <p:cNvSpPr>
            <a:spLocks noGrp="1"/>
          </p:cNvSpPr>
          <p:nvPr>
            <p:ph idx="1"/>
          </p:nvPr>
        </p:nvSpPr>
        <p:spPr>
          <a:xfrm>
            <a:off x="539496" y="1825625"/>
            <a:ext cx="5806440" cy="3134682"/>
          </a:xfrm>
        </p:spPr>
        <p:txBody>
          <a:bodyPr rtlCol="0">
            <a:normAutofit/>
          </a:bodyPr>
          <a:lstStyle/>
          <a:p>
            <a:pPr algn="just"/>
            <a:r>
              <a:rPr lang="pt-BR" sz="2400" dirty="0">
                <a:solidFill>
                  <a:srgbClr val="000000"/>
                </a:solidFill>
                <a:latin typeface="Calibri" panose="020F0502020204030204" pitchFamily="34" charset="0"/>
              </a:rPr>
              <a:t>Apresentar as principais referências conceituais sobre os benefícios eventuais, </a:t>
            </a:r>
            <a:r>
              <a:rPr lang="pt-BR" sz="2400" dirty="0">
                <a:latin typeface="Calibri" panose="020F0502020204030204" pitchFamily="34" charset="0"/>
              </a:rPr>
              <a:t>abordar sua oferta, regulamentação e gestão, com base nas </a:t>
            </a:r>
            <a:r>
              <a:rPr lang="pt-BR" dirty="0">
                <a:latin typeface="Calibri" panose="020F0502020204030204" pitchFamily="34" charset="0"/>
              </a:rPr>
              <a:t>normativas federais e Orientações Técnicas de 2018.</a:t>
            </a:r>
            <a:endParaRPr lang="pt-BR" dirty="0"/>
          </a:p>
        </p:txBody>
      </p:sp>
      <p:pic>
        <p:nvPicPr>
          <p:cNvPr id="12" name="Espaço Reservado para Imagem 11" descr="Diagrama&#10;&#10;Descrição gerada automaticamente com confiança média">
            <a:extLst>
              <a:ext uri="{FF2B5EF4-FFF2-40B4-BE49-F238E27FC236}">
                <a16:creationId xmlns:a16="http://schemas.microsoft.com/office/drawing/2014/main" id="{40A2342C-7321-43EF-A2C9-F7892FFEFE0A}"/>
              </a:ext>
            </a:extLst>
          </p:cNvPr>
          <p:cNvPicPr>
            <a:picLocks noGrp="1" noChangeAspect="1"/>
          </p:cNvPicPr>
          <p:nvPr>
            <p:ph type="pic" sz="quarter" idx="14"/>
          </p:nvPr>
        </p:nvPicPr>
        <p:blipFill>
          <a:blip r:embed="rId3"/>
          <a:srcRect l="1101" r="1101"/>
          <a:stretch>
            <a:fillRect/>
          </a:stretch>
        </p:blipFill>
        <p:spPr/>
      </p:pic>
      <p:pic>
        <p:nvPicPr>
          <p:cNvPr id="20" name="Espaço Reservado para Imagem 19" descr="Uma imagem contendo pessoa, homem, no interior, olhando&#10;&#10;Descrição gerada automaticamente">
            <a:extLst>
              <a:ext uri="{FF2B5EF4-FFF2-40B4-BE49-F238E27FC236}">
                <a16:creationId xmlns:a16="http://schemas.microsoft.com/office/drawing/2014/main" id="{86A746DE-8072-498B-845C-678782AD16CB}"/>
              </a:ext>
            </a:extLst>
          </p:cNvPr>
          <p:cNvPicPr>
            <a:picLocks noGrp="1" noChangeAspect="1"/>
          </p:cNvPicPr>
          <p:nvPr>
            <p:ph type="pic" sz="quarter" idx="13"/>
          </p:nvPr>
        </p:nvPicPr>
        <p:blipFill>
          <a:blip r:embed="rId4"/>
          <a:srcRect l="16622" r="16622"/>
          <a:stretch>
            <a:fillRect/>
          </a:stretch>
        </p:blipFill>
        <p:spPr/>
      </p:pic>
    </p:spTree>
    <p:extLst>
      <p:ext uri="{BB962C8B-B14F-4D97-AF65-F5344CB8AC3E}">
        <p14:creationId xmlns:p14="http://schemas.microsoft.com/office/powerpoint/2010/main" val="1002193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normAutofit/>
          </a:bodyPr>
          <a:lstStyle/>
          <a:p>
            <a:r>
              <a:rPr lang="pt-BR" sz="3600" dirty="0"/>
              <a:t>Poder Executivo local e a regulamentação</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p:txBody>
          <a:bodyPr>
            <a:normAutofit/>
          </a:bodyPr>
          <a:lstStyle/>
          <a:p>
            <a:r>
              <a:rPr lang="pt-BR" sz="2000" b="1" dirty="0">
                <a:latin typeface="Calibri" panose="020F0502020204030204" pitchFamily="34" charset="0"/>
                <a:cs typeface="Calibri" panose="020F0502020204030204" pitchFamily="34" charset="0"/>
              </a:rPr>
              <a:t>Passo 1</a:t>
            </a:r>
          </a:p>
          <a:p>
            <a:pPr marL="0" indent="0">
              <a:buNone/>
            </a:pPr>
            <a:r>
              <a:rPr lang="pt-BR" sz="2000" dirty="0">
                <a:latin typeface="Calibri" panose="020F0502020204030204" pitchFamily="34" charset="0"/>
                <a:cs typeface="Calibri" panose="020F0502020204030204" pitchFamily="34" charset="0"/>
              </a:rPr>
              <a:t>Realizar levantamento de informações sobre a realidade local, utilizando o Censo SUAS, Registro Mensal de Atendimento - RMA, prontuários de atendimento, DATASUS (nascimentos e mortes da população vulnerável), Cadastro Único etc.</a:t>
            </a:r>
          </a:p>
          <a:p>
            <a:r>
              <a:rPr lang="pt-BR" sz="2000" b="1" dirty="0">
                <a:latin typeface="Calibri" panose="020F0502020204030204" pitchFamily="34" charset="0"/>
                <a:cs typeface="Calibri" panose="020F0502020204030204" pitchFamily="34" charset="0"/>
              </a:rPr>
              <a:t>Passo 2 </a:t>
            </a:r>
          </a:p>
          <a:p>
            <a:pPr marL="0" indent="0">
              <a:buNone/>
            </a:pPr>
            <a:r>
              <a:rPr lang="pt-BR" sz="2000" dirty="0">
                <a:latin typeface="Calibri" panose="020F0502020204030204" pitchFamily="34" charset="0"/>
                <a:cs typeface="Calibri" panose="020F0502020204030204" pitchFamily="34" charset="0"/>
              </a:rPr>
              <a:t>Utilizar a minuta existente nas orientações da Resolução da Comissão </a:t>
            </a:r>
            <a:r>
              <a:rPr lang="pt-BR" sz="2000" dirty="0" err="1">
                <a:latin typeface="Calibri" panose="020F0502020204030204" pitchFamily="34" charset="0"/>
                <a:cs typeface="Calibri" panose="020F0502020204030204" pitchFamily="34" charset="0"/>
              </a:rPr>
              <a:t>Intergestores</a:t>
            </a:r>
            <a:r>
              <a:rPr lang="pt-BR" sz="2000" dirty="0">
                <a:latin typeface="Calibri" panose="020F0502020204030204" pitchFamily="34" charset="0"/>
                <a:cs typeface="Calibri" panose="020F0502020204030204" pitchFamily="34" charset="0"/>
              </a:rPr>
              <a:t> Tripartite - CIT nº 12, de 4 de dezembro de 2014, que pactua orientação aos municípios sobre regulamentação do SUAS, prevendo, nas Leis Orçamentárias, os recursos específicos.</a:t>
            </a:r>
          </a:p>
          <a:p>
            <a:r>
              <a:rPr lang="pt-BR" sz="2000" b="1" dirty="0">
                <a:latin typeface="Calibri" panose="020F0502020204030204" pitchFamily="34" charset="0"/>
                <a:cs typeface="Calibri" panose="020F0502020204030204" pitchFamily="34" charset="0"/>
              </a:rPr>
              <a:t>Passo 3</a:t>
            </a:r>
          </a:p>
          <a:p>
            <a:pPr marL="0" indent="0">
              <a:buNone/>
            </a:pPr>
            <a:r>
              <a:rPr lang="pt-BR" sz="2000" dirty="0">
                <a:latin typeface="Calibri" panose="020F0502020204030204" pitchFamily="34" charset="0"/>
                <a:cs typeface="Calibri" panose="020F0502020204030204" pitchFamily="34" charset="0"/>
              </a:rPr>
              <a:t>Observar a Resolução deliberada pelo Conselho Local de Assistência Social sobre critérios e prazos para a oferta dos benefícios eventuais, </a:t>
            </a:r>
            <a:r>
              <a:rPr lang="pt-BR" sz="2000" b="0" i="0" u="none" strike="noStrike" dirty="0">
                <a:solidFill>
                  <a:srgbClr val="000000"/>
                </a:solidFill>
                <a:effectLst/>
                <a:latin typeface="Calibri" panose="020F0502020204030204" pitchFamily="34" charset="0"/>
              </a:rPr>
              <a:t>conforme previsão do § 1º do art. 22 da LOAS. </a:t>
            </a:r>
            <a:r>
              <a:rPr lang="pt-BR" sz="2000" b="0" i="0" dirty="0">
                <a:solidFill>
                  <a:srgbClr val="000000"/>
                </a:solidFill>
                <a:effectLst/>
                <a:latin typeface="Calibri" panose="020F0502020204030204" pitchFamily="34" charset="0"/>
                <a:cs typeface="Calibri" panose="020F0502020204030204" pitchFamily="34" charset="0"/>
              </a:rPr>
              <a:t>​</a:t>
            </a:r>
          </a:p>
          <a:p>
            <a:pPr marL="0" indent="0">
              <a:buNone/>
            </a:pPr>
            <a:endParaRPr lang="pt-BR" sz="2000" dirty="0">
              <a:latin typeface="Calibri" panose="020F0502020204030204" pitchFamily="34" charset="0"/>
              <a:cs typeface="Calibri" panose="020F0502020204030204" pitchFamily="34" charset="0"/>
            </a:endParaRPr>
          </a:p>
          <a:p>
            <a:pPr marL="0" indent="0">
              <a:buNone/>
            </a:pPr>
            <a:endParaRPr lang="pt-BR" sz="1400" dirty="0"/>
          </a:p>
          <a:p>
            <a:pPr marL="0" indent="0">
              <a:buNone/>
            </a:pPr>
            <a:endParaRPr lang="pt-BR" sz="2000" dirty="0">
              <a:latin typeface="Calibri" panose="020F0502020204030204" pitchFamily="34" charset="0"/>
              <a:cs typeface="Calibri" panose="020F0502020204030204" pitchFamily="34" charset="0"/>
            </a:endParaRPr>
          </a:p>
          <a:p>
            <a:pPr algn="just" rtl="0" fontAlgn="base"/>
            <a:endParaRPr lang="pt-BR"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4318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3D8CBD-A4A7-4D91-87C7-2B70D381C341}"/>
              </a:ext>
            </a:extLst>
          </p:cNvPr>
          <p:cNvSpPr>
            <a:spLocks noGrp="1"/>
          </p:cNvSpPr>
          <p:nvPr>
            <p:ph type="title"/>
          </p:nvPr>
        </p:nvSpPr>
        <p:spPr/>
        <p:txBody>
          <a:bodyPr>
            <a:normAutofit/>
          </a:bodyPr>
          <a:lstStyle/>
          <a:p>
            <a:r>
              <a:rPr lang="pt-BR" sz="3600" dirty="0"/>
              <a:t>Poder Executivo local e a regulamentação</a:t>
            </a:r>
          </a:p>
        </p:txBody>
      </p:sp>
      <p:sp>
        <p:nvSpPr>
          <p:cNvPr id="3" name="Espaço Reservado para Conteúdo 2">
            <a:extLst>
              <a:ext uri="{FF2B5EF4-FFF2-40B4-BE49-F238E27FC236}">
                <a16:creationId xmlns:a16="http://schemas.microsoft.com/office/drawing/2014/main" id="{87D067E7-7A55-4901-9712-E55CBA8CA21B}"/>
              </a:ext>
            </a:extLst>
          </p:cNvPr>
          <p:cNvSpPr>
            <a:spLocks noGrp="1"/>
          </p:cNvSpPr>
          <p:nvPr>
            <p:ph idx="1"/>
          </p:nvPr>
        </p:nvSpPr>
        <p:spPr/>
        <p:txBody>
          <a:bodyPr>
            <a:normAutofit/>
          </a:bodyPr>
          <a:lstStyle/>
          <a:p>
            <a:r>
              <a:rPr lang="pt-BR" sz="2000" b="1" dirty="0">
                <a:latin typeface="Calibri" panose="020F0502020204030204" pitchFamily="34" charset="0"/>
                <a:cs typeface="Calibri" panose="020F0502020204030204" pitchFamily="34" charset="0"/>
              </a:rPr>
              <a:t>Passo 4</a:t>
            </a:r>
          </a:p>
          <a:p>
            <a:pPr marL="0" indent="0">
              <a:buNone/>
            </a:pPr>
            <a:r>
              <a:rPr lang="pt-BR" sz="2000" dirty="0">
                <a:latin typeface="Calibri" panose="020F0502020204030204" pitchFamily="34" charset="0"/>
                <a:cs typeface="Calibri" panose="020F0502020204030204" pitchFamily="34" charset="0"/>
              </a:rPr>
              <a:t>Elaborar e tramitar, para o Poder Legislativo, Projeto de Lei com a regulamentação dos benefícios eventuais.</a:t>
            </a:r>
          </a:p>
          <a:p>
            <a:r>
              <a:rPr lang="pt-BR" sz="2000" b="1" dirty="0">
                <a:latin typeface="Calibri" panose="020F0502020204030204" pitchFamily="34" charset="0"/>
                <a:cs typeface="Calibri" panose="020F0502020204030204" pitchFamily="34" charset="0"/>
              </a:rPr>
              <a:t>Passo 5</a:t>
            </a:r>
          </a:p>
          <a:p>
            <a:pPr marL="0" indent="0">
              <a:buNone/>
            </a:pPr>
            <a:r>
              <a:rPr lang="pt-BR" sz="2000" dirty="0">
                <a:latin typeface="Calibri" panose="020F0502020204030204" pitchFamily="34" charset="0"/>
                <a:cs typeface="Calibri" panose="020F0502020204030204" pitchFamily="34" charset="0"/>
              </a:rPr>
              <a:t>Editar um Decreto com a </a:t>
            </a:r>
            <a:r>
              <a:rPr lang="pt-BR" sz="2000" dirty="0">
                <a:solidFill>
                  <a:srgbClr val="000000"/>
                </a:solidFill>
                <a:latin typeface="Calibri" panose="020F0502020204030204" pitchFamily="34" charset="0"/>
              </a:rPr>
              <a:t>forma de concessão (bens e/ou pecúnia e/ou serviço), valores a serem repassados </a:t>
            </a:r>
            <a:r>
              <a:rPr lang="pt-BR" sz="2000" dirty="0">
                <a:latin typeface="Calibri" panose="020F0502020204030204" pitchFamily="34" charset="0"/>
              </a:rPr>
              <a:t>em pecúnia, </a:t>
            </a:r>
            <a:r>
              <a:rPr lang="pt-BR" sz="2000" dirty="0">
                <a:latin typeface="Calibri" panose="020F0502020204030204" pitchFamily="34" charset="0"/>
                <a:cs typeface="Calibri" panose="020F0502020204030204" pitchFamily="34" charset="0"/>
              </a:rPr>
              <a:t>definição de fluxos, locais de oferta, equipe responsável </a:t>
            </a:r>
            <a:r>
              <a:rPr lang="pt-BR" sz="2000" dirty="0">
                <a:solidFill>
                  <a:srgbClr val="000000"/>
                </a:solidFill>
                <a:latin typeface="Calibri" panose="020F0502020204030204" pitchFamily="34" charset="0"/>
              </a:rPr>
              <a:t>e articulação da prestação do benefício eventual com programas de transferência de renda, serviços da rede socioassistencial e demais políticas públicas, </a:t>
            </a:r>
            <a:r>
              <a:rPr lang="pt-BR" sz="2000" dirty="0">
                <a:latin typeface="Calibri" panose="020F0502020204030204" pitchFamily="34" charset="0"/>
                <a:cs typeface="Calibri" panose="020F0502020204030204" pitchFamily="34" charset="0"/>
              </a:rPr>
              <a:t>considerando que estes temas estão diretamente relacionados à atuação da gestão.</a:t>
            </a:r>
          </a:p>
          <a:p>
            <a:pPr marL="0" indent="0">
              <a:buNone/>
            </a:pPr>
            <a:r>
              <a:rPr lang="en-US" sz="2000" b="0" i="0" dirty="0">
                <a:solidFill>
                  <a:srgbClr val="000000"/>
                </a:solidFill>
                <a:effectLst/>
                <a:latin typeface="Calibri" panose="020F0502020204030204" pitchFamily="34" charset="0"/>
              </a:rPr>
              <a:t>​</a:t>
            </a:r>
            <a:endParaRPr lang="en-US" sz="2000" b="0" i="0" dirty="0">
              <a:solidFill>
                <a:srgbClr val="000000"/>
              </a:solidFill>
              <a:effectLst/>
              <a:latin typeface="Arial" panose="020B0604020202020204" pitchFamily="34" charset="0"/>
            </a:endParaRPr>
          </a:p>
          <a:p>
            <a:pPr marL="0" indent="0">
              <a:buNone/>
            </a:pPr>
            <a:endParaRPr lang="pt-BR" sz="2000" dirty="0">
              <a:latin typeface="Calibri" panose="020F0502020204030204" pitchFamily="34" charset="0"/>
              <a:cs typeface="Calibri" panose="020F0502020204030204" pitchFamily="34" charset="0"/>
            </a:endParaRPr>
          </a:p>
          <a:p>
            <a:pPr marL="0" indent="0">
              <a:buNone/>
            </a:pPr>
            <a:endParaRPr lang="pt-BR" sz="2000" b="1" dirty="0">
              <a:latin typeface="Calibri" panose="020F0502020204030204" pitchFamily="34" charset="0"/>
              <a:cs typeface="Calibri" panose="020F0502020204030204" pitchFamily="34" charset="0"/>
            </a:endParaRPr>
          </a:p>
          <a:p>
            <a:pPr marL="0" indent="0">
              <a:buNone/>
            </a:pPr>
            <a:endParaRPr lang="pt-BR" sz="2000" dirty="0">
              <a:latin typeface="Calibri" panose="020F0502020204030204" pitchFamily="34" charset="0"/>
              <a:cs typeface="Calibri" panose="020F0502020204030204" pitchFamily="34" charset="0"/>
            </a:endParaRPr>
          </a:p>
          <a:p>
            <a:pPr marL="0" indent="0">
              <a:buNone/>
            </a:pPr>
            <a:endParaRPr lang="pt-BR" sz="2000" dirty="0">
              <a:latin typeface="Calibri" panose="020F0502020204030204" pitchFamily="34" charset="0"/>
              <a:cs typeface="Calibri" panose="020F0502020204030204" pitchFamily="34" charset="0"/>
            </a:endParaRPr>
          </a:p>
          <a:p>
            <a:pPr marL="0" indent="0">
              <a:buNone/>
            </a:pPr>
            <a:endParaRPr lang="pt-BR" sz="2000" dirty="0">
              <a:latin typeface="Calibri" panose="020F0502020204030204" pitchFamily="34" charset="0"/>
              <a:cs typeface="Calibri" panose="020F0502020204030204" pitchFamily="34" charset="0"/>
            </a:endParaRPr>
          </a:p>
          <a:p>
            <a:pPr marL="0" indent="0">
              <a:buNone/>
            </a:pPr>
            <a:endParaRPr lang="pt-BR" sz="2000" dirty="0">
              <a:latin typeface="Calibri" panose="020F0502020204030204" pitchFamily="34" charset="0"/>
              <a:cs typeface="Calibri" panose="020F0502020204030204" pitchFamily="34" charset="0"/>
            </a:endParaRPr>
          </a:p>
          <a:p>
            <a:pPr algn="just" rtl="0" fontAlgn="base"/>
            <a:endParaRPr lang="pt-BR"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433951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p:txBody>
          <a:bodyPr rtlCol="0">
            <a:normAutofit fontScale="90000"/>
          </a:bodyPr>
          <a:lstStyle/>
          <a:p>
            <a:pPr rtl="0"/>
            <a:r>
              <a:rPr lang="pt-BR" dirty="0">
                <a:solidFill>
                  <a:srgbClr val="FFFFFF"/>
                </a:solidFill>
              </a:rPr>
              <a:t>Gestão dos benefícios eventuais</a:t>
            </a:r>
            <a:endParaRPr lang="pt-BR" dirty="0"/>
          </a:p>
        </p:txBody>
      </p:sp>
      <p:sp>
        <p:nvSpPr>
          <p:cNvPr id="6" name="Espaço Reservado para Texto 5">
            <a:extLst>
              <a:ext uri="{FF2B5EF4-FFF2-40B4-BE49-F238E27FC236}">
                <a16:creationId xmlns:a16="http://schemas.microsoft.com/office/drawing/2014/main" id="{AFC1B144-6C38-4008-8D0B-15FF9664706D}"/>
              </a:ext>
            </a:extLst>
          </p:cNvPr>
          <p:cNvSpPr>
            <a:spLocks noGrp="1"/>
          </p:cNvSpPr>
          <p:nvPr>
            <p:ph type="body" idx="1"/>
          </p:nvPr>
        </p:nvSpPr>
        <p:spPr/>
        <p:txBody>
          <a:bodyPr/>
          <a:lstStyle/>
          <a:p>
            <a:r>
              <a:rPr lang="pt-BR" dirty="0"/>
              <a:t>Descrição de a</a:t>
            </a:r>
            <a:r>
              <a:rPr lang="pt-BR" dirty="0">
                <a:solidFill>
                  <a:srgbClr val="FFFFFF"/>
                </a:solidFill>
              </a:rPr>
              <a:t>spectos relativos à gestão dos benefícios eventuais no município/DF</a:t>
            </a:r>
            <a:endParaRPr lang="pt-BR" dirty="0"/>
          </a:p>
        </p:txBody>
      </p:sp>
    </p:spTree>
    <p:extLst>
      <p:ext uri="{BB962C8B-B14F-4D97-AF65-F5344CB8AC3E}">
        <p14:creationId xmlns:p14="http://schemas.microsoft.com/office/powerpoint/2010/main" val="4032853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lstStyle/>
          <a:p>
            <a:r>
              <a:rPr lang="pt-BR" dirty="0"/>
              <a:t>Gestão dos benefícios eventuais (1/4)</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p:txBody>
          <a:bodyPr>
            <a:normAutofit fontScale="85000" lnSpcReduction="10000"/>
          </a:bodyPr>
          <a:lstStyle/>
          <a:p>
            <a:pPr algn="just" rtl="0" fontAlgn="base">
              <a:buFont typeface="Arial" panose="020B0604020202020204" pitchFamily="34" charset="0"/>
              <a:buChar char="•"/>
            </a:pPr>
            <a:r>
              <a:rPr lang="pt-BR" sz="2400" b="0" i="0" u="none" strike="noStrike" dirty="0">
                <a:solidFill>
                  <a:srgbClr val="000000"/>
                </a:solidFill>
                <a:effectLst/>
                <a:latin typeface="Calibri" panose="020F0502020204030204" pitchFamily="34" charset="0"/>
              </a:rPr>
              <a:t>A provisão é eventual e temporária, </a:t>
            </a:r>
            <a:r>
              <a:rPr lang="pt-BR" sz="2400" b="1" i="0" u="none" strike="noStrike" dirty="0">
                <a:solidFill>
                  <a:srgbClr val="000000"/>
                </a:solidFill>
                <a:effectLst/>
                <a:latin typeface="Calibri" panose="020F0502020204030204" pitchFamily="34" charset="0"/>
              </a:rPr>
              <a:t>mas o conhecimento sobre os riscos que levam à necessidade de concessão de benefícios eventuais deve constituir um saber sistemático</a:t>
            </a:r>
            <a:r>
              <a:rPr lang="pt-BR" sz="2400" b="0" i="0" u="none" strike="noStrike" dirty="0">
                <a:solidFill>
                  <a:srgbClr val="000000"/>
                </a:solidFill>
                <a:effectLst/>
                <a:latin typeface="Calibri" panose="020F0502020204030204" pitchFamily="34" charset="0"/>
              </a:rPr>
              <a:t>, capaz de pautar a função de Vigilância Socioassistencial para planejar e aprimorar as entregas da política de Assistência Social nos municípios e DF.</a:t>
            </a:r>
          </a:p>
          <a:p>
            <a:pPr algn="just" rtl="0" fontAlgn="base">
              <a:buFont typeface="Arial" panose="020B0604020202020204" pitchFamily="34" charset="0"/>
              <a:buChar char="•"/>
            </a:pPr>
            <a:r>
              <a:rPr lang="pt-BR" sz="2400" b="0" i="0" u="none" strike="noStrike" dirty="0">
                <a:solidFill>
                  <a:srgbClr val="000000"/>
                </a:solidFill>
                <a:effectLst/>
                <a:latin typeface="Calibri" panose="020F0502020204030204" pitchFamily="34" charset="0"/>
              </a:rPr>
              <a:t>Trata-se de um campo de atenção que requer respostas rápidas e precisas, que protejam os cidadãos e famílias face às vulnerabilidades decorrentes de situações inesperadas</a:t>
            </a:r>
            <a:r>
              <a:rPr lang="pt-BR" sz="2400" dirty="0">
                <a:solidFill>
                  <a:srgbClr val="000000"/>
                </a:solidFill>
                <a:latin typeface="Calibri" panose="020F0502020204030204" pitchFamily="34" charset="0"/>
              </a:rPr>
              <a:t>.</a:t>
            </a:r>
          </a:p>
          <a:p>
            <a:pPr algn="just" rtl="0" fontAlgn="base">
              <a:buFont typeface="Arial" panose="020B0604020202020204" pitchFamily="34" charset="0"/>
              <a:buChar char="•"/>
            </a:pPr>
            <a:r>
              <a:rPr lang="pt-BR" sz="2400" dirty="0">
                <a:solidFill>
                  <a:srgbClr val="000000"/>
                </a:solidFill>
                <a:latin typeface="Calibri" panose="020F0502020204030204" pitchFamily="34" charset="0"/>
              </a:rPr>
              <a:t>A oferta não pode apresentar entraves que impeçam ou dificultem o recebimento do benefício. ​​</a:t>
            </a:r>
          </a:p>
          <a:p>
            <a:pPr algn="just" rtl="0" fontAlgn="base">
              <a:buFont typeface="Arial" panose="020B0604020202020204" pitchFamily="34" charset="0"/>
              <a:buChar char="•"/>
            </a:pPr>
            <a:r>
              <a:rPr lang="pt-BR" sz="2400" dirty="0">
                <a:solidFill>
                  <a:srgbClr val="000000"/>
                </a:solidFill>
                <a:latin typeface="Calibri" panose="020F0502020204030204" pitchFamily="34" charset="0"/>
              </a:rPr>
              <a:t> Nesse sentido, </a:t>
            </a:r>
            <a:r>
              <a:rPr lang="pt-BR" sz="2400" b="1" dirty="0">
                <a:solidFill>
                  <a:srgbClr val="000000"/>
                </a:solidFill>
                <a:latin typeface="Calibri" panose="020F0502020204030204" pitchFamily="34" charset="0"/>
              </a:rPr>
              <a:t>não</a:t>
            </a:r>
            <a:r>
              <a:rPr lang="pt-BR" sz="2400" dirty="0">
                <a:solidFill>
                  <a:srgbClr val="000000"/>
                </a:solidFill>
                <a:latin typeface="Calibri" panose="020F0502020204030204" pitchFamily="34" charset="0"/>
              </a:rPr>
              <a:t> deve haver:​​</a:t>
            </a:r>
          </a:p>
          <a:p>
            <a:pPr lvl="1" algn="just" fontAlgn="base">
              <a:buFont typeface="Courier New" panose="02070309020205020404" pitchFamily="49" charset="0"/>
              <a:buChar char="o"/>
            </a:pPr>
            <a:r>
              <a:rPr lang="pt-BR" b="0" i="0" u="none" strike="noStrike" dirty="0">
                <a:solidFill>
                  <a:srgbClr val="000000"/>
                </a:solidFill>
                <a:effectLst/>
                <a:latin typeface="Calibri" panose="020F0502020204030204" pitchFamily="34" charset="0"/>
              </a:rPr>
              <a:t>filas de espera; ​​</a:t>
            </a:r>
          </a:p>
          <a:p>
            <a:pPr lvl="1" algn="just" fontAlgn="base">
              <a:buFont typeface="Courier New" panose="02070309020205020404" pitchFamily="49" charset="0"/>
              <a:buChar char="o"/>
            </a:pPr>
            <a:r>
              <a:rPr lang="pt-BR" b="0" i="0" u="none" strike="noStrike" dirty="0">
                <a:solidFill>
                  <a:srgbClr val="000000"/>
                </a:solidFill>
                <a:effectLst/>
                <a:latin typeface="Calibri" panose="020F0502020204030204" pitchFamily="34" charset="0"/>
              </a:rPr>
              <a:t>condicionamento da sua prestação à ocorrência de visitas domiciliares com agendamento futuro;​​</a:t>
            </a:r>
          </a:p>
          <a:p>
            <a:pPr lvl="1" algn="just" fontAlgn="base">
              <a:buFont typeface="Courier New" panose="02070309020205020404" pitchFamily="49" charset="0"/>
              <a:buChar char="o"/>
            </a:pPr>
            <a:r>
              <a:rPr lang="pt-BR" b="0" i="0" u="none" strike="noStrike" dirty="0">
                <a:solidFill>
                  <a:srgbClr val="000000"/>
                </a:solidFill>
                <a:effectLst/>
                <a:latin typeface="Calibri" panose="020F0502020204030204" pitchFamily="34" charset="0"/>
              </a:rPr>
              <a:t>prazos ineficientes.​​</a:t>
            </a:r>
          </a:p>
          <a:p>
            <a:pPr algn="just" rtl="0" fontAlgn="base">
              <a:buFont typeface="Arial" panose="020B0604020202020204" pitchFamily="34" charset="0"/>
              <a:buChar char="•"/>
            </a:pPr>
            <a:endParaRPr lang="pt-BR" sz="2400" dirty="0">
              <a:solidFill>
                <a:srgbClr val="000000"/>
              </a:solidFill>
              <a:latin typeface="Calibri" panose="020F0502020204030204" pitchFamily="34" charset="0"/>
            </a:endParaRPr>
          </a:p>
          <a:p>
            <a:pPr algn="just" rtl="0" fontAlgn="base">
              <a:buFont typeface="Arial" panose="020B0604020202020204" pitchFamily="34" charset="0"/>
              <a:buChar char="•"/>
            </a:pPr>
            <a:endParaRPr lang="pt-BR" sz="24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4257331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lstStyle/>
          <a:p>
            <a:r>
              <a:rPr lang="pt-BR" dirty="0"/>
              <a:t>Gestão dos benefícios eventuais (2/4)</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a:xfrm>
            <a:off x="1179576" y="1845779"/>
            <a:ext cx="9829800" cy="3859742"/>
          </a:xfrm>
        </p:spPr>
        <p:txBody>
          <a:bodyPr>
            <a:normAutofit fontScale="92500" lnSpcReduction="10000"/>
          </a:bodyPr>
          <a:lstStyle/>
          <a:p>
            <a:pPr algn="just" rtl="0" fontAlgn="base">
              <a:buFont typeface="Arial" panose="020B0604020202020204" pitchFamily="34" charset="0"/>
              <a:buChar char="•"/>
            </a:pPr>
            <a:r>
              <a:rPr lang="pt-BR" sz="2600" dirty="0">
                <a:solidFill>
                  <a:srgbClr val="000000"/>
                </a:solidFill>
                <a:latin typeface="Calibri" panose="020F0502020204030204" pitchFamily="34" charset="0"/>
              </a:rPr>
              <a:t>Os benefícios eventuais podem ser ofertados tanto pela Proteção Básica quanto pela Proteção Especial, conforme definição e organização local. </a:t>
            </a:r>
            <a:r>
              <a:rPr lang="pt-BR" sz="2600" b="1" dirty="0">
                <a:latin typeface="Calibri" panose="020F0502020204030204" pitchFamily="34" charset="0"/>
              </a:rPr>
              <a:t>Não devem ser ofertados pela gestão.</a:t>
            </a:r>
          </a:p>
          <a:p>
            <a:pPr algn="just" rtl="0" fontAlgn="base">
              <a:buFont typeface="Arial" panose="020B0604020202020204" pitchFamily="34" charset="0"/>
              <a:buChar char="•"/>
            </a:pPr>
            <a:endParaRPr lang="pt-BR" sz="2600" dirty="0">
              <a:solidFill>
                <a:srgbClr val="000000"/>
              </a:solidFill>
              <a:latin typeface="Calibri" panose="020F0502020204030204" pitchFamily="34" charset="0"/>
            </a:endParaRPr>
          </a:p>
          <a:p>
            <a:pPr algn="just" rtl="0" fontAlgn="base">
              <a:buFont typeface="Arial" panose="020B0604020202020204" pitchFamily="34" charset="0"/>
              <a:buChar char="•"/>
            </a:pPr>
            <a:r>
              <a:rPr lang="pt-BR" sz="2600" b="0" i="0" u="none" strike="noStrike" dirty="0">
                <a:solidFill>
                  <a:srgbClr val="000000"/>
                </a:solidFill>
                <a:effectLst/>
                <a:latin typeface="Calibri" panose="020F0502020204030204" pitchFamily="34" charset="0"/>
              </a:rPr>
              <a:t>Atenção: </a:t>
            </a:r>
            <a:r>
              <a:rPr lang="pt-BR" sz="2600" b="0" i="0" u="none" strike="noStrike" dirty="0">
                <a:solidFill>
                  <a:srgbClr val="000000"/>
                </a:solidFill>
                <a:effectLst/>
                <a:latin typeface="Calibri" panose="020F0502020204030204" pitchFamily="34" charset="0"/>
                <a:cs typeface="Calibri" panose="020F0502020204030204" pitchFamily="34" charset="0"/>
              </a:rPr>
              <a:t>a</a:t>
            </a:r>
            <a:r>
              <a:rPr lang="pt-BR" sz="2600" dirty="0">
                <a:latin typeface="Calibri" panose="020F0502020204030204" pitchFamily="34" charset="0"/>
                <a:cs typeface="Calibri" panose="020F0502020204030204" pitchFamily="34" charset="0"/>
              </a:rPr>
              <a:t> concessão de benefícios eventuais não é privativa das/dos Assistentes Sociais.</a:t>
            </a:r>
            <a:r>
              <a:rPr lang="pt-BR" sz="2600" b="0" i="0" u="none" strike="noStrike" dirty="0">
                <a:solidFill>
                  <a:srgbClr val="000000"/>
                </a:solidFill>
                <a:effectLst/>
                <a:latin typeface="Calibri" panose="020F0502020204030204" pitchFamily="34" charset="0"/>
              </a:rPr>
              <a:t> </a:t>
            </a:r>
            <a:r>
              <a:rPr lang="pt-BR" sz="2600" dirty="0">
                <a:solidFill>
                  <a:srgbClr val="000000"/>
                </a:solidFill>
                <a:latin typeface="Calibri" panose="020F0502020204030204" pitchFamily="34" charset="0"/>
              </a:rPr>
              <a:t>A</a:t>
            </a:r>
            <a:r>
              <a:rPr lang="pt-BR" sz="2600" b="0" i="0" u="none" strike="noStrike" dirty="0">
                <a:solidFill>
                  <a:srgbClr val="000000"/>
                </a:solidFill>
                <a:effectLst/>
                <a:latin typeface="Calibri" panose="020F0502020204030204" pitchFamily="34" charset="0"/>
              </a:rPr>
              <a:t>s diretrizes e normas dos benefícios eventuais </a:t>
            </a:r>
            <a:r>
              <a:rPr lang="pt-BR" sz="2600" b="1" i="0" u="none" strike="noStrike" dirty="0">
                <a:solidFill>
                  <a:srgbClr val="000000"/>
                </a:solidFill>
                <a:effectLst/>
                <a:latin typeface="Calibri" panose="020F0502020204030204" pitchFamily="34" charset="0"/>
              </a:rPr>
              <a:t>não fazem referência a profissional específico que deva analisar a necessidade da oferta</a:t>
            </a:r>
            <a:r>
              <a:rPr lang="pt-BR" sz="2600" b="0" i="0" u="none" strike="noStrike" dirty="0">
                <a:solidFill>
                  <a:srgbClr val="000000"/>
                </a:solidFill>
                <a:effectLst/>
                <a:latin typeface="Calibri" panose="020F0502020204030204" pitchFamily="34" charset="0"/>
              </a:rPr>
              <a:t>. Portanto, os benefícios eventuais </a:t>
            </a:r>
            <a:r>
              <a:rPr lang="pt-BR" sz="2600" b="1" i="0" u="none" strike="noStrike" dirty="0">
                <a:solidFill>
                  <a:srgbClr val="000000"/>
                </a:solidFill>
                <a:effectLst/>
                <a:latin typeface="Calibri" panose="020F0502020204030204" pitchFamily="34" charset="0"/>
              </a:rPr>
              <a:t>devem ser prestados pelos profissionais de nível superior das equipes de referência </a:t>
            </a:r>
            <a:r>
              <a:rPr lang="pt-BR" sz="2600" b="0" i="0" u="none" strike="noStrike" dirty="0">
                <a:solidFill>
                  <a:srgbClr val="000000"/>
                </a:solidFill>
                <a:effectLst/>
                <a:latin typeface="Calibri" panose="020F0502020204030204" pitchFamily="34" charset="0"/>
              </a:rPr>
              <a:t>dos serviços público-estatais do SUAS, conforme a Resolução CNAS nº 17/2011, que ratifica a equipe de referência definida pela NOB-RH/SUAS. Podem, ainda, ser ofertados por uma equipe própria.</a:t>
            </a:r>
          </a:p>
          <a:p>
            <a:pPr algn="just" fontAlgn="base"/>
            <a:endParaRPr lang="pt-BR" sz="28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892779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lstStyle/>
          <a:p>
            <a:r>
              <a:rPr lang="pt-BR" dirty="0"/>
              <a:t>Gestão dos benefícios eventuais (3/4)</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a:xfrm>
            <a:off x="1179576" y="1845779"/>
            <a:ext cx="9829800" cy="3859742"/>
          </a:xfrm>
        </p:spPr>
        <p:txBody>
          <a:bodyPr>
            <a:normAutofit lnSpcReduction="10000"/>
          </a:bodyPr>
          <a:lstStyle/>
          <a:p>
            <a:pPr algn="just" rtl="0" fontAlgn="base">
              <a:buFont typeface="Arial" panose="020B0604020202020204" pitchFamily="34" charset="0"/>
              <a:buChar char="•"/>
            </a:pPr>
            <a:r>
              <a:rPr lang="pt-BR" sz="2400" dirty="0">
                <a:latin typeface="Calibri" panose="020F0502020204030204" pitchFamily="34" charset="0"/>
                <a:cs typeface="Calibri" panose="020F0502020204030204" pitchFamily="34" charset="0"/>
              </a:rPr>
              <a:t> A concessão dos benefícios eventuais deve ser pautada pela escuta qualificada, verificação do atendimento de critérios definidos em lei e registro em instrumental já adotado pelos serviços, tais como Prontuário SUAS, relatório, formulário, entre outros.</a:t>
            </a:r>
            <a:endParaRPr lang="pt-BR" sz="2400" dirty="0">
              <a:solidFill>
                <a:srgbClr val="000000"/>
              </a:solidFill>
              <a:latin typeface="Calibri" panose="020F0502020204030204" pitchFamily="34" charset="0"/>
              <a:cs typeface="Calibri" panose="020F0502020204030204" pitchFamily="34" charset="0"/>
            </a:endParaRPr>
          </a:p>
          <a:p>
            <a:pPr algn="just" rtl="0" fontAlgn="base">
              <a:buFont typeface="Arial" panose="020B0604020202020204" pitchFamily="34" charset="0"/>
              <a:buChar char="•"/>
            </a:pPr>
            <a:r>
              <a:rPr lang="pt-BR" sz="2400" dirty="0">
                <a:latin typeface="Calibri" panose="020F0502020204030204" pitchFamily="34" charset="0"/>
                <a:cs typeface="Calibri" panose="020F0502020204030204" pitchFamily="34" charset="0"/>
              </a:rPr>
              <a:t>Não é necessário instrumental privativo para justificar a concessão do Benefício Eventual, visto que o SUAS dispõe de diversos instrumentos para tal.</a:t>
            </a:r>
          </a:p>
          <a:p>
            <a:pPr algn="just" rtl="0" fontAlgn="base">
              <a:buFont typeface="Arial" panose="020B0604020202020204" pitchFamily="34" charset="0"/>
              <a:buChar char="•"/>
            </a:pPr>
            <a:r>
              <a:rPr lang="pt-BR" sz="2400" dirty="0">
                <a:latin typeface="Calibri" panose="020F0502020204030204" pitchFamily="34" charset="0"/>
                <a:cs typeface="Calibri" panose="020F0502020204030204" pitchFamily="34" charset="0"/>
              </a:rPr>
              <a:t>As regulamentações municipais e do DF poderão definir qual instrumental deverá ser utilizado para a concessão dos Benefícios Eventuais ou podem delegá-las à responsabilidade técnica dos profissionais, observando as orientações do MDS quanto ao uso do Prontuário SUAS.</a:t>
            </a:r>
          </a:p>
          <a:p>
            <a:pPr algn="just" rtl="0" fontAlgn="base">
              <a:buFont typeface="Arial" panose="020B0604020202020204" pitchFamily="34" charset="0"/>
              <a:buChar char="•"/>
            </a:pPr>
            <a:endParaRPr lang="pt-BR" sz="2600" b="0" i="0" u="none" strike="noStrike" dirty="0">
              <a:solidFill>
                <a:srgbClr val="000000"/>
              </a:solidFill>
              <a:effectLst/>
              <a:latin typeface="Calibri" panose="020F0502020204030204" pitchFamily="34" charset="0"/>
            </a:endParaRPr>
          </a:p>
          <a:p>
            <a:pPr algn="just" fontAlgn="base"/>
            <a:endParaRPr lang="pt-BR" sz="28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1769544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lstStyle/>
          <a:p>
            <a:r>
              <a:rPr lang="pt-BR" dirty="0"/>
              <a:t>Gestão dos benefícios eventuais (4/4)</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a:xfrm>
            <a:off x="1181100" y="1733809"/>
            <a:ext cx="9735716" cy="4759066"/>
          </a:xfrm>
        </p:spPr>
        <p:txBody>
          <a:bodyPr>
            <a:normAutofit/>
          </a:bodyPr>
          <a:lstStyle/>
          <a:p>
            <a:pPr algn="just" fontAlgn="base"/>
            <a:endParaRPr lang="pt-BR" sz="28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graphicFrame>
        <p:nvGraphicFramePr>
          <p:cNvPr id="2" name="Tabela 2">
            <a:extLst>
              <a:ext uri="{FF2B5EF4-FFF2-40B4-BE49-F238E27FC236}">
                <a16:creationId xmlns:a16="http://schemas.microsoft.com/office/drawing/2014/main" id="{8D46EE49-A7F1-D148-510C-FC7A3AAB79C5}"/>
              </a:ext>
            </a:extLst>
          </p:cNvPr>
          <p:cNvGraphicFramePr>
            <a:graphicFrameLocks noGrp="1"/>
          </p:cNvGraphicFramePr>
          <p:nvPr>
            <p:extLst>
              <p:ext uri="{D42A27DB-BD31-4B8C-83A1-F6EECF244321}">
                <p14:modId xmlns:p14="http://schemas.microsoft.com/office/powerpoint/2010/main" val="2419664795"/>
              </p:ext>
            </p:extLst>
          </p:nvPr>
        </p:nvGraphicFramePr>
        <p:xfrm>
          <a:off x="2032000" y="1895309"/>
          <a:ext cx="8953564" cy="1772920"/>
        </p:xfrm>
        <a:graphic>
          <a:graphicData uri="http://schemas.openxmlformats.org/drawingml/2006/table">
            <a:tbl>
              <a:tblPr firstRow="1" bandRow="1">
                <a:tableStyleId>{5C22544A-7EE6-4342-B048-85BDC9FD1C3A}</a:tableStyleId>
              </a:tblPr>
              <a:tblGrid>
                <a:gridCol w="4889564">
                  <a:extLst>
                    <a:ext uri="{9D8B030D-6E8A-4147-A177-3AD203B41FA5}">
                      <a16:colId xmlns:a16="http://schemas.microsoft.com/office/drawing/2014/main" val="285389871"/>
                    </a:ext>
                  </a:extLst>
                </a:gridCol>
                <a:gridCol w="4064000">
                  <a:extLst>
                    <a:ext uri="{9D8B030D-6E8A-4147-A177-3AD203B41FA5}">
                      <a16:colId xmlns:a16="http://schemas.microsoft.com/office/drawing/2014/main" val="1582713138"/>
                    </a:ext>
                  </a:extLst>
                </a:gridCol>
              </a:tblGrid>
              <a:tr h="370840">
                <a:tc gridSpan="2">
                  <a:txBody>
                    <a:bodyPr/>
                    <a:lstStyle/>
                    <a:p>
                      <a:pPr algn="ctr"/>
                      <a:r>
                        <a:rPr lang="pt-BR" sz="1800" b="0" kern="1200" dirty="0">
                          <a:solidFill>
                            <a:schemeClr val="dk1"/>
                          </a:solidFill>
                          <a:latin typeface="Calibri" panose="020F0502020204030204" pitchFamily="34" charset="0"/>
                          <a:ea typeface="+mn-ea"/>
                          <a:cs typeface="Calibri" panose="020F0502020204030204" pitchFamily="34" charset="0"/>
                        </a:rPr>
                        <a:t>DOCUMENTOS PARA COMPROVAÇÃO </a:t>
                      </a:r>
                    </a:p>
                  </a:txBody>
                  <a:tcPr/>
                </a:tc>
                <a:tc hMerge="1">
                  <a:txBody>
                    <a:bodyPr/>
                    <a:lstStyle/>
                    <a:p>
                      <a:endParaRPr lang="pt-BR" dirty="0"/>
                    </a:p>
                  </a:txBody>
                  <a:tcPr/>
                </a:tc>
                <a:extLst>
                  <a:ext uri="{0D108BD9-81ED-4DB2-BD59-A6C34878D82A}">
                    <a16:rowId xmlns:a16="http://schemas.microsoft.com/office/drawing/2014/main" val="1846760943"/>
                  </a:ext>
                </a:extLst>
              </a:tr>
              <a:tr h="370840">
                <a:tc>
                  <a:txBody>
                    <a:bodyPr/>
                    <a:lstStyle/>
                    <a:p>
                      <a:pPr marL="0" algn="ctr" defTabSz="914400" rtl="0" eaLnBrk="1" latinLnBrk="0" hangingPunct="1"/>
                      <a:r>
                        <a:rPr lang="pt-BR" sz="1800" b="0" kern="1200" dirty="0">
                          <a:solidFill>
                            <a:schemeClr val="dk1"/>
                          </a:solidFill>
                          <a:latin typeface="Calibri" panose="020F0502020204030204" pitchFamily="34" charset="0"/>
                          <a:ea typeface="+mn-ea"/>
                          <a:cs typeface="Calibri" panose="020F0502020204030204" pitchFamily="34" charset="0"/>
                        </a:rPr>
                        <a:t>CONCESSÃO</a:t>
                      </a:r>
                    </a:p>
                  </a:txBody>
                  <a:tcPr/>
                </a:tc>
                <a:tc>
                  <a:txBody>
                    <a:bodyPr/>
                    <a:lstStyle/>
                    <a:p>
                      <a:pPr marL="0" algn="ctr" defTabSz="914400" rtl="0" eaLnBrk="1" latinLnBrk="0" hangingPunct="1"/>
                      <a:r>
                        <a:rPr lang="pt-BR" sz="2000" b="0" kern="1200" dirty="0">
                          <a:solidFill>
                            <a:schemeClr val="dk1"/>
                          </a:solidFill>
                          <a:latin typeface="Calibri" panose="020F0502020204030204" pitchFamily="34" charset="0"/>
                          <a:ea typeface="+mn-ea"/>
                          <a:cs typeface="Calibri" panose="020F0502020204030204" pitchFamily="34" charset="0"/>
                        </a:rPr>
                        <a:t>RECEBIMENTO</a:t>
                      </a:r>
                    </a:p>
                  </a:txBody>
                  <a:tcPr/>
                </a:tc>
                <a:extLst>
                  <a:ext uri="{0D108BD9-81ED-4DB2-BD59-A6C34878D82A}">
                    <a16:rowId xmlns:a16="http://schemas.microsoft.com/office/drawing/2014/main" val="3651868653"/>
                  </a:ext>
                </a:extLst>
              </a:tr>
              <a:tr h="370840">
                <a:tc>
                  <a:txBody>
                    <a:bodyPr/>
                    <a:lstStyle/>
                    <a:p>
                      <a:r>
                        <a:rPr lang="pt-BR" sz="1800" dirty="0">
                          <a:latin typeface="Calibri" panose="020F0502020204030204" pitchFamily="34" charset="0"/>
                          <a:cs typeface="Calibri" panose="020F0502020204030204" pitchFamily="34" charset="0"/>
                        </a:rPr>
                        <a:t>Prontuário SUAS, relatório ou instrumento que município utilize para registro.</a:t>
                      </a:r>
                    </a:p>
                  </a:txBody>
                  <a:tcPr/>
                </a:tc>
                <a:tc>
                  <a:txBody>
                    <a:bodyPr/>
                    <a:lstStyle/>
                    <a:p>
                      <a:r>
                        <a:rPr lang="pt-BR" sz="2000" kern="1200" dirty="0">
                          <a:solidFill>
                            <a:schemeClr val="dk1"/>
                          </a:solidFill>
                          <a:latin typeface="Calibri" panose="020F0502020204030204" pitchFamily="34" charset="0"/>
                          <a:ea typeface="+mn-ea"/>
                          <a:cs typeface="Calibri" panose="020F0502020204030204" pitchFamily="34" charset="0"/>
                        </a:rPr>
                        <a:t>Recibo ou termo de entrega ou lista assinada pelo beneficiário, entre outros.</a:t>
                      </a:r>
                    </a:p>
                  </a:txBody>
                  <a:tcPr/>
                </a:tc>
                <a:extLst>
                  <a:ext uri="{0D108BD9-81ED-4DB2-BD59-A6C34878D82A}">
                    <a16:rowId xmlns:a16="http://schemas.microsoft.com/office/drawing/2014/main" val="2394237020"/>
                  </a:ext>
                </a:extLst>
              </a:tr>
            </a:tbl>
          </a:graphicData>
        </a:graphic>
      </p:graphicFrame>
      <p:sp>
        <p:nvSpPr>
          <p:cNvPr id="3" name="Retângulo 2">
            <a:extLst>
              <a:ext uri="{FF2B5EF4-FFF2-40B4-BE49-F238E27FC236}">
                <a16:creationId xmlns:a16="http://schemas.microsoft.com/office/drawing/2014/main" id="{95D263F7-DFD2-7655-14B9-25EFDB5E1B8A}"/>
              </a:ext>
            </a:extLst>
          </p:cNvPr>
          <p:cNvSpPr/>
          <p:nvPr/>
        </p:nvSpPr>
        <p:spPr>
          <a:xfrm>
            <a:off x="2032000" y="4049485"/>
            <a:ext cx="8408955" cy="138832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pt-BR" sz="2000" dirty="0">
              <a:solidFill>
                <a:schemeClr val="dk1"/>
              </a:solidFill>
              <a:latin typeface="Calibri" panose="020F0502020204030204" pitchFamily="34" charset="0"/>
              <a:cs typeface="Calibri" panose="020F0502020204030204" pitchFamily="34" charset="0"/>
            </a:endParaRPr>
          </a:p>
          <a:p>
            <a:pPr algn="just"/>
            <a:r>
              <a:rPr lang="pt-BR" sz="2000" dirty="0">
                <a:solidFill>
                  <a:schemeClr val="dk1"/>
                </a:solidFill>
                <a:latin typeface="Calibri" panose="020F0502020204030204" pitchFamily="34" charset="0"/>
                <a:cs typeface="Calibri" panose="020F0502020204030204" pitchFamily="34" charset="0"/>
              </a:rPr>
              <a:t>Importante: para prestação de contas junto à gestão municipal ou estadual, não deve ser enviado nenhum documento/relatório que contenha informações sensíveis e sigilosas dos beneficiários, que guardam relação unicamente com o atendimento e acompanhamento realizados pelas equipes. </a:t>
            </a:r>
          </a:p>
        </p:txBody>
      </p:sp>
    </p:spTree>
    <p:extLst>
      <p:ext uri="{BB962C8B-B14F-4D97-AF65-F5344CB8AC3E}">
        <p14:creationId xmlns:p14="http://schemas.microsoft.com/office/powerpoint/2010/main" val="10318807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normAutofit/>
          </a:bodyPr>
          <a:lstStyle/>
          <a:p>
            <a:r>
              <a:rPr lang="pt-BR" dirty="0"/>
              <a:t>Recursos destinados a benefícios eventuais</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p:txBody>
          <a:bodyPr>
            <a:normAutofit/>
          </a:bodyPr>
          <a:lstStyle/>
          <a:p>
            <a:pPr algn="just" fontAlgn="base"/>
            <a:r>
              <a:rPr lang="pt-BR" sz="2400" dirty="0">
                <a:latin typeface="Calibri" panose="020F0502020204030204" pitchFamily="34" charset="0"/>
                <a:cs typeface="Calibri" panose="020F0502020204030204" pitchFamily="34" charset="0"/>
              </a:rPr>
              <a:t>Os recursos públicos alocados no orçamento para os benefícios eventuais se destinam à </a:t>
            </a:r>
            <a:r>
              <a:rPr lang="pt-BR" sz="2400" b="1" dirty="0">
                <a:latin typeface="Calibri" panose="020F0502020204030204" pitchFamily="34" charset="0"/>
                <a:cs typeface="Calibri" panose="020F0502020204030204" pitchFamily="34" charset="0"/>
              </a:rPr>
              <a:t>oferta direta </a:t>
            </a:r>
            <a:r>
              <a:rPr lang="pt-BR" sz="2400" dirty="0">
                <a:latin typeface="Calibri" panose="020F0502020204030204" pitchFamily="34" charset="0"/>
                <a:cs typeface="Calibri" panose="020F0502020204030204" pitchFamily="34" charset="0"/>
              </a:rPr>
              <a:t>desses benefícios para indivíduos e famílias que estejam vivenciando contingências </a:t>
            </a:r>
            <a:r>
              <a:rPr lang="pt-BR" sz="2400" b="0" i="0" u="none" strike="noStrike" dirty="0">
                <a:solidFill>
                  <a:srgbClr val="000000"/>
                </a:solidFill>
                <a:effectLst/>
                <a:latin typeface="Calibri" panose="020F0502020204030204" pitchFamily="34" charset="0"/>
                <a:cs typeface="Calibri" panose="020F0502020204030204" pitchFamily="34" charset="0"/>
              </a:rPr>
              <a:t>decorrentes ou agravadas pelas situações de </a:t>
            </a:r>
            <a:r>
              <a:rPr lang="pt-BR" sz="2400" i="0" u="none" strike="noStrike" dirty="0">
                <a:solidFill>
                  <a:srgbClr val="000000"/>
                </a:solidFill>
                <a:effectLst/>
                <a:latin typeface="Calibri" panose="020F0502020204030204" pitchFamily="34" charset="0"/>
                <a:cs typeface="Calibri" panose="020F0502020204030204" pitchFamily="34" charset="0"/>
              </a:rPr>
              <a:t>nascimentos, mortes, vulnerabilidade temporária, calamidade pública e emergências.</a:t>
            </a:r>
          </a:p>
          <a:p>
            <a:pPr marL="0" indent="0" algn="just" fontAlgn="base">
              <a:buNone/>
            </a:pPr>
            <a:endParaRPr lang="pt-BR" sz="2400" i="0" u="none" strike="noStrike" dirty="0">
              <a:solidFill>
                <a:srgbClr val="000000"/>
              </a:solidFill>
              <a:effectLst/>
              <a:latin typeface="Calibri" panose="020F0502020204030204" pitchFamily="34" charset="0"/>
              <a:cs typeface="Calibri" panose="020F0502020204030204" pitchFamily="34" charset="0"/>
            </a:endParaRPr>
          </a:p>
          <a:p>
            <a:pPr algn="just" fontAlgn="base"/>
            <a:r>
              <a:rPr lang="pt-BR" sz="2400" dirty="0">
                <a:solidFill>
                  <a:srgbClr val="000000"/>
                </a:solidFill>
                <a:latin typeface="Calibri" panose="020F0502020204030204" pitchFamily="34" charset="0"/>
                <a:cs typeface="Calibri" panose="020F0502020204030204" pitchFamily="34" charset="0"/>
              </a:rPr>
              <a:t>Os recursos têm uma finalidade específica e não é adequado que sejam destinados para o custeio de serviços socioassistenciais, como a manutenção de abrigos, pagamento de equipes, serviços de abordagem etc.</a:t>
            </a:r>
            <a:endParaRPr lang="pt-BR" sz="2400" i="0" dirty="0">
              <a:solidFill>
                <a:srgbClr val="000000"/>
              </a:solidFill>
              <a:effectLst/>
              <a:latin typeface="Calibri" panose="020F0502020204030204" pitchFamily="34" charset="0"/>
              <a:cs typeface="Calibri" panose="020F0502020204030204" pitchFamily="34" charset="0"/>
            </a:endParaRPr>
          </a:p>
          <a:p>
            <a:pPr algn="just" rtl="0" fontAlgn="base">
              <a:buFont typeface="Arial" panose="020B0604020202020204" pitchFamily="34" charset="0"/>
              <a:buChar char="•"/>
            </a:pPr>
            <a:endParaRPr lang="pt-BR" sz="3200" dirty="0">
              <a:latin typeface="Calibri" panose="020F0502020204030204" pitchFamily="34" charset="0"/>
            </a:endParaRP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9286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ço Reservado para Imagem 10" descr="Mulher sentada em frente a computador&#10;&#10;Descrição gerada automaticamente com confiança média">
            <a:extLst>
              <a:ext uri="{FF2B5EF4-FFF2-40B4-BE49-F238E27FC236}">
                <a16:creationId xmlns:a16="http://schemas.microsoft.com/office/drawing/2014/main" id="{28233943-DA24-417F-BAD8-F6E33364D81D}"/>
              </a:ext>
            </a:extLst>
          </p:cNvPr>
          <p:cNvPicPr>
            <a:picLocks noGrp="1" noChangeAspect="1"/>
          </p:cNvPicPr>
          <p:nvPr>
            <p:ph type="pic" sz="quarter" idx="10"/>
          </p:nvPr>
        </p:nvPicPr>
        <p:blipFill>
          <a:blip r:embed="rId2"/>
          <a:srcRect t="31250" b="31250"/>
          <a:stretch>
            <a:fillRect/>
          </a:stretch>
        </p:blipFill>
        <p:spPr/>
      </p:pic>
      <p:sp>
        <p:nvSpPr>
          <p:cNvPr id="7" name="Título 6">
            <a:extLst>
              <a:ext uri="{FF2B5EF4-FFF2-40B4-BE49-F238E27FC236}">
                <a16:creationId xmlns:a16="http://schemas.microsoft.com/office/drawing/2014/main" id="{18D32684-2332-447D-8343-3D6B2208D576}"/>
              </a:ext>
            </a:extLst>
          </p:cNvPr>
          <p:cNvSpPr>
            <a:spLocks noGrp="1"/>
          </p:cNvSpPr>
          <p:nvPr>
            <p:ph type="title"/>
          </p:nvPr>
        </p:nvSpPr>
        <p:spPr/>
        <p:txBody>
          <a:bodyPr/>
          <a:lstStyle/>
          <a:p>
            <a:r>
              <a:rPr lang="pt-BR" dirty="0"/>
              <a:t>Orientações gerais</a:t>
            </a:r>
          </a:p>
        </p:txBody>
      </p:sp>
      <p:sp>
        <p:nvSpPr>
          <p:cNvPr id="8" name="Espaço Reservado para Texto 7">
            <a:extLst>
              <a:ext uri="{FF2B5EF4-FFF2-40B4-BE49-F238E27FC236}">
                <a16:creationId xmlns:a16="http://schemas.microsoft.com/office/drawing/2014/main" id="{DE28CB17-0A23-4B18-9412-651D8F76C4D9}"/>
              </a:ext>
            </a:extLst>
          </p:cNvPr>
          <p:cNvSpPr>
            <a:spLocks noGrp="1"/>
          </p:cNvSpPr>
          <p:nvPr>
            <p:ph type="body" idx="1"/>
          </p:nvPr>
        </p:nvSpPr>
        <p:spPr/>
        <p:txBody>
          <a:bodyPr>
            <a:normAutofit fontScale="77500" lnSpcReduction="20000"/>
          </a:bodyPr>
          <a:lstStyle/>
          <a:p>
            <a:r>
              <a:rPr lang="pt-BR" dirty="0"/>
              <a:t>Divulgação de documentos e ações recentes relativas aos benefícios eventuais</a:t>
            </a:r>
          </a:p>
        </p:txBody>
      </p:sp>
      <p:sp>
        <p:nvSpPr>
          <p:cNvPr id="4" name="Espaço Reservado para Data 3">
            <a:extLst>
              <a:ext uri="{FF2B5EF4-FFF2-40B4-BE49-F238E27FC236}">
                <a16:creationId xmlns:a16="http://schemas.microsoft.com/office/drawing/2014/main" id="{ED660ADD-ECE1-4CCD-8053-1DBE92E84EE6}"/>
              </a:ext>
            </a:extLst>
          </p:cNvPr>
          <p:cNvSpPr>
            <a:spLocks noGrp="1"/>
          </p:cNvSpPr>
          <p:nvPr>
            <p:ph type="dt" sz="half" idx="11"/>
          </p:nvPr>
        </p:nvSpPr>
        <p:spPr/>
        <p:txBody>
          <a:body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070F3D15-3469-4B85-8ED7-A65421013F4B}"/>
              </a:ext>
            </a:extLst>
          </p:cNvPr>
          <p:cNvSpPr>
            <a:spLocks noGrp="1"/>
          </p:cNvSpPr>
          <p:nvPr>
            <p:ph type="ftr" sz="quarter" idx="12"/>
          </p:nvPr>
        </p:nvSpPr>
        <p:spPr/>
        <p:txBody>
          <a:bodyPr/>
          <a:lstStyle/>
          <a:p>
            <a:pPr rtl="0">
              <a:defRPr/>
            </a:pPr>
            <a:endParaRPr lang="pt-BR" noProof="0" dirty="0">
              <a:solidFill>
                <a:prstClr val="black">
                  <a:tint val="75000"/>
                </a:prstClr>
              </a:solidFill>
            </a:endParaRPr>
          </a:p>
        </p:txBody>
      </p:sp>
      <p:sp>
        <p:nvSpPr>
          <p:cNvPr id="6" name="Espaço Reservado para Número de Slide 5">
            <a:extLst>
              <a:ext uri="{FF2B5EF4-FFF2-40B4-BE49-F238E27FC236}">
                <a16:creationId xmlns:a16="http://schemas.microsoft.com/office/drawing/2014/main" id="{9BC17FF5-CE4C-44C1-AAEE-C13049602031}"/>
              </a:ext>
            </a:extLst>
          </p:cNvPr>
          <p:cNvSpPr>
            <a:spLocks noGrp="1"/>
          </p:cNvSpPr>
          <p:nvPr>
            <p:ph type="sldNum" sz="quarter" idx="13"/>
          </p:nvPr>
        </p:nvSpPr>
        <p:spPr/>
        <p:txBody>
          <a:bodyPr/>
          <a:lstStyle/>
          <a:p>
            <a:pPr rtl="0">
              <a:defRPr/>
            </a:pPr>
            <a:fld id="{D76B855D-E9CC-4FF8-AD85-6CDC7B89A0DE}" type="slidenum">
              <a:rPr lang="pt-BR" noProof="0" smtClean="0">
                <a:solidFill>
                  <a:prstClr val="black">
                    <a:tint val="75000"/>
                  </a:prstClr>
                </a:solidFill>
              </a:rPr>
              <a:pPr rtl="0">
                <a:defRPr/>
              </a:pPr>
              <a:t>38</a:t>
            </a:fld>
            <a:endParaRPr lang="pt-BR" noProof="0">
              <a:solidFill>
                <a:prstClr val="black">
                  <a:tint val="75000"/>
                </a:prstClr>
              </a:solidFill>
            </a:endParaRPr>
          </a:p>
        </p:txBody>
      </p:sp>
    </p:spTree>
    <p:extLst>
      <p:ext uri="{BB962C8B-B14F-4D97-AF65-F5344CB8AC3E}">
        <p14:creationId xmlns:p14="http://schemas.microsoft.com/office/powerpoint/2010/main" val="3329579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F26B976B-26DA-4D35-AC4A-FE16955E5AFE}"/>
              </a:ext>
            </a:extLst>
          </p:cNvPr>
          <p:cNvSpPr>
            <a:spLocks noGrp="1"/>
          </p:cNvSpPr>
          <p:nvPr>
            <p:ph type="title"/>
          </p:nvPr>
        </p:nvSpPr>
        <p:spPr/>
        <p:txBody>
          <a:bodyPr/>
          <a:lstStyle/>
          <a:p>
            <a:r>
              <a:rPr lang="pt-BR" dirty="0"/>
              <a:t>Caderno de Orientações Técnicas sobre Benefícios Eventuais no SUAS​ (1/2)</a:t>
            </a:r>
          </a:p>
        </p:txBody>
      </p:sp>
      <p:sp>
        <p:nvSpPr>
          <p:cNvPr id="9" name="Espaço Reservado para Conteúdo 8">
            <a:extLst>
              <a:ext uri="{FF2B5EF4-FFF2-40B4-BE49-F238E27FC236}">
                <a16:creationId xmlns:a16="http://schemas.microsoft.com/office/drawing/2014/main" id="{81919B1C-00E9-4009-94F5-F388E1B74262}"/>
              </a:ext>
            </a:extLst>
          </p:cNvPr>
          <p:cNvSpPr>
            <a:spLocks noGrp="1"/>
          </p:cNvSpPr>
          <p:nvPr>
            <p:ph idx="1"/>
          </p:nvPr>
        </p:nvSpPr>
        <p:spPr/>
        <p:txBody>
          <a:bodyPr>
            <a:normAutofit/>
          </a:bodyPr>
          <a:lstStyle/>
          <a:p>
            <a:pPr algn="just" rtl="0" fontAlgn="base">
              <a:buFont typeface="Arial" panose="020B0604020202020204" pitchFamily="34" charset="0"/>
              <a:buChar char="•"/>
            </a:pPr>
            <a:r>
              <a:rPr lang="pt-BR" sz="2400" b="1" i="0" u="none" strike="noStrike" dirty="0">
                <a:solidFill>
                  <a:srgbClr val="000000"/>
                </a:solidFill>
                <a:effectLst/>
                <a:latin typeface="Calibri" panose="020F0502020204030204" pitchFamily="34" charset="0"/>
                <a:cs typeface="Calibri" panose="020F0502020204030204" pitchFamily="34" charset="0"/>
              </a:rPr>
              <a:t>Objetivo: </a:t>
            </a:r>
            <a:r>
              <a:rPr lang="pt-BR" sz="2400" b="0" i="0" u="none" strike="noStrike" dirty="0">
                <a:solidFill>
                  <a:srgbClr val="000000"/>
                </a:solidFill>
                <a:effectLst/>
                <a:latin typeface="Calibri" panose="020F0502020204030204" pitchFamily="34" charset="0"/>
                <a:cs typeface="Calibri" panose="020F0502020204030204" pitchFamily="34" charset="0"/>
              </a:rPr>
              <a:t>orientar gestores e técnicos do SUAS nos estados, municípios e DF sobre a regulamentação e a oferta dos benefícios eventuais e sua importância para as garantias da política de Assistência Social.</a:t>
            </a:r>
            <a:r>
              <a:rPr lang="pt-BR" sz="2400" b="0" i="0" dirty="0">
                <a:solidFill>
                  <a:srgbClr val="000000"/>
                </a:solidFill>
                <a:effectLst/>
                <a:latin typeface="Calibri" panose="020F0502020204030204" pitchFamily="34" charset="0"/>
                <a:cs typeface="Calibri" panose="020F0502020204030204" pitchFamily="34" charset="0"/>
              </a:rPr>
              <a:t>​</a:t>
            </a:r>
          </a:p>
          <a:p>
            <a:pPr algn="just" rtl="0" fontAlgn="base">
              <a:buFont typeface="Arial" panose="020B0604020202020204" pitchFamily="34" charset="0"/>
              <a:buChar char="•"/>
            </a:pPr>
            <a:r>
              <a:rPr lang="pt-BR" sz="2400" b="1" i="0" u="none" strike="noStrike" dirty="0">
                <a:solidFill>
                  <a:srgbClr val="000000"/>
                </a:solidFill>
                <a:effectLst/>
                <a:latin typeface="Calibri" panose="020F0502020204030204" pitchFamily="34" charset="0"/>
                <a:cs typeface="Calibri" panose="020F0502020204030204" pitchFamily="34" charset="0"/>
              </a:rPr>
              <a:t>O documento consolida orientações da União com base nas normativas do SUAS e demandas de estados e municípios.</a:t>
            </a:r>
            <a:r>
              <a:rPr lang="pt-BR" sz="2400" b="0" i="0" dirty="0">
                <a:solidFill>
                  <a:srgbClr val="000000"/>
                </a:solidFill>
                <a:effectLst/>
                <a:latin typeface="Calibri" panose="020F0502020204030204" pitchFamily="34" charset="0"/>
                <a:cs typeface="Calibri" panose="020F0502020204030204" pitchFamily="34" charset="0"/>
              </a:rPr>
              <a:t>​</a:t>
            </a:r>
          </a:p>
          <a:p>
            <a:pPr algn="just" rtl="0" fontAlgn="base">
              <a:buFont typeface="Arial" panose="020B0604020202020204" pitchFamily="34" charset="0"/>
              <a:buChar char="•"/>
            </a:pPr>
            <a:r>
              <a:rPr lang="pt-BR" sz="2400" b="0" i="0" u="none" strike="noStrike" dirty="0">
                <a:solidFill>
                  <a:srgbClr val="000000"/>
                </a:solidFill>
                <a:effectLst/>
                <a:latin typeface="Calibri" panose="020F0502020204030204" pitchFamily="34" charset="0"/>
                <a:cs typeface="Calibri" panose="020F0502020204030204" pitchFamily="34" charset="0"/>
              </a:rPr>
              <a:t>Foi elaborado pelos técnicos da SNAS, contando com a contribuição da Secretaria-Executiva do CNAS. Foi submetido à consulta pública e recebeu contribuições de gestores, trabalhadores, acadêmicos e entidades representativas de grupos populacionais.</a:t>
            </a:r>
            <a:r>
              <a:rPr lang="pt-BR" sz="2400" b="0" i="0" dirty="0">
                <a:solidFill>
                  <a:srgbClr val="000000"/>
                </a:solidFill>
                <a:effectLst/>
                <a:latin typeface="Calibri" panose="020F0502020204030204" pitchFamily="34" charset="0"/>
                <a:cs typeface="Calibri" panose="020F0502020204030204" pitchFamily="34" charset="0"/>
              </a:rPr>
              <a:t>​</a:t>
            </a:r>
          </a:p>
          <a:p>
            <a:endParaRPr lang="pt-BR" dirty="0"/>
          </a:p>
        </p:txBody>
      </p:sp>
    </p:spTree>
    <p:extLst>
      <p:ext uri="{BB962C8B-B14F-4D97-AF65-F5344CB8AC3E}">
        <p14:creationId xmlns:p14="http://schemas.microsoft.com/office/powerpoint/2010/main" val="1459971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p:txBody>
          <a:bodyPr rtlCol="0">
            <a:normAutofit fontScale="90000"/>
          </a:bodyPr>
          <a:lstStyle/>
          <a:p>
            <a:pPr rtl="0"/>
            <a:r>
              <a:rPr lang="pt-BR" dirty="0">
                <a:solidFill>
                  <a:srgbClr val="FFFFFF"/>
                </a:solidFill>
              </a:rPr>
              <a:t>O que são benefícios eventuais?</a:t>
            </a:r>
            <a:endParaRPr lang="pt-BR" dirty="0"/>
          </a:p>
        </p:txBody>
      </p:sp>
      <p:sp>
        <p:nvSpPr>
          <p:cNvPr id="3" name="Espaço Reservado para Texto 2">
            <a:extLst>
              <a:ext uri="{FF2B5EF4-FFF2-40B4-BE49-F238E27FC236}">
                <a16:creationId xmlns:a16="http://schemas.microsoft.com/office/drawing/2014/main" id="{9F49FB76-25BA-4481-B88D-DCB748E1662E}"/>
              </a:ext>
            </a:extLst>
          </p:cNvPr>
          <p:cNvSpPr>
            <a:spLocks noGrp="1"/>
          </p:cNvSpPr>
          <p:nvPr>
            <p:ph type="body" idx="1"/>
          </p:nvPr>
        </p:nvSpPr>
        <p:spPr/>
        <p:txBody>
          <a:bodyPr rtlCol="0"/>
          <a:lstStyle/>
          <a:p>
            <a:pPr rtl="0"/>
            <a:r>
              <a:rPr lang="pt-BR" dirty="0">
                <a:solidFill>
                  <a:srgbClr val="FFFFFF"/>
                </a:solidFill>
              </a:rPr>
              <a:t>Breve definição, características e princípios</a:t>
            </a:r>
          </a:p>
          <a:p>
            <a:pPr rtl="0"/>
            <a:endParaRPr lang="pt-BR" dirty="0"/>
          </a:p>
        </p:txBody>
      </p:sp>
    </p:spTree>
    <p:extLst>
      <p:ext uri="{BB962C8B-B14F-4D97-AF65-F5344CB8AC3E}">
        <p14:creationId xmlns:p14="http://schemas.microsoft.com/office/powerpoint/2010/main" val="12960359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F26B976B-26DA-4D35-AC4A-FE16955E5AFE}"/>
              </a:ext>
            </a:extLst>
          </p:cNvPr>
          <p:cNvSpPr>
            <a:spLocks noGrp="1"/>
          </p:cNvSpPr>
          <p:nvPr>
            <p:ph type="title"/>
          </p:nvPr>
        </p:nvSpPr>
        <p:spPr/>
        <p:txBody>
          <a:bodyPr/>
          <a:lstStyle/>
          <a:p>
            <a:r>
              <a:rPr lang="pt-BR" dirty="0"/>
              <a:t>Caderno de Orientações Técnicas sobre Benefícios Eventuais no SUAS (2/2)​</a:t>
            </a:r>
          </a:p>
        </p:txBody>
      </p:sp>
      <p:sp>
        <p:nvSpPr>
          <p:cNvPr id="9" name="Espaço Reservado para Conteúdo 8">
            <a:extLst>
              <a:ext uri="{FF2B5EF4-FFF2-40B4-BE49-F238E27FC236}">
                <a16:creationId xmlns:a16="http://schemas.microsoft.com/office/drawing/2014/main" id="{81919B1C-00E9-4009-94F5-F388E1B74262}"/>
              </a:ext>
            </a:extLst>
          </p:cNvPr>
          <p:cNvSpPr>
            <a:spLocks noGrp="1"/>
          </p:cNvSpPr>
          <p:nvPr>
            <p:ph idx="1"/>
          </p:nvPr>
        </p:nvSpPr>
        <p:spPr/>
        <p:txBody>
          <a:bodyPr>
            <a:normAutofit fontScale="70000" lnSpcReduction="20000"/>
          </a:bodyPr>
          <a:lstStyle/>
          <a:p>
            <a:pPr marL="0" indent="0" algn="just" rtl="0" fontAlgn="base">
              <a:buNone/>
            </a:pPr>
            <a:r>
              <a:rPr lang="pt-BR" sz="2600" b="1" i="0" u="none" strike="noStrike" dirty="0">
                <a:solidFill>
                  <a:srgbClr val="000000"/>
                </a:solidFill>
                <a:effectLst/>
                <a:latin typeface="Calibri" panose="020F0502020204030204" pitchFamily="34" charset="0"/>
              </a:rPr>
              <a:t>Parte I: Definição e Aspectos da Operacionalização dos Benefícios Eventuais</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r>
              <a:rPr lang="pt-BR" sz="2600" b="0" i="0" dirty="0">
                <a:solidFill>
                  <a:srgbClr val="000000"/>
                </a:solidFill>
                <a:effectLst/>
                <a:latin typeface="Calibri" panose="020F0502020204030204" pitchFamily="34" charset="0"/>
              </a:rPr>
              <a:t>​</a:t>
            </a:r>
            <a:r>
              <a:rPr lang="pt-BR" sz="2600" b="0" i="0" u="none" strike="noStrike" dirty="0">
                <a:solidFill>
                  <a:srgbClr val="000000"/>
                </a:solidFill>
                <a:effectLst/>
                <a:latin typeface="Calibri" panose="020F0502020204030204" pitchFamily="34" charset="0"/>
              </a:rPr>
              <a:t>Definições legais sobre benefícios eventuais e breve resgate das origens do benefício;</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sz="2600" b="0" i="0" u="none" strike="noStrike" dirty="0">
                <a:solidFill>
                  <a:srgbClr val="000000"/>
                </a:solidFill>
                <a:effectLst/>
                <a:latin typeface="Calibri" panose="020F0502020204030204" pitchFamily="34" charset="0"/>
              </a:rPr>
              <a:t>Apresentação de cada modalidade de benefício eventual; </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sz="2600" b="0" i="0" u="none" strike="noStrike" dirty="0">
                <a:solidFill>
                  <a:srgbClr val="000000"/>
                </a:solidFill>
                <a:effectLst/>
                <a:latin typeface="Calibri" panose="020F0502020204030204" pitchFamily="34" charset="0"/>
              </a:rPr>
              <a:t>Características e aspectos operacionais das ofertas nas situações de nascimento, morte, vulnerabilidade temporária e calamidade.  </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marL="0" indent="0" algn="just" rtl="0" fontAlgn="base">
              <a:buNone/>
            </a:pPr>
            <a:r>
              <a:rPr lang="pt-BR" sz="2600" b="0" i="0" dirty="0">
                <a:solidFill>
                  <a:srgbClr val="000000"/>
                </a:solidFill>
                <a:effectLst/>
                <a:latin typeface="Calibri" panose="020F0502020204030204" pitchFamily="34" charset="0"/>
              </a:rPr>
              <a:t>​</a:t>
            </a:r>
            <a:r>
              <a:rPr lang="pt-BR" sz="2600" b="1" i="0" u="none" strike="noStrike" dirty="0">
                <a:solidFill>
                  <a:srgbClr val="000000"/>
                </a:solidFill>
                <a:effectLst/>
                <a:latin typeface="Calibri" panose="020F0502020204030204" pitchFamily="34" charset="0"/>
              </a:rPr>
              <a:t>Parte II: Aspectos da gestão dos Benefícios Eventuais </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r>
              <a:rPr lang="pt-BR" sz="2600" b="0" i="0" dirty="0">
                <a:solidFill>
                  <a:srgbClr val="000000"/>
                </a:solidFill>
                <a:effectLst/>
                <a:latin typeface="Calibri" panose="020F0502020204030204" pitchFamily="34" charset="0"/>
              </a:rPr>
              <a:t>​</a:t>
            </a:r>
            <a:r>
              <a:rPr lang="pt-BR" sz="2600" b="0" i="0" u="none" strike="noStrike" dirty="0">
                <a:solidFill>
                  <a:srgbClr val="000000"/>
                </a:solidFill>
                <a:effectLst/>
                <a:latin typeface="Calibri" panose="020F0502020204030204" pitchFamily="34" charset="0"/>
              </a:rPr>
              <a:t>Elementos essenciais para a regulamentação e a importância dos princípios que os regem;</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sz="2600" b="0" i="0" dirty="0">
                <a:solidFill>
                  <a:srgbClr val="000000"/>
                </a:solidFill>
                <a:effectLst/>
                <a:latin typeface="Calibri" panose="020F0502020204030204" pitchFamily="34" charset="0"/>
              </a:rPr>
              <a:t>​</a:t>
            </a:r>
            <a:r>
              <a:rPr lang="pt-BR" sz="2600" b="0" i="0" u="none" strike="noStrike" dirty="0">
                <a:solidFill>
                  <a:srgbClr val="000000"/>
                </a:solidFill>
                <a:effectLst/>
                <a:latin typeface="Calibri" panose="020F0502020204030204" pitchFamily="34" charset="0"/>
              </a:rPr>
              <a:t>O que deve ser considerado no processo de planejamento e no levantamento e organização das informações sobre a população local no seu território de vivência; </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sz="2600" b="0" i="0" dirty="0">
                <a:solidFill>
                  <a:srgbClr val="000000"/>
                </a:solidFill>
                <a:effectLst/>
                <a:latin typeface="Calibri" panose="020F0502020204030204" pitchFamily="34" charset="0"/>
              </a:rPr>
              <a:t>​</a:t>
            </a:r>
            <a:r>
              <a:rPr lang="pt-BR" sz="2600" b="0" i="0" u="none" strike="noStrike" dirty="0">
                <a:solidFill>
                  <a:srgbClr val="000000"/>
                </a:solidFill>
                <a:effectLst/>
                <a:latin typeface="Calibri" panose="020F0502020204030204" pitchFamily="34" charset="0"/>
              </a:rPr>
              <a:t>Aspectos fundamentais para garantir financiamento das ofertas e o papel dos entes federados;</a:t>
            </a:r>
            <a:r>
              <a:rPr lang="pt-BR" sz="2600" b="0" i="0" dirty="0">
                <a:solidFill>
                  <a:srgbClr val="000000"/>
                </a:solidFill>
                <a:effectLst/>
                <a:latin typeface="Calibri" panose="020F0502020204030204" pitchFamily="34" charset="0"/>
              </a:rPr>
              <a:t>​</a:t>
            </a:r>
            <a:endParaRPr lang="pt-BR" sz="2600"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sz="2600" b="0" i="0" dirty="0">
                <a:solidFill>
                  <a:srgbClr val="000000"/>
                </a:solidFill>
                <a:effectLst/>
                <a:latin typeface="Calibri" panose="020F0502020204030204" pitchFamily="34" charset="0"/>
              </a:rPr>
              <a:t>​</a:t>
            </a:r>
            <a:r>
              <a:rPr lang="pt-BR" sz="2600" b="0" i="0" u="none" strike="noStrike" dirty="0">
                <a:solidFill>
                  <a:srgbClr val="000000"/>
                </a:solidFill>
                <a:effectLst/>
                <a:latin typeface="Calibri" panose="020F0502020204030204" pitchFamily="34" charset="0"/>
              </a:rPr>
              <a:t>Reflexões e estratégias para gestão e oferta integrada de benefícios eventuais e demais ações do SUAS e oferta destes benefícios para estrangeiros.</a:t>
            </a:r>
            <a:r>
              <a:rPr lang="pt-BR" sz="2600" b="0" i="0" dirty="0">
                <a:solidFill>
                  <a:srgbClr val="000000"/>
                </a:solidFill>
                <a:effectLst/>
                <a:latin typeface="Calibri" panose="020F0502020204030204" pitchFamily="34" charset="0"/>
              </a:rPr>
              <a:t>​</a:t>
            </a:r>
          </a:p>
          <a:p>
            <a:pPr algn="just" rtl="0" fontAlgn="base">
              <a:buFont typeface="Arial" panose="020B0604020202020204" pitchFamily="34" charset="0"/>
              <a:buChar char="•"/>
            </a:pPr>
            <a:r>
              <a:rPr lang="pt-BR" sz="2600" b="0" i="0" dirty="0">
                <a:solidFill>
                  <a:srgbClr val="000000"/>
                </a:solidFill>
                <a:effectLst/>
                <a:latin typeface="Calibri" panose="020F0502020204030204" pitchFamily="34" charset="0"/>
              </a:rPr>
              <a:t>Disponível no </a:t>
            </a:r>
            <a:r>
              <a:rPr lang="pt-BR" sz="2600" b="0" i="0" dirty="0">
                <a:solidFill>
                  <a:srgbClr val="000000"/>
                </a:solidFill>
                <a:effectLst/>
                <a:latin typeface="Calibri" panose="020F0502020204030204" pitchFamily="34" charset="0"/>
                <a:cs typeface="Calibri" panose="020F0502020204030204" pitchFamily="34" charset="0"/>
                <a:hlinkClick r:id="rId2"/>
              </a:rPr>
              <a:t>link</a:t>
            </a:r>
            <a:r>
              <a:rPr lang="pt-BR" sz="2600" b="0" i="0" dirty="0">
                <a:solidFill>
                  <a:srgbClr val="000000"/>
                </a:solidFill>
                <a:effectLst/>
                <a:latin typeface="Calibri" panose="020F0502020204030204" pitchFamily="34" charset="0"/>
                <a:cs typeface="Calibri" panose="020F0502020204030204" pitchFamily="34" charset="0"/>
              </a:rPr>
              <a:t> </a:t>
            </a:r>
          </a:p>
          <a:p>
            <a:pPr algn="just" rtl="0" fontAlgn="base">
              <a:buFont typeface="Arial" panose="020B0604020202020204" pitchFamily="34" charset="0"/>
              <a:buChar char="•"/>
            </a:pPr>
            <a:endParaRPr lang="pt-BR" sz="2600" b="0" i="0" dirty="0">
              <a:solidFill>
                <a:srgbClr val="000000"/>
              </a:solidFill>
              <a:effectLst/>
              <a:latin typeface="Calibri" panose="020F0502020204030204" pitchFamily="34" charset="0"/>
            </a:endParaRPr>
          </a:p>
          <a:p>
            <a:pPr marL="0" indent="0" algn="just" rtl="0" fontAlgn="base">
              <a:buNone/>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3051644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F26B976B-26DA-4D35-AC4A-FE16955E5AFE}"/>
              </a:ext>
            </a:extLst>
          </p:cNvPr>
          <p:cNvSpPr>
            <a:spLocks noGrp="1"/>
          </p:cNvSpPr>
          <p:nvPr>
            <p:ph type="title"/>
          </p:nvPr>
        </p:nvSpPr>
        <p:spPr/>
        <p:txBody>
          <a:bodyPr/>
          <a:lstStyle/>
          <a:p>
            <a:r>
              <a:rPr lang="pt-BR" dirty="0"/>
              <a:t>Perguntas Frequentes sobre Benefícios Eventuais no SUAS​</a:t>
            </a:r>
          </a:p>
        </p:txBody>
      </p:sp>
      <p:sp>
        <p:nvSpPr>
          <p:cNvPr id="9" name="Espaço Reservado para Conteúdo 8">
            <a:extLst>
              <a:ext uri="{FF2B5EF4-FFF2-40B4-BE49-F238E27FC236}">
                <a16:creationId xmlns:a16="http://schemas.microsoft.com/office/drawing/2014/main" id="{81919B1C-00E9-4009-94F5-F388E1B74262}"/>
              </a:ext>
            </a:extLst>
          </p:cNvPr>
          <p:cNvSpPr>
            <a:spLocks noGrp="1"/>
          </p:cNvSpPr>
          <p:nvPr>
            <p:ph idx="1"/>
          </p:nvPr>
        </p:nvSpPr>
        <p:spPr/>
        <p:txBody>
          <a:bodyPr>
            <a:normAutofit/>
          </a:bodyPr>
          <a:lstStyle/>
          <a:p>
            <a:pPr algn="just" rtl="0" fontAlgn="base">
              <a:buFont typeface="Arial" panose="020B0604020202020204" pitchFamily="34" charset="0"/>
              <a:buChar char="•"/>
            </a:pPr>
            <a:r>
              <a:rPr lang="pt-BR" sz="2600" b="1" i="0" u="none" strike="noStrike" dirty="0">
                <a:solidFill>
                  <a:srgbClr val="000000"/>
                </a:solidFill>
                <a:effectLst/>
                <a:latin typeface="Calibri" panose="020F0502020204030204" pitchFamily="34" charset="0"/>
                <a:cs typeface="Calibri" panose="020F0502020204030204" pitchFamily="34" charset="0"/>
              </a:rPr>
              <a:t>Objetivo</a:t>
            </a:r>
            <a:r>
              <a:rPr lang="pt-BR" sz="2600" b="0" i="0" u="none" strike="noStrike" dirty="0">
                <a:solidFill>
                  <a:srgbClr val="000000"/>
                </a:solidFill>
                <a:effectLst/>
                <a:latin typeface="Calibri" panose="020F0502020204030204" pitchFamily="34" charset="0"/>
                <a:cs typeface="Calibri" panose="020F0502020204030204" pitchFamily="34" charset="0"/>
              </a:rPr>
              <a:t>: disponibilizar informações diretas e sucintas sobre regulamentação e operacionalização dos benefícios eventuais. Há também informações sobre a oferta de benefícios eventuais em situação de calamidade pública. </a:t>
            </a:r>
            <a:r>
              <a:rPr lang="pt-BR" sz="2600" b="0" i="0" dirty="0">
                <a:solidFill>
                  <a:srgbClr val="000000"/>
                </a:solidFill>
                <a:effectLst/>
                <a:latin typeface="Calibri" panose="020F0502020204030204" pitchFamily="34" charset="0"/>
                <a:cs typeface="Calibri" panose="020F0502020204030204" pitchFamily="34" charset="0"/>
              </a:rPr>
              <a:t>​</a:t>
            </a:r>
          </a:p>
          <a:p>
            <a:pPr algn="just" rtl="0" fontAlgn="base">
              <a:buFont typeface="Arial" panose="020B0604020202020204" pitchFamily="34" charset="0"/>
              <a:buChar char="•"/>
            </a:pPr>
            <a:r>
              <a:rPr lang="pt-BR" sz="2600" b="0" i="0" u="none" strike="noStrike" dirty="0">
                <a:solidFill>
                  <a:srgbClr val="000000"/>
                </a:solidFill>
                <a:effectLst/>
                <a:latin typeface="Calibri" panose="020F0502020204030204" pitchFamily="34" charset="0"/>
                <a:cs typeface="Calibri" panose="020F0502020204030204" pitchFamily="34" charset="0"/>
              </a:rPr>
              <a:t>Documento elaborado a partir das principais dúvidas recebidas de estados e municípios.</a:t>
            </a:r>
            <a:r>
              <a:rPr lang="pt-BR" sz="2600" b="0" i="0" dirty="0">
                <a:solidFill>
                  <a:srgbClr val="000000"/>
                </a:solidFill>
                <a:effectLst/>
                <a:latin typeface="Calibri" panose="020F0502020204030204" pitchFamily="34" charset="0"/>
                <a:cs typeface="Calibri" panose="020F0502020204030204" pitchFamily="34" charset="0"/>
              </a:rPr>
              <a:t>​</a:t>
            </a:r>
          </a:p>
          <a:p>
            <a:pPr algn="just" rtl="0" fontAlgn="base">
              <a:buFont typeface="Arial" panose="020B0604020202020204" pitchFamily="34" charset="0"/>
              <a:buChar char="•"/>
            </a:pPr>
            <a:r>
              <a:rPr lang="pt-BR" sz="2600" b="0" i="0" dirty="0">
                <a:solidFill>
                  <a:srgbClr val="000000"/>
                </a:solidFill>
                <a:effectLst/>
                <a:latin typeface="Calibri" panose="020F0502020204030204" pitchFamily="34" charset="0"/>
                <a:cs typeface="Calibri" panose="020F0502020204030204" pitchFamily="34" charset="0"/>
              </a:rPr>
              <a:t>Disponível no </a:t>
            </a:r>
            <a:r>
              <a:rPr lang="pt-BR" sz="2600" b="0" i="0" dirty="0">
                <a:solidFill>
                  <a:srgbClr val="000000"/>
                </a:solidFill>
                <a:effectLst/>
                <a:latin typeface="Calibri" panose="020F0502020204030204" pitchFamily="34" charset="0"/>
                <a:cs typeface="Calibri" panose="020F0502020204030204" pitchFamily="34" charset="0"/>
                <a:hlinkClick r:id="rId2"/>
              </a:rPr>
              <a:t>blog da Rede SUAS</a:t>
            </a:r>
            <a:endParaRPr lang="pt-BR" sz="2600" b="0" i="0" dirty="0">
              <a:solidFill>
                <a:srgbClr val="000000"/>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88249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7C8FB5-F243-4C84-94A9-B0A19130B1E5}"/>
              </a:ext>
            </a:extLst>
          </p:cNvPr>
          <p:cNvSpPr>
            <a:spLocks noGrp="1"/>
          </p:cNvSpPr>
          <p:nvPr>
            <p:ph type="title"/>
          </p:nvPr>
        </p:nvSpPr>
        <p:spPr>
          <a:xfrm>
            <a:off x="539495" y="365125"/>
            <a:ext cx="10573263" cy="1361038"/>
          </a:xfrm>
        </p:spPr>
        <p:txBody>
          <a:bodyPr>
            <a:normAutofit/>
          </a:bodyPr>
          <a:lstStyle/>
          <a:p>
            <a:r>
              <a:rPr lang="pt-BR" sz="3600" dirty="0"/>
              <a:t>Ações sobre benefícios eventuais realizadas pela SNAS​</a:t>
            </a:r>
          </a:p>
        </p:txBody>
      </p:sp>
      <p:sp>
        <p:nvSpPr>
          <p:cNvPr id="3" name="Espaço Reservado para Conteúdo 2">
            <a:extLst>
              <a:ext uri="{FF2B5EF4-FFF2-40B4-BE49-F238E27FC236}">
                <a16:creationId xmlns:a16="http://schemas.microsoft.com/office/drawing/2014/main" id="{9DB0B9E5-A96F-4994-AE77-1716CC7A7C53}"/>
              </a:ext>
            </a:extLst>
          </p:cNvPr>
          <p:cNvSpPr>
            <a:spLocks noGrp="1"/>
          </p:cNvSpPr>
          <p:nvPr>
            <p:ph idx="1"/>
          </p:nvPr>
        </p:nvSpPr>
        <p:spPr>
          <a:xfrm>
            <a:off x="1179576" y="1603175"/>
            <a:ext cx="9875520" cy="4088494"/>
          </a:xfrm>
        </p:spPr>
        <p:txBody>
          <a:bodyPr>
            <a:normAutofit fontScale="85000" lnSpcReduction="20000"/>
          </a:bodyPr>
          <a:lstStyle/>
          <a:p>
            <a:pPr algn="just"/>
            <a:r>
              <a:rPr lang="pt-BR" sz="2200" b="1" dirty="0">
                <a:latin typeface="Calibri" panose="020F0502020204030204" pitchFamily="34" charset="0"/>
                <a:cs typeface="Calibri" panose="020F0502020204030204" pitchFamily="34" charset="0"/>
              </a:rPr>
              <a:t>Apoio Técnico Integrado sobre benefícios eventuais:​</a:t>
            </a:r>
          </a:p>
          <a:p>
            <a:pPr marL="0" indent="0" algn="just">
              <a:buNone/>
            </a:pPr>
            <a:r>
              <a:rPr lang="pt-BR" sz="2200" dirty="0">
                <a:latin typeface="Calibri" panose="020F0502020204030204" pitchFamily="34" charset="0"/>
                <a:cs typeface="Calibri" panose="020F0502020204030204" pitchFamily="34" charset="0"/>
              </a:rPr>
              <a:t>Vídeos animados de curta-metragem, com a narração do conteúdo em áudio e  arquivo de texto para impressão do conteúdo do vídeo;​</a:t>
            </a:r>
          </a:p>
          <a:p>
            <a:pPr marL="0" indent="0" algn="just">
              <a:buNone/>
            </a:pPr>
            <a:r>
              <a:rPr lang="pt-BR" sz="2200" dirty="0">
                <a:latin typeface="Calibri" panose="020F0502020204030204" pitchFamily="34" charset="0"/>
                <a:cs typeface="Calibri" panose="020F0502020204030204" pitchFamily="34" charset="0"/>
              </a:rPr>
              <a:t>a) Módulo sobre benefícios eventuais: </a:t>
            </a:r>
            <a:r>
              <a:rPr lang="pt-BR" sz="2200" b="1" dirty="0">
                <a:latin typeface="Calibri" panose="020F0502020204030204" pitchFamily="34" charset="0"/>
                <a:cs typeface="Calibri" panose="020F0502020204030204" pitchFamily="34" charset="0"/>
              </a:rPr>
              <a:t>pandemia/eleições/doações, </a:t>
            </a:r>
            <a:r>
              <a:rPr lang="pt-BR" sz="2200" dirty="0">
                <a:latin typeface="Calibri" panose="020F0502020204030204" pitchFamily="34" charset="0"/>
                <a:cs typeface="Calibri" panose="020F0502020204030204" pitchFamily="34" charset="0"/>
              </a:rPr>
              <a:t>publicado em novembro/2020​.</a:t>
            </a:r>
          </a:p>
          <a:p>
            <a:pPr lvl="1" algn="just"/>
            <a:r>
              <a:rPr lang="pt-BR" sz="2200" dirty="0">
                <a:latin typeface="Calibri" panose="020F0502020204030204" pitchFamily="34" charset="0"/>
                <a:cs typeface="Calibri" panose="020F0502020204030204" pitchFamily="34" charset="0"/>
              </a:rPr>
              <a:t>Trata das Portarias publicadas pela SNAS no contexto da Pandemia e da relação dessas com os benefícios eventuais.  </a:t>
            </a:r>
            <a:r>
              <a:rPr lang="pt-BR" dirty="0">
                <a:latin typeface="Calibri" panose="020F0502020204030204" pitchFamily="34" charset="0"/>
                <a:cs typeface="Calibri" panose="020F0502020204030204" pitchFamily="34" charset="0"/>
              </a:rPr>
              <a:t>​</a:t>
            </a:r>
            <a:r>
              <a:rPr lang="pt-B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pt-BR" sz="1800" dirty="0">
                <a:effectLst/>
                <a:latin typeface="Calibri" panose="020F0502020204030204" pitchFamily="34" charset="0"/>
                <a:ea typeface="Times New Roman" panose="02020603050405020304" pitchFamily="18" charset="0"/>
                <a:cs typeface="Times New Roman" panose="02020603050405020304" pitchFamily="18" charset="0"/>
                <a:hlinkClick r:id="rId2"/>
              </a:rPr>
              <a:t>https://youtu.be/bwoNofKNWsU</a:t>
            </a:r>
            <a:endParaRPr lang="pt-BR" sz="1800" dirty="0">
              <a:effectLst/>
              <a:latin typeface="Times New Roman" panose="02020603050405020304" pitchFamily="18" charset="0"/>
              <a:ea typeface="Times New Roman" panose="02020603050405020304" pitchFamily="18" charset="0"/>
            </a:endParaRPr>
          </a:p>
          <a:p>
            <a:pPr marL="457200" lvl="1" indent="0" algn="just">
              <a:buNone/>
            </a:pPr>
            <a:endParaRPr lang="pt-BR" sz="2200" dirty="0">
              <a:latin typeface="Calibri" panose="020F0502020204030204" pitchFamily="34" charset="0"/>
              <a:cs typeface="Calibri" panose="020F0502020204030204" pitchFamily="34" charset="0"/>
            </a:endParaRPr>
          </a:p>
          <a:p>
            <a:pPr marL="0" indent="0" algn="just">
              <a:buNone/>
            </a:pPr>
            <a:r>
              <a:rPr lang="pt-BR" sz="2200" dirty="0">
                <a:latin typeface="Calibri" panose="020F0502020204030204" pitchFamily="34" charset="0"/>
                <a:cs typeface="Calibri" panose="020F0502020204030204" pitchFamily="34" charset="0"/>
              </a:rPr>
              <a:t>b) Três módulos sobre benefícios eventuais publicados no ano de 2022:​</a:t>
            </a:r>
          </a:p>
          <a:p>
            <a:pPr lvl="1" algn="just"/>
            <a:r>
              <a:rPr lang="pt-BR" sz="2200" dirty="0">
                <a:latin typeface="Calibri" panose="020F0502020204030204" pitchFamily="34" charset="0"/>
                <a:cs typeface="Calibri" panose="020F0502020204030204" pitchFamily="34" charset="0"/>
              </a:rPr>
              <a:t>Módulo I - Competência e atribuições dos entes federados </a:t>
            </a:r>
          </a:p>
          <a:p>
            <a:pPr marL="457200" lvl="1" indent="0" algn="just">
              <a:buNone/>
            </a:pPr>
            <a:r>
              <a:rPr lang="pt-B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pt-BR" sz="1800" dirty="0">
                <a:effectLst/>
                <a:latin typeface="Calibri" panose="020F0502020204030204" pitchFamily="34" charset="0"/>
                <a:ea typeface="Times New Roman" panose="02020603050405020304" pitchFamily="18" charset="0"/>
                <a:cs typeface="Times New Roman" panose="02020603050405020304" pitchFamily="18" charset="0"/>
                <a:hlinkClick r:id="rId3"/>
              </a:rPr>
              <a:t>https://youtu.be/ywLw4ib5C8Q</a:t>
            </a:r>
            <a:endParaRPr lang="pt-BR" sz="2200" dirty="0">
              <a:latin typeface="Calibri" panose="020F0502020204030204" pitchFamily="34" charset="0"/>
              <a:cs typeface="Calibri" panose="020F0502020204030204" pitchFamily="34" charset="0"/>
            </a:endParaRPr>
          </a:p>
          <a:p>
            <a:pPr lvl="1" algn="just"/>
            <a:r>
              <a:rPr lang="pt-BR" sz="2200" dirty="0">
                <a:latin typeface="Calibri" panose="020F0502020204030204" pitchFamily="34" charset="0"/>
                <a:cs typeface="Calibri" panose="020F0502020204030204" pitchFamily="34" charset="0"/>
              </a:rPr>
              <a:t>​Módulo II – Regulamentação local </a:t>
            </a:r>
          </a:p>
          <a:p>
            <a:pPr marL="457200" lvl="1" indent="0" algn="just">
              <a:buNone/>
            </a:pPr>
            <a:r>
              <a:rPr lang="pt-B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pt-BR" sz="1800" dirty="0">
                <a:effectLst/>
                <a:latin typeface="Calibri" panose="020F0502020204030204" pitchFamily="34" charset="0"/>
                <a:ea typeface="Times New Roman" panose="02020603050405020304" pitchFamily="18" charset="0"/>
                <a:cs typeface="Times New Roman" panose="02020603050405020304" pitchFamily="18" charset="0"/>
                <a:hlinkClick r:id="rId4"/>
              </a:rPr>
              <a:t>https://youtu.be/c0Vz2ku_fmc</a:t>
            </a:r>
            <a:endParaRPr lang="pt-BR" sz="2200" dirty="0">
              <a:latin typeface="Calibri" panose="020F0502020204030204" pitchFamily="34" charset="0"/>
              <a:cs typeface="Calibri" panose="020F0502020204030204" pitchFamily="34" charset="0"/>
            </a:endParaRPr>
          </a:p>
          <a:p>
            <a:pPr lvl="1" algn="just"/>
            <a:r>
              <a:rPr lang="pt-BR" sz="2200" dirty="0">
                <a:latin typeface="Calibri" panose="020F0502020204030204" pitchFamily="34" charset="0"/>
                <a:cs typeface="Calibri" panose="020F0502020204030204" pitchFamily="34" charset="0"/>
              </a:rPr>
              <a:t>Módulo III – Cofinanciamento estadual​ </a:t>
            </a:r>
          </a:p>
          <a:p>
            <a:pPr marL="457200" lvl="1" indent="0" algn="just">
              <a:buNone/>
            </a:pPr>
            <a:r>
              <a:rPr lang="pt-B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pt-BR" sz="1800" dirty="0">
                <a:effectLst/>
                <a:latin typeface="Calibri" panose="020F0502020204030204" pitchFamily="34" charset="0"/>
                <a:ea typeface="Times New Roman" panose="02020603050405020304" pitchFamily="18" charset="0"/>
                <a:cs typeface="Times New Roman" panose="02020603050405020304" pitchFamily="18" charset="0"/>
                <a:hlinkClick r:id="rId5"/>
              </a:rPr>
              <a:t>https://youtu.be/wSF4HMOQfMs</a:t>
            </a:r>
            <a:endParaRPr lang="pt-BR" sz="2200" dirty="0">
              <a:latin typeface="Calibri" panose="020F0502020204030204" pitchFamily="34" charset="0"/>
              <a:cs typeface="Calibri" panose="020F0502020204030204" pitchFamily="34" charset="0"/>
            </a:endParaRPr>
          </a:p>
          <a:p>
            <a:pPr marL="457200" lvl="1" indent="0" algn="just">
              <a:buNone/>
            </a:pPr>
            <a:endParaRPr lang="pt-BR" dirty="0">
              <a:latin typeface="Calibri" panose="020F0502020204030204" pitchFamily="34" charset="0"/>
              <a:cs typeface="Calibri" panose="020F0502020204030204" pitchFamily="34" charset="0"/>
            </a:endParaRPr>
          </a:p>
          <a:p>
            <a:pPr lvl="1" algn="just"/>
            <a:endParaRPr lang="pt-BR" dirty="0">
              <a:latin typeface="Calibri" panose="020F0502020204030204" pitchFamily="34" charset="0"/>
              <a:cs typeface="Calibri" panose="020F0502020204030204" pitchFamily="34" charset="0"/>
            </a:endParaRPr>
          </a:p>
          <a:p>
            <a:pPr lvl="1" algn="just"/>
            <a:endParaRPr lang="pt-BR" dirty="0">
              <a:latin typeface="Calibri" panose="020F0502020204030204" pitchFamily="34" charset="0"/>
              <a:cs typeface="Calibri" panose="020F0502020204030204" pitchFamily="34" charset="0"/>
            </a:endParaRPr>
          </a:p>
        </p:txBody>
      </p:sp>
      <p:sp>
        <p:nvSpPr>
          <p:cNvPr id="6" name="Espaço Reservado para Número de Slide 5">
            <a:extLst>
              <a:ext uri="{FF2B5EF4-FFF2-40B4-BE49-F238E27FC236}">
                <a16:creationId xmlns:a16="http://schemas.microsoft.com/office/drawing/2014/main" id="{B878CAC3-E3A1-4965-937D-5A2393973F57}"/>
              </a:ext>
            </a:extLst>
          </p:cNvPr>
          <p:cNvSpPr>
            <a:spLocks noGrp="1"/>
          </p:cNvSpPr>
          <p:nvPr>
            <p:ph type="sldNum" sz="quarter" idx="12"/>
          </p:nvPr>
        </p:nvSpPr>
        <p:spPr/>
        <p:txBody>
          <a:bodyPr/>
          <a:lstStyle/>
          <a:p>
            <a:pPr rtl="0">
              <a:defRPr/>
            </a:pPr>
            <a:fld id="{D76B855D-E9CC-4FF8-AD85-6CDC7B89A0DE}" type="slidenum">
              <a:rPr lang="pt-BR" noProof="0" smtClean="0">
                <a:solidFill>
                  <a:prstClr val="black">
                    <a:tint val="75000"/>
                  </a:prstClr>
                </a:solidFill>
              </a:rPr>
              <a:pPr rtl="0">
                <a:defRPr/>
              </a:pPr>
              <a:t>42</a:t>
            </a:fld>
            <a:endParaRPr lang="pt-BR" noProof="0">
              <a:solidFill>
                <a:prstClr val="black">
                  <a:tint val="75000"/>
                </a:prstClr>
              </a:solidFill>
            </a:endParaRPr>
          </a:p>
        </p:txBody>
      </p:sp>
    </p:spTree>
    <p:extLst>
      <p:ext uri="{BB962C8B-B14F-4D97-AF65-F5344CB8AC3E}">
        <p14:creationId xmlns:p14="http://schemas.microsoft.com/office/powerpoint/2010/main" val="26150574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ço Reservado para Imagem 10" descr="Uma imagem contendo no interior, mesa, computador, cama&#10;&#10;Descrição gerada automaticamente">
            <a:extLst>
              <a:ext uri="{FF2B5EF4-FFF2-40B4-BE49-F238E27FC236}">
                <a16:creationId xmlns:a16="http://schemas.microsoft.com/office/drawing/2014/main" id="{05CCCACD-9C5B-464F-95FF-FDFE82F1996A}"/>
              </a:ext>
            </a:extLst>
          </p:cNvPr>
          <p:cNvPicPr>
            <a:picLocks noGrp="1" noChangeAspect="1"/>
          </p:cNvPicPr>
          <p:nvPr>
            <p:ph type="pic" sz="quarter" idx="10"/>
          </p:nvPr>
        </p:nvPicPr>
        <p:blipFill>
          <a:blip r:embed="rId2"/>
          <a:srcRect t="7813" b="7813"/>
          <a:stretch>
            <a:fillRect/>
          </a:stretch>
        </p:blipFill>
        <p:spPr/>
      </p:pic>
      <p:sp>
        <p:nvSpPr>
          <p:cNvPr id="7" name="Título 6">
            <a:extLst>
              <a:ext uri="{FF2B5EF4-FFF2-40B4-BE49-F238E27FC236}">
                <a16:creationId xmlns:a16="http://schemas.microsoft.com/office/drawing/2014/main" id="{B064B7F6-8FDE-4A29-BE53-A73D17F9E021}"/>
              </a:ext>
            </a:extLst>
          </p:cNvPr>
          <p:cNvSpPr>
            <a:spLocks noGrp="1"/>
          </p:cNvSpPr>
          <p:nvPr>
            <p:ph type="title"/>
          </p:nvPr>
        </p:nvSpPr>
        <p:spPr/>
        <p:txBody>
          <a:bodyPr/>
          <a:lstStyle/>
          <a:p>
            <a:r>
              <a:rPr lang="pt-BR" b="1" i="0" u="none" strike="noStrike" dirty="0">
                <a:solidFill>
                  <a:srgbClr val="000000"/>
                </a:solidFill>
                <a:effectLst/>
              </a:rPr>
              <a:t>Referências legais e normativas dos benefícios eventuais</a:t>
            </a:r>
            <a:r>
              <a:rPr lang="pt-BR" b="0" i="0" dirty="0">
                <a:solidFill>
                  <a:srgbClr val="000000"/>
                </a:solidFill>
                <a:effectLst/>
              </a:rPr>
              <a:t>​</a:t>
            </a:r>
            <a:endParaRPr lang="pt-BR" dirty="0"/>
          </a:p>
        </p:txBody>
      </p:sp>
      <p:sp>
        <p:nvSpPr>
          <p:cNvPr id="8" name="Espaço Reservado para Texto 7">
            <a:extLst>
              <a:ext uri="{FF2B5EF4-FFF2-40B4-BE49-F238E27FC236}">
                <a16:creationId xmlns:a16="http://schemas.microsoft.com/office/drawing/2014/main" id="{4E384D2F-5F20-40A6-8C1D-A908E5CFB9C7}"/>
              </a:ext>
            </a:extLst>
          </p:cNvPr>
          <p:cNvSpPr>
            <a:spLocks noGrp="1"/>
          </p:cNvSpPr>
          <p:nvPr>
            <p:ph type="body" idx="1"/>
          </p:nvPr>
        </p:nvSpPr>
        <p:spPr/>
        <p:txBody>
          <a:bodyPr>
            <a:normAutofit fontScale="85000" lnSpcReduction="10000"/>
          </a:bodyPr>
          <a:lstStyle/>
          <a:p>
            <a:r>
              <a:rPr lang="pt-BR" dirty="0"/>
              <a:t>Leis, decretos e resoluções que regulamentam os benefícios eventuais</a:t>
            </a:r>
          </a:p>
        </p:txBody>
      </p:sp>
      <p:sp>
        <p:nvSpPr>
          <p:cNvPr id="4" name="Espaço Reservado para Data 3">
            <a:extLst>
              <a:ext uri="{FF2B5EF4-FFF2-40B4-BE49-F238E27FC236}">
                <a16:creationId xmlns:a16="http://schemas.microsoft.com/office/drawing/2014/main" id="{61EE2DAB-E384-4B56-9484-FF5DD8222EAD}"/>
              </a:ext>
            </a:extLst>
          </p:cNvPr>
          <p:cNvSpPr>
            <a:spLocks noGrp="1"/>
          </p:cNvSpPr>
          <p:nvPr>
            <p:ph type="dt" sz="half" idx="11"/>
          </p:nvPr>
        </p:nvSpPr>
        <p:spPr/>
        <p:txBody>
          <a:bodyPr/>
          <a:lstStyle/>
          <a:p>
            <a:pPr rtl="0">
              <a:defRPr/>
            </a:pPr>
            <a:r>
              <a:rPr lang="pt-BR" noProof="0">
                <a:solidFill>
                  <a:prstClr val="black">
                    <a:tint val="75000"/>
                  </a:prstClr>
                </a:solidFill>
              </a:rPr>
              <a:t>3/9/20XX</a:t>
            </a:r>
          </a:p>
        </p:txBody>
      </p:sp>
      <p:sp>
        <p:nvSpPr>
          <p:cNvPr id="5" name="Espaço Reservado para Rodapé 4">
            <a:extLst>
              <a:ext uri="{FF2B5EF4-FFF2-40B4-BE49-F238E27FC236}">
                <a16:creationId xmlns:a16="http://schemas.microsoft.com/office/drawing/2014/main" id="{0FD874A1-9304-4033-B417-DC87ACA3207B}"/>
              </a:ext>
            </a:extLst>
          </p:cNvPr>
          <p:cNvSpPr>
            <a:spLocks noGrp="1"/>
          </p:cNvSpPr>
          <p:nvPr>
            <p:ph type="ftr" sz="quarter" idx="12"/>
          </p:nvPr>
        </p:nvSpPr>
        <p:spPr/>
        <p:txBody>
          <a:bodyPr/>
          <a:lstStyle/>
          <a:p>
            <a:pPr rtl="0">
              <a:defRPr/>
            </a:pPr>
            <a:r>
              <a:rPr lang="pt-BR" noProof="0">
                <a:solidFill>
                  <a:prstClr val="black">
                    <a:tint val="75000"/>
                  </a:prstClr>
                </a:solidFill>
              </a:rPr>
              <a:t>Título da Apresentação</a:t>
            </a:r>
          </a:p>
        </p:txBody>
      </p:sp>
      <p:sp>
        <p:nvSpPr>
          <p:cNvPr id="6" name="Espaço Reservado para Número de Slide 5">
            <a:extLst>
              <a:ext uri="{FF2B5EF4-FFF2-40B4-BE49-F238E27FC236}">
                <a16:creationId xmlns:a16="http://schemas.microsoft.com/office/drawing/2014/main" id="{437AC051-91FB-4044-BADF-BF779A0F3A56}"/>
              </a:ext>
            </a:extLst>
          </p:cNvPr>
          <p:cNvSpPr>
            <a:spLocks noGrp="1"/>
          </p:cNvSpPr>
          <p:nvPr>
            <p:ph type="sldNum" sz="quarter" idx="13"/>
          </p:nvPr>
        </p:nvSpPr>
        <p:spPr/>
        <p:txBody>
          <a:bodyPr/>
          <a:lstStyle/>
          <a:p>
            <a:pPr rtl="0">
              <a:defRPr/>
            </a:pPr>
            <a:fld id="{D76B855D-E9CC-4FF8-AD85-6CDC7B89A0DE}" type="slidenum">
              <a:rPr lang="pt-BR" noProof="0" smtClean="0">
                <a:solidFill>
                  <a:prstClr val="black">
                    <a:tint val="75000"/>
                  </a:prstClr>
                </a:solidFill>
              </a:rPr>
              <a:pPr rtl="0">
                <a:defRPr/>
              </a:pPr>
              <a:t>43</a:t>
            </a:fld>
            <a:endParaRPr lang="pt-BR" noProof="0">
              <a:solidFill>
                <a:prstClr val="black">
                  <a:tint val="75000"/>
                </a:prstClr>
              </a:solidFill>
            </a:endParaRPr>
          </a:p>
        </p:txBody>
      </p:sp>
    </p:spTree>
    <p:extLst>
      <p:ext uri="{BB962C8B-B14F-4D97-AF65-F5344CB8AC3E}">
        <p14:creationId xmlns:p14="http://schemas.microsoft.com/office/powerpoint/2010/main" val="7844664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9EF6479A-4E11-4B3D-A7BA-A7F7B9B65819}"/>
              </a:ext>
            </a:extLst>
          </p:cNvPr>
          <p:cNvSpPr>
            <a:spLocks noGrp="1"/>
          </p:cNvSpPr>
          <p:nvPr>
            <p:ph type="title"/>
          </p:nvPr>
        </p:nvSpPr>
        <p:spPr/>
        <p:txBody>
          <a:bodyPr/>
          <a:lstStyle/>
          <a:p>
            <a:r>
              <a:rPr lang="pt-BR" dirty="0"/>
              <a:t>Referências legais e normativas dos benefícios eventuais​ (1/2)</a:t>
            </a:r>
          </a:p>
        </p:txBody>
      </p:sp>
      <p:sp>
        <p:nvSpPr>
          <p:cNvPr id="9" name="Espaço Reservado para Conteúdo 8">
            <a:extLst>
              <a:ext uri="{FF2B5EF4-FFF2-40B4-BE49-F238E27FC236}">
                <a16:creationId xmlns:a16="http://schemas.microsoft.com/office/drawing/2014/main" id="{36E893B6-558B-44E0-B6F6-65532844004E}"/>
              </a:ext>
            </a:extLst>
          </p:cNvPr>
          <p:cNvSpPr>
            <a:spLocks noGrp="1"/>
          </p:cNvSpPr>
          <p:nvPr>
            <p:ph idx="1"/>
          </p:nvPr>
        </p:nvSpPr>
        <p:spPr/>
        <p:txBody>
          <a:bodyPr>
            <a:normAutofit fontScale="62500" lnSpcReduction="20000"/>
          </a:bodyPr>
          <a:lstStyle/>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Lei nº 8.742, de 7 de dezembro de 1993 – Lei Orgânica de Assistência Social - LOAS </a:t>
            </a:r>
            <a:r>
              <a:rPr lang="pt-BR" b="0" i="0" u="none" strike="noStrike" dirty="0">
                <a:solidFill>
                  <a:srgbClr val="000000"/>
                </a:solidFill>
                <a:effectLst/>
                <a:latin typeface="Calibri" panose="020F0502020204030204" pitchFamily="34" charset="0"/>
              </a:rPr>
              <a:t>– assegura os benefícios eventuais como garantia do SUAS no art. 22; exclui o critério de renda; estabelece cofinanciamento estadual para todas as modalidades; define que DF e municípios devem prever a concessão e o valor destes benefícios com base em critérios e prazos definidos pelo respectivos Conselhos de Assistência Social;</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Resolução CNAS nº 212, de 19 de outubro de 2006. </a:t>
            </a:r>
            <a:r>
              <a:rPr lang="pt-BR" b="0" i="0" u="none" strike="noStrike" dirty="0">
                <a:solidFill>
                  <a:srgbClr val="000000"/>
                </a:solidFill>
                <a:effectLst/>
                <a:latin typeface="Calibri" panose="020F0502020204030204" pitchFamily="34" charset="0"/>
              </a:rPr>
              <a:t>Propõe critérios orientadores para a regulamentação da provisão de benefícios eventuais no âmbito da política pública de assistência social</a:t>
            </a:r>
            <a:r>
              <a:rPr lang="pt-BR" b="0" i="0" dirty="0">
                <a:solidFill>
                  <a:srgbClr val="000000"/>
                </a:solidFill>
                <a:effectLst/>
                <a:latin typeface="Calibri" panose="020F0502020204030204" pitchFamily="34" charset="0"/>
              </a:rPr>
              <a:t> </a:t>
            </a:r>
            <a:r>
              <a:rPr lang="pt-BR" b="0" i="0" dirty="0">
                <a:solidFill>
                  <a:srgbClr val="FF0000"/>
                </a:solidFill>
                <a:effectLst/>
                <a:latin typeface="Calibri" panose="020F0502020204030204" pitchFamily="34" charset="0"/>
              </a:rPr>
              <a:t>(REVOGADA);</a:t>
            </a:r>
            <a:endParaRPr lang="pt-BR" b="0" i="0" dirty="0">
              <a:solidFill>
                <a:srgbClr val="FF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Decreto nº 6.307, de 14 de dezembro de 2007. </a:t>
            </a:r>
            <a:r>
              <a:rPr lang="pt-BR" b="0" i="0" u="none" strike="noStrike" dirty="0">
                <a:solidFill>
                  <a:srgbClr val="000000"/>
                </a:solidFill>
                <a:effectLst/>
                <a:latin typeface="Calibri" panose="020F0502020204030204" pitchFamily="34" charset="0"/>
              </a:rPr>
              <a:t>Dispõe sobre os benefícios eventuais de que trata o art. 22 da Lei nº 8.742, de 7 de dezembro de 1993;</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Resolução nº 39, de 9 de dezembro de 2010. </a:t>
            </a:r>
            <a:r>
              <a:rPr lang="pt-BR" b="0" i="0" u="none" strike="noStrike" dirty="0">
                <a:solidFill>
                  <a:srgbClr val="000000"/>
                </a:solidFill>
                <a:effectLst/>
                <a:latin typeface="Calibri" panose="020F0502020204030204" pitchFamily="34" charset="0"/>
              </a:rPr>
              <a:t>Dispõe sobre o processo de reordenamento dos Benefícios Eventuais no âmbito da Política de Assistência Social em relação à Política de Saúde;</a:t>
            </a:r>
            <a:r>
              <a:rPr lang="en-US" b="0" i="0" dirty="0">
                <a:solidFill>
                  <a:srgbClr val="000000"/>
                </a:solidFill>
                <a:effectLst/>
                <a:latin typeface="Calibri" panose="020F0502020204030204" pitchFamily="34" charset="0"/>
              </a:rPr>
              <a:t>​</a:t>
            </a: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Resolução CIT n° 01/2017</a:t>
            </a:r>
            <a:r>
              <a:rPr lang="pt-BR" b="0" i="0" u="none" strike="noStrike" dirty="0">
                <a:solidFill>
                  <a:srgbClr val="000000"/>
                </a:solidFill>
                <a:effectLst/>
                <a:latin typeface="Calibri" panose="020F0502020204030204" pitchFamily="34" charset="0"/>
              </a:rPr>
              <a:t>. Pacto de Aprimoramento do SUAS nos estados e DF (2016/2019) - Define como uma das metas de universalização do SUAS: cabe, aos estados, </a:t>
            </a:r>
            <a:r>
              <a:rPr lang="pt-BR" b="0" i="0" u="none" strike="noStrike" dirty="0" err="1">
                <a:solidFill>
                  <a:srgbClr val="000000"/>
                </a:solidFill>
                <a:effectLst/>
                <a:latin typeface="Calibri" panose="020F0502020204030204" pitchFamily="34" charset="0"/>
              </a:rPr>
              <a:t>cofinanciar</a:t>
            </a:r>
            <a:r>
              <a:rPr lang="pt-BR" b="0" i="0" u="none" strike="noStrike" dirty="0">
                <a:solidFill>
                  <a:srgbClr val="000000"/>
                </a:solidFill>
                <a:effectLst/>
                <a:latin typeface="Calibri" panose="020F0502020204030204" pitchFamily="34" charset="0"/>
              </a:rPr>
              <a:t> os benefícios eventuais aos municípios, priorizando aqueles que possuam Lei municipal instituída, que organiza a Política de Assistência Social, conforme critérios de repasse de recursos definidos na CIB; </a:t>
            </a: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2280102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9EF6479A-4E11-4B3D-A7BA-A7F7B9B65819}"/>
              </a:ext>
            </a:extLst>
          </p:cNvPr>
          <p:cNvSpPr>
            <a:spLocks noGrp="1"/>
          </p:cNvSpPr>
          <p:nvPr>
            <p:ph type="title"/>
          </p:nvPr>
        </p:nvSpPr>
        <p:spPr/>
        <p:txBody>
          <a:bodyPr/>
          <a:lstStyle/>
          <a:p>
            <a:r>
              <a:rPr lang="pt-BR" dirty="0"/>
              <a:t>Referências legais e normativas dos benefícios eventuais​ (2/2)</a:t>
            </a:r>
          </a:p>
        </p:txBody>
      </p:sp>
      <p:sp>
        <p:nvSpPr>
          <p:cNvPr id="9" name="Espaço Reservado para Conteúdo 8">
            <a:extLst>
              <a:ext uri="{FF2B5EF4-FFF2-40B4-BE49-F238E27FC236}">
                <a16:creationId xmlns:a16="http://schemas.microsoft.com/office/drawing/2014/main" id="{36E893B6-558B-44E0-B6F6-65532844004E}"/>
              </a:ext>
            </a:extLst>
          </p:cNvPr>
          <p:cNvSpPr>
            <a:spLocks noGrp="1"/>
          </p:cNvSpPr>
          <p:nvPr>
            <p:ph idx="1"/>
          </p:nvPr>
        </p:nvSpPr>
        <p:spPr/>
        <p:txBody>
          <a:bodyPr>
            <a:normAutofit fontScale="85000" lnSpcReduction="10000"/>
          </a:bodyPr>
          <a:lstStyle/>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Resolução CIT nº 7, de 10 de setembro de 2009 </a:t>
            </a:r>
            <a:r>
              <a:rPr lang="pt-BR" b="0" i="0" u="none" strike="noStrike" dirty="0">
                <a:solidFill>
                  <a:srgbClr val="000000"/>
                </a:solidFill>
                <a:effectLst/>
                <a:latin typeface="Calibri" panose="020F0502020204030204" pitchFamily="34" charset="0"/>
              </a:rPr>
              <a:t>– Protocolo de Gestão Integrada de Serviços, Benefícios e Transferência de Renda do SUAS;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Resolução CIT n° 12/2014. </a:t>
            </a:r>
            <a:r>
              <a:rPr lang="pt-BR" b="0" i="0" u="none" strike="noStrike" dirty="0">
                <a:solidFill>
                  <a:srgbClr val="000000"/>
                </a:solidFill>
                <a:effectLst/>
                <a:latin typeface="Calibri" panose="020F0502020204030204" pitchFamily="34" charset="0"/>
              </a:rPr>
              <a:t>Pactua Orientação aos municípios sobre regulamentação do SUAS (apresenta minuta de regulamentação dos BEs dentro da Lei do SUAS municipal);</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Portaria SNAS nº 58, de 15 de abril de 2020</a:t>
            </a:r>
            <a:r>
              <a:rPr lang="pt-BR" b="0" i="0" u="none" strike="noStrike" dirty="0">
                <a:solidFill>
                  <a:srgbClr val="000000"/>
                </a:solidFill>
                <a:effectLst/>
                <a:latin typeface="Calibri" panose="020F0502020204030204" pitchFamily="34" charset="0"/>
              </a:rPr>
              <a:t>. Aprova Nota Técnica contendo orientações gerais acerca de benefícios eventuais no contexto da pandemia da COVID-19, no âmbito do Sistema Único de Assistência Social;</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1" i="0" u="none" strike="noStrike" dirty="0">
                <a:solidFill>
                  <a:srgbClr val="000000"/>
                </a:solidFill>
                <a:effectLst/>
                <a:latin typeface="Calibri" panose="020F0502020204030204" pitchFamily="34" charset="0"/>
              </a:rPr>
              <a:t>Portaria SNAS nº 146, de 9 de novembro de 2020</a:t>
            </a:r>
            <a:r>
              <a:rPr lang="pt-BR" b="0" i="0" u="none" strike="noStrike" dirty="0">
                <a:solidFill>
                  <a:srgbClr val="000000"/>
                </a:solidFill>
                <a:effectLst/>
                <a:latin typeface="Calibri" panose="020F0502020204030204" pitchFamily="34" charset="0"/>
              </a:rPr>
              <a:t>. Manifesta posicionamento da SNAS sobre as ofertas de benefícios eventuais no âmbito da Política de Assistência Social e sua interface com doações.</a:t>
            </a: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3916880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9706C9-F26D-46CA-93BF-8C27012F6B12}"/>
              </a:ext>
            </a:extLst>
          </p:cNvPr>
          <p:cNvSpPr>
            <a:spLocks noGrp="1"/>
          </p:cNvSpPr>
          <p:nvPr>
            <p:ph type="title"/>
          </p:nvPr>
        </p:nvSpPr>
        <p:spPr/>
        <p:txBody>
          <a:bodyPr rtlCol="0"/>
          <a:lstStyle/>
          <a:p>
            <a:pPr rtl="0"/>
            <a:r>
              <a:rPr lang="pt-BR" dirty="0"/>
              <a:t>Obrigad@!</a:t>
            </a:r>
          </a:p>
        </p:txBody>
      </p:sp>
      <p:sp>
        <p:nvSpPr>
          <p:cNvPr id="3" name="Espaço Reservado para Conteúdo 2">
            <a:extLst>
              <a:ext uri="{FF2B5EF4-FFF2-40B4-BE49-F238E27FC236}">
                <a16:creationId xmlns:a16="http://schemas.microsoft.com/office/drawing/2014/main" id="{21F0B6E0-1F7C-4E6A-87B1-554ADE739CD1}"/>
              </a:ext>
            </a:extLst>
          </p:cNvPr>
          <p:cNvSpPr>
            <a:spLocks noGrp="1"/>
          </p:cNvSpPr>
          <p:nvPr>
            <p:ph idx="1"/>
          </p:nvPr>
        </p:nvSpPr>
        <p:spPr>
          <a:xfrm>
            <a:off x="5533053" y="1234441"/>
            <a:ext cx="6438123" cy="4578530"/>
          </a:xfrm>
        </p:spPr>
        <p:txBody>
          <a:bodyPr rtlCol="0">
            <a:normAutofit fontScale="92500" lnSpcReduction="10000"/>
          </a:bodyPr>
          <a:lstStyle/>
          <a:p>
            <a:pPr algn="l" rtl="0" fontAlgn="base"/>
            <a:r>
              <a:rPr lang="pt-BR" b="0" i="0" u="none" strike="noStrike" dirty="0">
                <a:solidFill>
                  <a:srgbClr val="000000"/>
                </a:solidFill>
                <a:effectLst/>
                <a:latin typeface="Calibri" panose="020F0502020204030204" pitchFamily="34" charset="0"/>
              </a:rPr>
              <a:t>Departamento de Benefícios Assistenciais – DBA</a:t>
            </a:r>
            <a:r>
              <a:rPr lang="pt-BR" b="0" i="0" dirty="0">
                <a:solidFill>
                  <a:srgbClr val="000000"/>
                </a:solidFill>
                <a:effectLst/>
                <a:latin typeface="Calibri" panose="020F0502020204030204" pitchFamily="34" charset="0"/>
              </a:rPr>
              <a:t>​</a:t>
            </a:r>
            <a:endParaRPr lang="pt-BR" b="0" i="0" dirty="0">
              <a:solidFill>
                <a:srgbClr val="000000"/>
              </a:solidFill>
              <a:effectLst/>
              <a:latin typeface="Segoe UI" panose="020B0502040204020203" pitchFamily="34" charset="0"/>
            </a:endParaRPr>
          </a:p>
          <a:p>
            <a:pPr algn="l" rtl="0" fontAlgn="base"/>
            <a:r>
              <a:rPr lang="pt-BR" b="0" i="0" u="none" strike="noStrike" dirty="0">
                <a:solidFill>
                  <a:srgbClr val="000000"/>
                </a:solidFill>
                <a:effectLst/>
                <a:latin typeface="Calibri" panose="020F0502020204030204" pitchFamily="34" charset="0"/>
              </a:rPr>
              <a:t>Secretaria Nacional de Assistência Social – SNAS</a:t>
            </a:r>
            <a:r>
              <a:rPr lang="pt-BR" b="0" i="0" dirty="0">
                <a:solidFill>
                  <a:srgbClr val="000000"/>
                </a:solidFill>
                <a:effectLst/>
                <a:latin typeface="Calibri" panose="020F0502020204030204" pitchFamily="34" charset="0"/>
              </a:rPr>
              <a:t>​</a:t>
            </a:r>
            <a:endParaRPr lang="pt-BR" b="0" i="0" dirty="0">
              <a:solidFill>
                <a:srgbClr val="000000"/>
              </a:solidFill>
              <a:effectLst/>
              <a:latin typeface="Segoe UI" panose="020B0502040204020203" pitchFamily="34" charset="0"/>
            </a:endParaRPr>
          </a:p>
          <a:p>
            <a:pPr algn="l" rtl="0" fontAlgn="base"/>
            <a:r>
              <a:rPr lang="pt-BR" b="0" i="0" u="none" strike="noStrike" dirty="0">
                <a:solidFill>
                  <a:srgbClr val="000000"/>
                </a:solidFill>
                <a:effectLst/>
                <a:latin typeface="Calibri" panose="020F0502020204030204" pitchFamily="34" charset="0"/>
              </a:rPr>
              <a:t>Ministério do Desenvolvimento e Assistência Social, Família e Combate à Fome - MDS</a:t>
            </a:r>
            <a:endParaRPr lang="pt-BR" b="0" i="0" dirty="0">
              <a:solidFill>
                <a:srgbClr val="000000"/>
              </a:solidFill>
              <a:effectLst/>
              <a:latin typeface="Segoe UI" panose="020B0502040204020203" pitchFamily="34" charset="0"/>
            </a:endParaRPr>
          </a:p>
          <a:p>
            <a:pPr algn="l" rtl="0" fontAlgn="base"/>
            <a:endParaRPr lang="pt-BR" b="1" i="0" u="none" strike="noStrike" dirty="0">
              <a:solidFill>
                <a:srgbClr val="000000"/>
              </a:solidFill>
              <a:effectLst/>
              <a:latin typeface="Calibri" panose="020F0502020204030204" pitchFamily="34" charset="0"/>
            </a:endParaRPr>
          </a:p>
          <a:p>
            <a:pPr algn="l" rtl="0" fontAlgn="base"/>
            <a:r>
              <a:rPr lang="pt-BR" b="1" i="0" u="none" strike="noStrike" dirty="0">
                <a:solidFill>
                  <a:srgbClr val="000000"/>
                </a:solidFill>
                <a:effectLst/>
                <a:latin typeface="Calibri" panose="020F0502020204030204" pitchFamily="34" charset="0"/>
              </a:rPr>
              <a:t>Para mais informações, é só entrar em contato, estamos à disposição:</a:t>
            </a:r>
            <a:r>
              <a:rPr lang="pt-BR" b="0" i="0" dirty="0">
                <a:solidFill>
                  <a:srgbClr val="000000"/>
                </a:solidFill>
                <a:effectLst/>
                <a:latin typeface="Calibri" panose="020F0502020204030204" pitchFamily="34" charset="0"/>
              </a:rPr>
              <a:t>​</a:t>
            </a:r>
            <a:endParaRPr lang="pt-BR" b="0" i="0" dirty="0">
              <a:solidFill>
                <a:srgbClr val="000000"/>
              </a:solidFill>
              <a:effectLst/>
              <a:latin typeface="Segoe UI" panose="020B0502040204020203" pitchFamily="34" charset="0"/>
            </a:endParaRPr>
          </a:p>
          <a:p>
            <a:pPr algn="l" rtl="0" fontAlgn="base"/>
            <a:r>
              <a:rPr lang="pt-BR" b="0" i="0" dirty="0">
                <a:solidFill>
                  <a:srgbClr val="000000"/>
                </a:solidFill>
                <a:effectLst/>
                <a:latin typeface="Calibri" panose="020F0502020204030204" pitchFamily="34" charset="0"/>
              </a:rPr>
              <a:t>​</a:t>
            </a:r>
          </a:p>
          <a:p>
            <a:pPr algn="l" rtl="0" fontAlgn="base"/>
            <a:r>
              <a:rPr lang="pt-BR" b="1" i="0" u="none" strike="noStrike" dirty="0">
                <a:solidFill>
                  <a:srgbClr val="000000"/>
                </a:solidFill>
                <a:effectLst/>
                <a:latin typeface="Calibri" panose="020F0502020204030204" pitchFamily="34" charset="0"/>
              </a:rPr>
              <a:t>Ligação gratuita pelo telefone: 121</a:t>
            </a:r>
            <a:r>
              <a:rPr lang="pt-BR" b="0" i="0" dirty="0">
                <a:solidFill>
                  <a:srgbClr val="000000"/>
                </a:solidFill>
                <a:effectLst/>
                <a:latin typeface="Calibri" panose="020F0502020204030204" pitchFamily="34" charset="0"/>
              </a:rPr>
              <a:t>​</a:t>
            </a:r>
          </a:p>
          <a:p>
            <a:pPr algn="l" rtl="0" fontAlgn="base"/>
            <a:endParaRPr lang="pt-BR" b="0" i="0" dirty="0">
              <a:solidFill>
                <a:srgbClr val="000000"/>
              </a:solidFill>
              <a:effectLst/>
              <a:latin typeface="Calibri" panose="020F0502020204030204" pitchFamily="34" charset="0"/>
            </a:endParaRPr>
          </a:p>
          <a:p>
            <a:pPr fontAlgn="base"/>
            <a:r>
              <a:rPr lang="pt-BR" b="1" dirty="0">
                <a:solidFill>
                  <a:schemeClr val="accent2">
                    <a:lumMod val="75000"/>
                  </a:schemeClr>
                </a:solidFill>
                <a:latin typeface="Calibri" panose="020F0502020204030204" pitchFamily="34" charset="0"/>
                <a:hlinkClick r:id="rId3"/>
              </a:rPr>
              <a:t>beneficioseventuais@mds.gov.br</a:t>
            </a:r>
            <a:r>
              <a:rPr lang="pt-BR" dirty="0">
                <a:solidFill>
                  <a:schemeClr val="accent2">
                    <a:lumMod val="75000"/>
                  </a:schemeClr>
                </a:solidFill>
                <a:latin typeface="Calibri" panose="020F0502020204030204" pitchFamily="34" charset="0"/>
                <a:hlinkClick r:id="rId3"/>
              </a:rPr>
              <a:t>​</a:t>
            </a:r>
            <a:endParaRPr lang="pt-BR" dirty="0">
              <a:solidFill>
                <a:schemeClr val="accent2">
                  <a:lumMod val="75000"/>
                </a:schemeClr>
              </a:solidFill>
              <a:latin typeface="Segoe UI" panose="020B0502040204020203" pitchFamily="34" charset="0"/>
            </a:endParaRPr>
          </a:p>
          <a:p>
            <a:pPr algn="l" rtl="0" fontAlgn="base"/>
            <a:r>
              <a:rPr lang="pt-BR" b="0" i="0" dirty="0">
                <a:solidFill>
                  <a:srgbClr val="000000"/>
                </a:solidFill>
                <a:effectLst/>
                <a:latin typeface="Calibri" panose="020F0502020204030204" pitchFamily="34" charset="0"/>
              </a:rPr>
              <a:t>​</a:t>
            </a:r>
            <a:endParaRPr lang="pt-BR" b="0" i="0" dirty="0">
              <a:solidFill>
                <a:srgbClr val="000000"/>
              </a:solidFill>
              <a:effectLst/>
              <a:latin typeface="Segoe UI" panose="020B0502040204020203" pitchFamily="34" charset="0"/>
            </a:endParaRPr>
          </a:p>
          <a:p>
            <a:pPr rtl="0"/>
            <a:endParaRPr lang="pt-BR" dirty="0"/>
          </a:p>
        </p:txBody>
      </p:sp>
    </p:spTree>
    <p:extLst>
      <p:ext uri="{BB962C8B-B14F-4D97-AF65-F5344CB8AC3E}">
        <p14:creationId xmlns:p14="http://schemas.microsoft.com/office/powerpoint/2010/main" val="962258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a:xfrm>
            <a:off x="493776" y="424380"/>
            <a:ext cx="10515600" cy="1325563"/>
          </a:xfrm>
        </p:spPr>
        <p:txBody>
          <a:bodyPr>
            <a:normAutofit/>
          </a:bodyPr>
          <a:lstStyle/>
          <a:p>
            <a:r>
              <a:rPr lang="pt-BR" dirty="0"/>
              <a:t>O que são benefícios eventuais?</a:t>
            </a:r>
            <a:endParaRPr lang="pt-BR" dirty="0">
              <a:solidFill>
                <a:srgbClr val="000000"/>
              </a:solidFill>
              <a:latin typeface="Tw Cen MT (Títulos)"/>
            </a:endParaRP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a:xfrm>
            <a:off x="1259633" y="1670163"/>
            <a:ext cx="9199983" cy="2672765"/>
          </a:xfrm>
          <a:ln w="28575">
            <a:solidFill>
              <a:srgbClr val="7030A0"/>
            </a:solidFill>
          </a:ln>
        </p:spPr>
        <p:txBody>
          <a:bodyPr>
            <a:normAutofit/>
          </a:bodyPr>
          <a:lstStyle/>
          <a:p>
            <a:pPr marL="0" indent="0" algn="just" fontAlgn="base">
              <a:buNone/>
            </a:pPr>
            <a:r>
              <a:rPr lang="pt-BR" sz="2000" dirty="0">
                <a:solidFill>
                  <a:srgbClr val="000000"/>
                </a:solidFill>
                <a:latin typeface="Calibri" panose="020F0502020204030204" pitchFamily="34" charset="0"/>
                <a:cs typeface="Calibri" panose="020F0502020204030204" pitchFamily="34" charset="0"/>
              </a:rPr>
              <a:t>Concedidos em forma de pecúnia, bens ou serviços, buscam garantir as seguranças sociais de acolhida, convívio e sobrevivência aos indivíduos e às famílias com impossibilidade temporária de arcar, por conta própria, com o enfrentamento de situações de vulnerabilidade decorrentes ou agravadas por contingências que causam danos, perdas e riscos, desprotegendo e fragilizando a manutenção e o convívio entre as pessoas.</a:t>
            </a:r>
          </a:p>
          <a:p>
            <a:pPr marL="0" indent="0" algn="just" fontAlgn="base">
              <a:buNone/>
            </a:pPr>
            <a:r>
              <a:rPr lang="pt-BR" sz="2000" dirty="0">
                <a:solidFill>
                  <a:srgbClr val="000000"/>
                </a:solidFill>
                <a:latin typeface="Calibri" panose="020F0502020204030204" pitchFamily="34" charset="0"/>
                <a:cs typeface="Calibri" panose="020F0502020204030204" pitchFamily="34" charset="0"/>
              </a:rPr>
              <a:t>Os benefícios eventuais se destinam tanto a situações de vulnerabilidade material quanto vulnerabilidade relacional.</a:t>
            </a:r>
          </a:p>
          <a:p>
            <a:pPr marL="0" indent="0" algn="just" fontAlgn="base">
              <a:buNone/>
            </a:pPr>
            <a:endParaRPr lang="pt-BR" sz="1900" dirty="0">
              <a:latin typeface="Calibri" panose="020F0502020204030204" pitchFamily="34" charset="0"/>
              <a:cs typeface="Calibri" panose="020F0502020204030204" pitchFamily="34" charset="0"/>
            </a:endParaRPr>
          </a:p>
          <a:p>
            <a:pPr marL="1436688" indent="0" algn="just" fontAlgn="base">
              <a:buNone/>
            </a:pPr>
            <a:endParaRPr lang="pt-BR" sz="1900" dirty="0">
              <a:latin typeface="Calibri" panose="020F0502020204030204" pitchFamily="34" charset="0"/>
              <a:cs typeface="Calibri" panose="020F0502020204030204" pitchFamily="34" charset="0"/>
            </a:endParaRPr>
          </a:p>
        </p:txBody>
      </p:sp>
      <p:sp>
        <p:nvSpPr>
          <p:cNvPr id="2" name="Retângulo 1">
            <a:extLst>
              <a:ext uri="{FF2B5EF4-FFF2-40B4-BE49-F238E27FC236}">
                <a16:creationId xmlns:a16="http://schemas.microsoft.com/office/drawing/2014/main" id="{F5CE58FF-552A-E7D1-8591-BAE6AE9AE9B4}"/>
              </a:ext>
            </a:extLst>
          </p:cNvPr>
          <p:cNvSpPr/>
          <p:nvPr/>
        </p:nvSpPr>
        <p:spPr>
          <a:xfrm>
            <a:off x="1306279" y="4795029"/>
            <a:ext cx="9199983" cy="7744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rtl="0" fontAlgn="base"/>
            <a:r>
              <a:rPr lang="pt-BR" sz="2000" b="0" i="0" u="none" strike="noStrike" dirty="0">
                <a:solidFill>
                  <a:srgbClr val="000000"/>
                </a:solidFill>
                <a:effectLst/>
                <a:latin typeface="Calibri" panose="020F0502020204030204" pitchFamily="34" charset="0"/>
              </a:rPr>
              <a:t>Os benefícios </a:t>
            </a:r>
            <a:r>
              <a:rPr lang="pt-BR" sz="2000" dirty="0">
                <a:solidFill>
                  <a:srgbClr val="000000"/>
                </a:solidFill>
                <a:latin typeface="Calibri" panose="020F0502020204030204" pitchFamily="34" charset="0"/>
              </a:rPr>
              <a:t>e</a:t>
            </a:r>
            <a:r>
              <a:rPr lang="pt-BR" sz="2000" b="0" i="0" u="none" strike="noStrike" dirty="0">
                <a:solidFill>
                  <a:srgbClr val="000000"/>
                </a:solidFill>
                <a:effectLst/>
                <a:latin typeface="Calibri" panose="020F0502020204030204" pitchFamily="34" charset="0"/>
              </a:rPr>
              <a:t>ventuais estão previstos no art. 22 da Lei nº 8.742, de 7 de dezembro de 1993 (Lei Orgânica de Assistência Social) e são regulamentados pelo Decreto nº 6.307, de 14 de dezembro de 2007.</a:t>
            </a:r>
            <a:r>
              <a:rPr lang="en-US" sz="2000" b="0" i="0" dirty="0">
                <a:solidFill>
                  <a:srgbClr val="000000"/>
                </a:solidFill>
                <a:effectLst/>
                <a:latin typeface="Calibri" panose="020F0502020204030204" pitchFamily="34" charset="0"/>
              </a:rPr>
              <a:t>​</a:t>
            </a:r>
            <a:endParaRPr lang="en-US" sz="20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919529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a:xfrm>
            <a:off x="493776" y="381751"/>
            <a:ext cx="10515600" cy="1325563"/>
          </a:xfrm>
        </p:spPr>
        <p:txBody>
          <a:bodyPr/>
          <a:lstStyle/>
          <a:p>
            <a:r>
              <a:rPr lang="pt-BR" dirty="0"/>
              <a:t>Características dos benefícios eventuais (1/2)</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p:txBody>
          <a:bodyPr>
            <a:normAutofit fontScale="85000" lnSpcReduction="20000"/>
          </a:bodyPr>
          <a:lstStyle/>
          <a:p>
            <a:pPr algn="just" rtl="0" fontAlgn="base">
              <a:buFont typeface="Arial" panose="020B0604020202020204" pitchFamily="34" charset="0"/>
              <a:buChar char="•"/>
            </a:pPr>
            <a:r>
              <a:rPr lang="pt-BR" b="1" dirty="0">
                <a:solidFill>
                  <a:srgbClr val="000000"/>
                </a:solidFill>
                <a:latin typeface="Calibri" panose="020F0502020204030204" pitchFamily="34" charset="0"/>
              </a:rPr>
              <a:t>Os </a:t>
            </a:r>
            <a:r>
              <a:rPr lang="pt-BR" b="1" i="0" u="none" strike="noStrike" dirty="0">
                <a:solidFill>
                  <a:srgbClr val="000000"/>
                </a:solidFill>
                <a:effectLst/>
                <a:latin typeface="Calibri" panose="020F0502020204030204" pitchFamily="34" charset="0"/>
              </a:rPr>
              <a:t>benefícios eventuais possuem um caráter local </a:t>
            </a:r>
            <a:r>
              <a:rPr lang="pt-BR" i="0" u="none" strike="noStrike" dirty="0">
                <a:solidFill>
                  <a:srgbClr val="000000"/>
                </a:solidFill>
                <a:effectLst/>
                <a:latin typeface="Calibri" panose="020F0502020204030204" pitchFamily="34" charset="0"/>
              </a:rPr>
              <a:t>–</a:t>
            </a:r>
            <a:r>
              <a:rPr lang="pt-BR" b="0" i="0" u="none" strike="noStrike" dirty="0">
                <a:solidFill>
                  <a:srgbClr val="000000"/>
                </a:solidFill>
                <a:effectLst/>
                <a:latin typeface="Calibri" panose="020F0502020204030204" pitchFamily="34" charset="0"/>
              </a:rPr>
              <a:t> isso porque os municípios e DF são os entes federativos mais próximos à realidade do território, possuindo elementos para identificar as vulnerabilidades da população local e as contingências que vivenciam. </a:t>
            </a:r>
            <a:r>
              <a:rPr lang="pt-BR" b="0" i="0" dirty="0">
                <a:solidFill>
                  <a:srgbClr val="000000"/>
                </a:solidFill>
                <a:effectLst/>
                <a:latin typeface="Calibri" panose="020F0502020204030204" pitchFamily="34" charset="0"/>
              </a:rPr>
              <a:t>​</a:t>
            </a:r>
            <a:endParaRPr lang="pt-BR" b="0" i="0" dirty="0">
              <a:solidFill>
                <a:srgbClr val="000000"/>
              </a:solidFill>
              <a:effectLst/>
              <a:latin typeface="Arial" panose="020B0604020202020204" pitchFamily="34" charset="0"/>
            </a:endParaRPr>
          </a:p>
          <a:p>
            <a:pPr algn="just" rtl="0" fontAlgn="base">
              <a:buFont typeface="Arial" panose="020B0604020202020204" pitchFamily="34" charset="0"/>
              <a:buChar char="•"/>
            </a:pPr>
            <a:r>
              <a:rPr lang="pt-BR" b="0" i="0" u="none" strike="noStrike" dirty="0">
                <a:effectLst/>
                <a:latin typeface="Calibri" panose="020F0502020204030204" pitchFamily="34" charset="0"/>
              </a:rPr>
              <a:t>Os benefícios eventuais devem ser ofertados de forma integrada com os serviços da Política de Assistência Social em âmbito local, considerando que: </a:t>
            </a:r>
            <a:r>
              <a:rPr lang="pt-BR" b="0" i="0" dirty="0">
                <a:effectLst/>
                <a:latin typeface="Calibri" panose="020F0502020204030204" pitchFamily="34" charset="0"/>
              </a:rPr>
              <a:t>​</a:t>
            </a:r>
            <a:endParaRPr lang="pt-BR" b="0" i="0" dirty="0">
              <a:effectLst/>
              <a:latin typeface="Arial" panose="020B0604020202020204" pitchFamily="34" charset="0"/>
            </a:endParaRPr>
          </a:p>
          <a:p>
            <a:pPr lvl="1" algn="just" fontAlgn="base">
              <a:buFont typeface="Wingdings" panose="05000000000000000000" pitchFamily="2" charset="2"/>
              <a:buChar char="ü"/>
            </a:pPr>
            <a:r>
              <a:rPr lang="pt-BR" sz="2600" b="0" i="0" u="none" strike="noStrike" dirty="0">
                <a:effectLst/>
                <a:latin typeface="Calibri" panose="020F0502020204030204" pitchFamily="34" charset="0"/>
              </a:rPr>
              <a:t>A concessão do benefício eventual deve ocorrer, preferencialmente, a partir do  trabalho social com famílias;</a:t>
            </a:r>
            <a:r>
              <a:rPr lang="pt-BR" sz="2600" b="0" i="0" dirty="0">
                <a:effectLst/>
                <a:latin typeface="Calibri" panose="020F0502020204030204" pitchFamily="34" charset="0"/>
              </a:rPr>
              <a:t>​</a:t>
            </a:r>
          </a:p>
          <a:p>
            <a:pPr lvl="1" algn="just" fontAlgn="base">
              <a:buFont typeface="Wingdings" panose="05000000000000000000" pitchFamily="2" charset="2"/>
              <a:buChar char="ü"/>
            </a:pPr>
            <a:r>
              <a:rPr lang="pt-BR" sz="2600" dirty="0">
                <a:latin typeface="Calibri" panose="020F0502020204030204" pitchFamily="34" charset="0"/>
              </a:rPr>
              <a:t>A realização de encaminhamentos deve ocorrer quando necessário visando um atendimento integral aos indivíduos e famílias; e</a:t>
            </a:r>
            <a:endParaRPr lang="pt-BR" sz="2600" b="0" i="0" dirty="0">
              <a:effectLst/>
              <a:latin typeface="Arial" panose="020B0604020202020204" pitchFamily="34" charset="0"/>
            </a:endParaRPr>
          </a:p>
          <a:p>
            <a:pPr lvl="1" algn="just" fontAlgn="base">
              <a:buFont typeface="Wingdings" panose="05000000000000000000" pitchFamily="2" charset="2"/>
              <a:buChar char="ü"/>
            </a:pPr>
            <a:r>
              <a:rPr lang="pt-BR" sz="2600" dirty="0">
                <a:latin typeface="Calibri" panose="020F0502020204030204" pitchFamily="34" charset="0"/>
              </a:rPr>
              <a:t>A participação nos</a:t>
            </a:r>
            <a:r>
              <a:rPr lang="pt-BR" sz="2600" b="0" i="0" u="none" strike="noStrike" dirty="0">
                <a:effectLst/>
                <a:latin typeface="Calibri" panose="020F0502020204030204" pitchFamily="34" charset="0"/>
              </a:rPr>
              <a:t> serviços dos SUAS, após a concessão do benefício eventual, é de livre adesão.</a:t>
            </a:r>
            <a:endParaRPr lang="pt-BR" sz="2600" b="0" i="0" dirty="0">
              <a:effectLst/>
              <a:latin typeface="Arial" panose="020B0604020202020204" pitchFamily="34" charset="0"/>
            </a:endParaRPr>
          </a:p>
          <a:p>
            <a:pPr marL="457200" lvl="1" indent="0" algn="just" fontAlgn="base">
              <a:buNone/>
            </a:pPr>
            <a:endParaRPr lang="pt-BR" sz="2600" b="0" i="0" dirty="0">
              <a:solidFill>
                <a:srgbClr val="000000"/>
              </a:solidFill>
              <a:effectLst/>
              <a:latin typeface="Calibri" panose="020F0502020204030204" pitchFamily="34" charset="0"/>
            </a:endParaRPr>
          </a:p>
          <a:p>
            <a:pPr lvl="1" algn="just" fontAlgn="base">
              <a:buFont typeface="Wingdings" panose="05000000000000000000" pitchFamily="2" charset="2"/>
              <a:buChar char="ü"/>
            </a:pPr>
            <a:endParaRPr lang="pt-BR" sz="2600" dirty="0"/>
          </a:p>
        </p:txBody>
      </p:sp>
    </p:spTree>
    <p:extLst>
      <p:ext uri="{BB962C8B-B14F-4D97-AF65-F5344CB8AC3E}">
        <p14:creationId xmlns:p14="http://schemas.microsoft.com/office/powerpoint/2010/main" val="121517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p:txBody>
          <a:bodyPr/>
          <a:lstStyle/>
          <a:p>
            <a:r>
              <a:rPr lang="pt-BR" dirty="0"/>
              <a:t>Características dos benefícios eventuais (2/2)</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p:txBody>
          <a:bodyPr>
            <a:normAutofit fontScale="62500" lnSpcReduction="20000"/>
          </a:bodyPr>
          <a:lstStyle/>
          <a:p>
            <a:pPr algn="just" rtl="0" fontAlgn="base">
              <a:buFont typeface="Arial" panose="020B0604020202020204" pitchFamily="34" charset="0"/>
              <a:buChar char="•"/>
            </a:pPr>
            <a:r>
              <a:rPr lang="pt-BR" sz="3200" dirty="0">
                <a:latin typeface="Calibri" panose="020F0502020204030204" pitchFamily="34" charset="0"/>
              </a:rPr>
              <a:t>A oferta dos</a:t>
            </a:r>
            <a:r>
              <a:rPr lang="pt-BR" sz="3200" b="0" i="0" u="none" strike="noStrike" dirty="0">
                <a:effectLst/>
                <a:latin typeface="Calibri" panose="020F0502020204030204" pitchFamily="34" charset="0"/>
              </a:rPr>
              <a:t> benefícios eventuais deve ser </a:t>
            </a:r>
            <a:r>
              <a:rPr lang="pt-BR" sz="3200" b="1" i="0" u="none" strike="noStrike" dirty="0">
                <a:effectLst/>
                <a:latin typeface="Calibri" panose="020F0502020204030204" pitchFamily="34" charset="0"/>
              </a:rPr>
              <a:t>potencializadora de acesso a outros direitos</a:t>
            </a:r>
            <a:r>
              <a:rPr lang="pt-BR" sz="3200" b="0" i="0" u="none" strike="noStrike" dirty="0">
                <a:effectLst/>
                <a:latin typeface="Calibri" panose="020F0502020204030204" pitchFamily="34" charset="0"/>
              </a:rPr>
              <a:t>, como os serviços socioassistenciais</a:t>
            </a:r>
            <a:r>
              <a:rPr lang="pt-BR" sz="3200" dirty="0">
                <a:latin typeface="Calibri" panose="020F0502020204030204" pitchFamily="34" charset="0"/>
              </a:rPr>
              <a:t> e os serviços de outras políticas públicas. </a:t>
            </a:r>
          </a:p>
          <a:p>
            <a:pPr algn="just" rtl="0" fontAlgn="base">
              <a:buFont typeface="Arial" panose="020B0604020202020204" pitchFamily="34" charset="0"/>
              <a:buChar char="•"/>
            </a:pPr>
            <a:r>
              <a:rPr lang="pt-BR" sz="3200" b="0" i="0" u="none" strike="noStrike" dirty="0">
                <a:effectLst/>
                <a:latin typeface="Calibri" panose="020F0502020204030204" pitchFamily="34" charset="0"/>
              </a:rPr>
              <a:t>Não se trata de favor, benesse ou mesmo de oferta vinculada ao atendimento de qualquer  condição, como a participação em oficinas com famílias do PAIF e PAEFI, palestras ou similares e a prévia inscrição no Cadastro Único. Isso porque, conforme previsão legal, o benefício eventual não está sujeito a condicionalidades ou contrapartidas.</a:t>
            </a:r>
            <a:r>
              <a:rPr lang="pt-BR" sz="3200" b="0" i="0" dirty="0">
                <a:effectLst/>
                <a:latin typeface="Calibri" panose="020F0502020204030204" pitchFamily="34" charset="0"/>
              </a:rPr>
              <a:t>​</a:t>
            </a:r>
            <a:endParaRPr lang="pt-BR" sz="3200" b="0" i="0" dirty="0">
              <a:effectLst/>
              <a:latin typeface="Arial" panose="020B0604020202020204" pitchFamily="34" charset="0"/>
            </a:endParaRPr>
          </a:p>
          <a:p>
            <a:pPr algn="just" rtl="0" fontAlgn="base">
              <a:buFont typeface="Arial" panose="020B0604020202020204" pitchFamily="34" charset="0"/>
              <a:buChar char="•"/>
            </a:pPr>
            <a:r>
              <a:rPr lang="pt-BR" sz="3200" dirty="0">
                <a:latin typeface="Calibri" panose="020F0502020204030204" pitchFamily="34" charset="0"/>
              </a:rPr>
              <a:t>Observa-se também que é</a:t>
            </a:r>
            <a:r>
              <a:rPr lang="pt-BR" sz="3200" b="0" i="0" u="none" strike="noStrike" dirty="0">
                <a:effectLst/>
                <a:latin typeface="Calibri" panose="020F0502020204030204" pitchFamily="34" charset="0"/>
              </a:rPr>
              <a:t> </a:t>
            </a:r>
            <a:r>
              <a:rPr lang="pt-BR" sz="3200" b="1" i="0" u="none" strike="noStrike" dirty="0">
                <a:effectLst/>
                <a:latin typeface="Calibri" panose="020F0502020204030204" pitchFamily="34" charset="0"/>
              </a:rPr>
              <a:t>vedado </a:t>
            </a:r>
            <a:r>
              <a:rPr lang="pt-BR" sz="3200" b="0" i="0" u="none" strike="noStrike" dirty="0">
                <a:effectLst/>
                <a:latin typeface="Calibri" panose="020F0502020204030204" pitchFamily="34" charset="0"/>
              </a:rPr>
              <a:t>que o(a) requerente seja submetido(a) a entrevistas constrangedoras, a abordagens com uso de linguagem complexa e inacessível, visitas invasivas e pré-julgamentos de qualquer natureza.</a:t>
            </a:r>
          </a:p>
          <a:p>
            <a:pPr algn="just" fontAlgn="base"/>
            <a:r>
              <a:rPr lang="pt-BR" sz="3200" dirty="0">
                <a:latin typeface="Calibri" panose="020F0502020204030204" pitchFamily="34" charset="0"/>
              </a:rPr>
              <a:t>São direitos sociais instituídos legalmente e </a:t>
            </a:r>
            <a:r>
              <a:rPr lang="pt-BR" sz="3200" b="1" dirty="0">
                <a:latin typeface="Calibri" panose="020F0502020204030204" pitchFamily="34" charset="0"/>
              </a:rPr>
              <a:t>não contributivos. </a:t>
            </a:r>
            <a:r>
              <a:rPr lang="pt-BR" sz="3200" dirty="0">
                <a:latin typeface="Calibri" panose="020F0502020204030204" pitchFamily="34" charset="0"/>
              </a:rPr>
              <a:t>​</a:t>
            </a:r>
            <a:endParaRPr lang="pt-BR" sz="3200" b="0" i="0" u="none" strike="noStrike" dirty="0">
              <a:effectLst/>
              <a:latin typeface="Calibri" panose="020F0502020204030204" pitchFamily="34" charset="0"/>
            </a:endParaRPr>
          </a:p>
          <a:p>
            <a:pPr algn="just" fontAlgn="base"/>
            <a:r>
              <a:rPr lang="pt-BR" sz="3200" b="1" dirty="0">
                <a:solidFill>
                  <a:schemeClr val="accent2">
                    <a:lumMod val="75000"/>
                  </a:schemeClr>
                </a:solidFill>
                <a:latin typeface="Calibri" panose="020F0502020204030204" pitchFamily="34" charset="0"/>
              </a:rPr>
              <a:t>ATENÇÃO</a:t>
            </a:r>
            <a:r>
              <a:rPr lang="pt-BR" sz="3200" dirty="0">
                <a:solidFill>
                  <a:schemeClr val="accent2">
                    <a:lumMod val="75000"/>
                  </a:schemeClr>
                </a:solidFill>
                <a:latin typeface="Calibri" panose="020F0502020204030204" pitchFamily="34" charset="0"/>
              </a:rPr>
              <a:t>: </a:t>
            </a:r>
            <a:r>
              <a:rPr lang="pt-BR" sz="3200" dirty="0">
                <a:solidFill>
                  <a:srgbClr val="000000"/>
                </a:solidFill>
                <a:latin typeface="Calibri" panose="020F0502020204030204" pitchFamily="34" charset="0"/>
              </a:rPr>
              <a:t>Qualquer indivíduo ou família pode vivenciar uma contingência e precisar acessar os benefícios eventuais.</a:t>
            </a:r>
          </a:p>
          <a:p>
            <a:pPr algn="just" fontAlgn="base">
              <a:buFont typeface="Wingdings" panose="05000000000000000000" pitchFamily="2" charset="2"/>
              <a:buChar char="Ø"/>
            </a:pPr>
            <a:r>
              <a:rPr lang="pt-BR" sz="3200" dirty="0">
                <a:solidFill>
                  <a:srgbClr val="000000"/>
                </a:solidFill>
                <a:latin typeface="Calibri" panose="020F0502020204030204" pitchFamily="34" charset="0"/>
              </a:rPr>
              <a:t>Constituição Federal de 1988, art. 203. “A assistência social será prestada a quem dela necessitar...”</a:t>
            </a: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577250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2F02E74-7BDD-41DB-9E95-54AA91689EC9}"/>
              </a:ext>
            </a:extLst>
          </p:cNvPr>
          <p:cNvSpPr>
            <a:spLocks noGrp="1"/>
          </p:cNvSpPr>
          <p:nvPr>
            <p:ph type="title"/>
          </p:nvPr>
        </p:nvSpPr>
        <p:spPr>
          <a:xfrm>
            <a:off x="539496" y="318472"/>
            <a:ext cx="10515600" cy="1325563"/>
          </a:xfrm>
        </p:spPr>
        <p:txBody>
          <a:bodyPr/>
          <a:lstStyle/>
          <a:p>
            <a:r>
              <a:rPr lang="pt-BR" dirty="0"/>
              <a:t>Princípios  </a:t>
            </a:r>
          </a:p>
        </p:txBody>
      </p:sp>
      <p:sp>
        <p:nvSpPr>
          <p:cNvPr id="5" name="Espaço Reservado para Conteúdo 4">
            <a:extLst>
              <a:ext uri="{FF2B5EF4-FFF2-40B4-BE49-F238E27FC236}">
                <a16:creationId xmlns:a16="http://schemas.microsoft.com/office/drawing/2014/main" id="{D7BDB373-AD41-4C30-8999-02632950C80A}"/>
              </a:ext>
            </a:extLst>
          </p:cNvPr>
          <p:cNvSpPr>
            <a:spLocks noGrp="1"/>
          </p:cNvSpPr>
          <p:nvPr>
            <p:ph idx="1"/>
          </p:nvPr>
        </p:nvSpPr>
        <p:spPr/>
        <p:txBody>
          <a:bodyPr>
            <a:normAutofit/>
          </a:bodyPr>
          <a:lstStyle/>
          <a:p>
            <a:pPr algn="just"/>
            <a:r>
              <a:rPr lang="pt-BR" sz="2400" dirty="0">
                <a:solidFill>
                  <a:srgbClr val="000000"/>
                </a:solidFill>
                <a:latin typeface="Calibri" panose="020F0502020204030204" pitchFamily="34" charset="0"/>
              </a:rPr>
              <a:t>Os princípios dão identidade à norma, apontando objetivos e caminhos. Têm como finalidade fundamentar a formulação de uma política pública, orientando a elaboração das normativas.</a:t>
            </a:r>
          </a:p>
          <a:p>
            <a:pPr algn="just"/>
            <a:r>
              <a:rPr lang="pt-BR" sz="2400" dirty="0">
                <a:solidFill>
                  <a:srgbClr val="000000"/>
                </a:solidFill>
                <a:latin typeface="Calibri" panose="020F0502020204030204" pitchFamily="34" charset="0"/>
              </a:rPr>
              <a:t>O Decreto nº 6.307/2007 estabelece princípios para orientar a oferta dos benefícios eventuais no âmbito da Política de Assistência Social, em consonância com o art. 4º da LOAS que dispõe sobre os princípios da Assistência Social. </a:t>
            </a:r>
          </a:p>
          <a:p>
            <a:pPr algn="just"/>
            <a:r>
              <a:rPr lang="pt-BR" sz="2400" dirty="0">
                <a:solidFill>
                  <a:srgbClr val="000000"/>
                </a:solidFill>
                <a:latin typeface="Calibri" panose="020F0502020204030204" pitchFamily="34" charset="0"/>
              </a:rPr>
              <a:t>A observância dos princípios é fundamental no momento de formulação da legislação sobre benefícios eventuais.</a:t>
            </a:r>
          </a:p>
          <a:p>
            <a:pPr algn="just" rtl="0" fontAlgn="base">
              <a:buFont typeface="Arial" panose="020B0604020202020204" pitchFamily="34" charset="0"/>
              <a:buChar char="•"/>
            </a:pPr>
            <a:endParaRPr lang="pt-BR"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72143996"/>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FC037F-9B04-45A9-8AE6-A8517884947F}"/>
              </a:ext>
            </a:extLst>
          </p:cNvPr>
          <p:cNvSpPr>
            <a:spLocks noGrp="1"/>
          </p:cNvSpPr>
          <p:nvPr>
            <p:ph type="title"/>
          </p:nvPr>
        </p:nvSpPr>
        <p:spPr/>
        <p:txBody>
          <a:bodyPr rtlCol="0">
            <a:normAutofit fontScale="90000"/>
          </a:bodyPr>
          <a:lstStyle/>
          <a:p>
            <a:pPr rtl="0"/>
            <a:r>
              <a:rPr lang="pt-BR" dirty="0">
                <a:solidFill>
                  <a:srgbClr val="FFFFFF"/>
                </a:solidFill>
              </a:rPr>
              <a:t>Modalidades de benefícios eventuais</a:t>
            </a:r>
            <a:endParaRPr lang="pt-BR" dirty="0"/>
          </a:p>
        </p:txBody>
      </p:sp>
      <p:sp>
        <p:nvSpPr>
          <p:cNvPr id="6" name="Espaço Reservado para Texto 5">
            <a:extLst>
              <a:ext uri="{FF2B5EF4-FFF2-40B4-BE49-F238E27FC236}">
                <a16:creationId xmlns:a16="http://schemas.microsoft.com/office/drawing/2014/main" id="{AFC1B144-6C38-4008-8D0B-15FF9664706D}"/>
              </a:ext>
            </a:extLst>
          </p:cNvPr>
          <p:cNvSpPr>
            <a:spLocks noGrp="1"/>
          </p:cNvSpPr>
          <p:nvPr>
            <p:ph type="body" idx="1"/>
          </p:nvPr>
        </p:nvSpPr>
        <p:spPr/>
        <p:txBody>
          <a:bodyPr/>
          <a:lstStyle/>
          <a:p>
            <a:r>
              <a:rPr lang="pt-BR" dirty="0"/>
              <a:t>Detalhamento dos benefícios eventuais para as situações de nascimento, morte, vulnerabilidade temporária e calamidade</a:t>
            </a:r>
          </a:p>
        </p:txBody>
      </p:sp>
    </p:spTree>
    <p:extLst>
      <p:ext uri="{BB962C8B-B14F-4D97-AF65-F5344CB8AC3E}">
        <p14:creationId xmlns:p14="http://schemas.microsoft.com/office/powerpoint/2010/main" val="3641603792"/>
      </p:ext>
    </p:extLst>
  </p:cSld>
  <p:clrMapOvr>
    <a:masterClrMapping/>
  </p:clrMapOvr>
</p:sld>
</file>

<file path=ppt/theme/theme1.xml><?xml version="1.0" encoding="utf-8"?>
<a:theme xmlns:a="http://schemas.openxmlformats.org/drawingml/2006/main" name="ShapesVTI">
  <a:themeElements>
    <a:clrScheme name="Shapes">
      <a:dk1>
        <a:sysClr val="windowText" lastClr="000000"/>
      </a:dk1>
      <a:lt1>
        <a:sysClr val="window" lastClr="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Festival">
      <a:majorFont>
        <a:latin typeface="Tw Cen M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8166994_TF78504181_Win32" id="{DC1B3CC7-0FE4-43D2-96F6-885BDC7B9026}" vid="{3277C3B5-5A8D-4B57-8EA3-699E50814C00}"/>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hapes">
    <a:dk1>
      <a:sysClr val="windowText" lastClr="000000"/>
    </a:dk1>
    <a:lt1>
      <a:sysClr val="window" lastClr="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themeOverride>
</file>

<file path=ppt/theme/themeOverride2.xml><?xml version="1.0" encoding="utf-8"?>
<a:themeOverride xmlns:a="http://schemas.openxmlformats.org/drawingml/2006/main">
  <a:clrScheme name="Shapes">
    <a:dk1>
      <a:sysClr val="windowText" lastClr="000000"/>
    </a:dk1>
    <a:lt1>
      <a:sysClr val="window" lastClr="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A8D00984339DC84E9DC76F49673CB4C6" ma:contentTypeVersion="13" ma:contentTypeDescription="Crie um novo documento." ma:contentTypeScope="" ma:versionID="9f0fa171cf97e06357a82c671e4c5664">
  <xsd:schema xmlns:xsd="http://www.w3.org/2001/XMLSchema" xmlns:xs="http://www.w3.org/2001/XMLSchema" xmlns:p="http://schemas.microsoft.com/office/2006/metadata/properties" xmlns:ns3="a2125e6e-443e-4106-a992-30a6107f75bb" xmlns:ns4="9a2cbd5c-d646-4a68-bf3d-aa0b3b802f07" targetNamespace="http://schemas.microsoft.com/office/2006/metadata/properties" ma:root="true" ma:fieldsID="0f0a3a51c7ef606781baab6fd2ad704c" ns3:_="" ns4:_="">
    <xsd:import namespace="a2125e6e-443e-4106-a992-30a6107f75bb"/>
    <xsd:import namespace="9a2cbd5c-d646-4a68-bf3d-aa0b3b802f0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125e6e-443e-4106-a992-30a6107f75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2cbd5c-d646-4a68-bf3d-aa0b3b802f07" elementFormDefault="qualified">
    <xsd:import namespace="http://schemas.microsoft.com/office/2006/documentManagement/types"/>
    <xsd:import namespace="http://schemas.microsoft.com/office/infopath/2007/PartnerControls"/>
    <xsd:element name="SharedWithUsers" ma:index="10"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hes de Compartilhado Com" ma:internalName="SharedWithDetails" ma:readOnly="true">
      <xsd:simpleType>
        <xsd:restriction base="dms:Note">
          <xsd:maxLength value="255"/>
        </xsd:restriction>
      </xsd:simpleType>
    </xsd:element>
    <xsd:element name="SharingHintHash" ma:index="12" nillable="true" ma:displayName="Hash de Dica de Compartilhamento"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a2125e6e-443e-4106-a992-30a6107f75b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B60912-B52D-457E-8A0D-9C0DCD9A3B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125e6e-443e-4106-a992-30a6107f75bb"/>
    <ds:schemaRef ds:uri="9a2cbd5c-d646-4a68-bf3d-aa0b3b802f0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DEF148-1770-458F-8F5B-C3D0A278AA97}">
  <ds:schemaRef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http://www.w3.org/XML/1998/namespace"/>
    <ds:schemaRef ds:uri="9a2cbd5c-d646-4a68-bf3d-aa0b3b802f07"/>
    <ds:schemaRef ds:uri="a2125e6e-443e-4106-a992-30a6107f75bb"/>
    <ds:schemaRef ds:uri="http://purl.org/dc/dcmitype/"/>
  </ds:schemaRefs>
</ds:datastoreItem>
</file>

<file path=customXml/itemProps3.xml><?xml version="1.0" encoding="utf-8"?>
<ds:datastoreItem xmlns:ds="http://schemas.openxmlformats.org/officeDocument/2006/customXml" ds:itemID="{1A449C04-64B3-4403-94B7-8D2284C38D1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4031</TotalTime>
  <Words>4513</Words>
  <Application>Microsoft Office PowerPoint</Application>
  <PresentationFormat>Widescreen</PresentationFormat>
  <Paragraphs>272</Paragraphs>
  <Slides>46</Slides>
  <Notes>9</Notes>
  <HiddenSlides>0</HiddenSlides>
  <MMClips>0</MMClips>
  <ScaleCrop>false</ScaleCrop>
  <HeadingPairs>
    <vt:vector size="6" baseType="variant">
      <vt:variant>
        <vt:lpstr>Fontes usadas</vt:lpstr>
      </vt:variant>
      <vt:variant>
        <vt:i4>10</vt:i4>
      </vt:variant>
      <vt:variant>
        <vt:lpstr>Tema</vt:lpstr>
      </vt:variant>
      <vt:variant>
        <vt:i4>1</vt:i4>
      </vt:variant>
      <vt:variant>
        <vt:lpstr>Títulos de slides</vt:lpstr>
      </vt:variant>
      <vt:variant>
        <vt:i4>46</vt:i4>
      </vt:variant>
    </vt:vector>
  </HeadingPairs>
  <TitlesOfParts>
    <vt:vector size="57" baseType="lpstr">
      <vt:lpstr>Arial</vt:lpstr>
      <vt:lpstr>Avenir Next LT Pro</vt:lpstr>
      <vt:lpstr>Calibri</vt:lpstr>
      <vt:lpstr>Calibri bold</vt:lpstr>
      <vt:lpstr>Courier New</vt:lpstr>
      <vt:lpstr>Segoe UI</vt:lpstr>
      <vt:lpstr>Times New Roman</vt:lpstr>
      <vt:lpstr>Tw Cen MT</vt:lpstr>
      <vt:lpstr>Tw Cen MT (Títulos)</vt:lpstr>
      <vt:lpstr>Wingdings</vt:lpstr>
      <vt:lpstr>ShapesVTI</vt:lpstr>
      <vt:lpstr>Apresentação do PowerPoint</vt:lpstr>
      <vt:lpstr>Objetivo</vt:lpstr>
      <vt:lpstr>Objetivo​​​</vt:lpstr>
      <vt:lpstr>O que são benefícios eventuais?</vt:lpstr>
      <vt:lpstr>O que são benefícios eventuais?</vt:lpstr>
      <vt:lpstr>Características dos benefícios eventuais (1/2)</vt:lpstr>
      <vt:lpstr>Características dos benefícios eventuais (2/2)</vt:lpstr>
      <vt:lpstr>Princípios  </vt:lpstr>
      <vt:lpstr>Modalidades de benefícios eventuais</vt:lpstr>
      <vt:lpstr>​ Benefícios eventuais por situação de nascimento​</vt:lpstr>
      <vt:lpstr>​ Benefícios eventuais por situação de morte​</vt:lpstr>
      <vt:lpstr>​  Benefícios eventuais por situação de vulnerabilidade temporária  </vt:lpstr>
      <vt:lpstr>​ BE por situação de vulnerabilidade temporária (concessões diversas)</vt:lpstr>
      <vt:lpstr>​ BE por situação de vulnerabilidade temporária (concessões diversas)</vt:lpstr>
      <vt:lpstr>​ Benefícios eventuais por situação de calamidade pública</vt:lpstr>
      <vt:lpstr>​ Benefícios eventuais por situação de calamidade pública</vt:lpstr>
      <vt:lpstr>Benefícios eventuais e cestas básicas</vt:lpstr>
      <vt:lpstr>​Oferta de alimentos ou cesta básica (1/2)</vt:lpstr>
      <vt:lpstr>​Oferta de alimentos ou cesta básica (2/2)</vt:lpstr>
      <vt:lpstr>Qual a diferença entre benefícios eventuais e doações?</vt:lpstr>
      <vt:lpstr>Benefícios eventuais X doações</vt:lpstr>
      <vt:lpstr>Diferença entre benefícios eventuais e doações</vt:lpstr>
      <vt:lpstr>Competências</vt:lpstr>
      <vt:lpstr>Competência dos entes federados para oferta de benefícios eventuais​</vt:lpstr>
      <vt:lpstr>Papel dos conselhos de assistência social​</vt:lpstr>
      <vt:lpstr>O papel dos conselhos de assistência social mudou em 2011</vt:lpstr>
      <vt:lpstr>​ Regulamentação  dos Benefícios Eventuais ​</vt:lpstr>
      <vt:lpstr>Importância da regulamentação</vt:lpstr>
      <vt:lpstr>Aspectos da regulamentação</vt:lpstr>
      <vt:lpstr>Poder Executivo local e a regulamentação</vt:lpstr>
      <vt:lpstr>Poder Executivo local e a regulamentação</vt:lpstr>
      <vt:lpstr>Gestão dos benefícios eventuais</vt:lpstr>
      <vt:lpstr>Gestão dos benefícios eventuais (1/4)</vt:lpstr>
      <vt:lpstr>Gestão dos benefícios eventuais (2/4)</vt:lpstr>
      <vt:lpstr>Gestão dos benefícios eventuais (3/4)</vt:lpstr>
      <vt:lpstr>Gestão dos benefícios eventuais (4/4)</vt:lpstr>
      <vt:lpstr>Recursos destinados a benefícios eventuais</vt:lpstr>
      <vt:lpstr>Orientações gerais</vt:lpstr>
      <vt:lpstr>Caderno de Orientações Técnicas sobre Benefícios Eventuais no SUAS​ (1/2)</vt:lpstr>
      <vt:lpstr>Caderno de Orientações Técnicas sobre Benefícios Eventuais no SUAS (2/2)​</vt:lpstr>
      <vt:lpstr>Perguntas Frequentes sobre Benefícios Eventuais no SUAS​</vt:lpstr>
      <vt:lpstr>Ações sobre benefícios eventuais realizadas pela SNAS​</vt:lpstr>
      <vt:lpstr>Referências legais e normativas dos benefícios eventuais​</vt:lpstr>
      <vt:lpstr>Referências legais e normativas dos benefícios eventuais​ (1/2)</vt:lpstr>
      <vt:lpstr>Referências legais e normativas dos benefícios eventuais​ (2/2)</vt:lpstr>
      <vt:lpstr>Obrigad@!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Formas</dc:title>
  <dc:creator>Renan Alves Viana Aragao</dc:creator>
  <cp:lastModifiedBy>paula oliveira lima</cp:lastModifiedBy>
  <cp:revision>386</cp:revision>
  <dcterms:created xsi:type="dcterms:W3CDTF">2022-04-27T17:27:45Z</dcterms:created>
  <dcterms:modified xsi:type="dcterms:W3CDTF">2023-06-14T15:06:23Z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0x010100A8D00984339DC84E9DC76F49673CB4C6</vt:lpwstr>
  </property>
</Properties>
</file>