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70" r:id="rId12"/>
    <p:sldId id="271" r:id="rId13"/>
    <p:sldId id="272" r:id="rId14"/>
    <p:sldId id="273" r:id="rId15"/>
    <p:sldId id="265" r:id="rId16"/>
    <p:sldId id="266" r:id="rId17"/>
    <p:sldId id="267" r:id="rId18"/>
    <p:sldId id="275" r:id="rId19"/>
    <p:sldId id="276" r:id="rId20"/>
    <p:sldId id="277" r:id="rId21"/>
    <p:sldId id="278" r:id="rId22"/>
    <p:sldId id="279" r:id="rId23"/>
    <p:sldId id="258" r:id="rId24"/>
    <p:sldId id="280" r:id="rId25"/>
    <p:sldId id="281" r:id="rId26"/>
  </p:sldIdLst>
  <p:sldSz cx="9144000" cy="6858000" type="screen4x3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>
      <p:cViewPr varScale="1">
        <p:scale>
          <a:sx n="91" d="100"/>
          <a:sy n="91" d="100"/>
        </p:scale>
        <p:origin x="78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9CE2D5-BEA2-4BEA-ADDE-79E350B516A9}" type="slidenum">
              <a:rPr/>
              <a:pPr/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788652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880" y="5373360"/>
            <a:ext cx="788652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D337E20-2E77-4E7E-9F0F-7EDECE5243C3}" type="slidenum">
              <a:rPr/>
              <a:pPr/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2388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6524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D46627-CFFB-4FB0-B907-AC0AAB0CD58F}" type="slidenum">
              <a:rPr/>
              <a:pPr/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90400" y="458964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5956560" y="458964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23880" y="537336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90400" y="537336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5956560" y="5373360"/>
            <a:ext cx="253908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8000"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F2CDEF9-B354-4799-B96F-6C0D2A2502BE}" type="slidenum">
              <a:rPr/>
              <a:pPr/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9A42DA2-E914-4EE3-8361-928F09ABB2CE}" type="slidenum">
              <a:rPr/>
              <a:pPr/>
              <a:t>‹nº›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768A92F-EE41-4981-966F-441D8A763D44}" type="slidenum">
              <a:rPr/>
              <a:pPr/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FE4E24D-BA42-4BD8-AC89-E3F31945CCB6}" type="slidenum">
              <a:rPr/>
              <a:pPr/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D2A0AE3-CCC4-4C5D-B7FE-6CF7D26CF7AB}" type="slidenum">
              <a:rPr/>
              <a:pPr/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23880" y="1709640"/>
            <a:ext cx="7886520" cy="1322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1B3136F-FF67-4CDE-9C8C-59302EFAB0DC}" type="slidenum">
              <a:rPr/>
              <a:pPr/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2388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AD4D550-F544-4969-9F49-03CE6373AA90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149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65240" y="537336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E1D783-E098-4855-BD54-C706DC3B0DAC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2388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65240" y="4589640"/>
            <a:ext cx="384840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23880" y="5373360"/>
            <a:ext cx="7886520" cy="715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296ABC5-EF28-4BBF-A66A-2624CB3E7F05}" type="slidenum">
              <a:rPr/>
              <a:pPr/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3880" y="1709640"/>
            <a:ext cx="7886520" cy="2852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23880" y="4589640"/>
            <a:ext cx="7886520" cy="149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Edit Master text styles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pt-BR" sz="1200" b="0" strike="noStrike" spc="-1">
                <a:solidFill>
                  <a:srgbClr val="8B8B8B"/>
                </a:solidFill>
                <a:latin typeface="Calibri"/>
              </a:rPr>
              <a:t>&lt;data/hora&gt;</a:t>
            </a:r>
            <a:endParaRPr lang="pt-B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&lt;rodapé&gt;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pt-BR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FB43261-49B9-471A-A9B9-93674E898641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pPr indent="0" algn="r">
                <a:lnSpc>
                  <a:spcPct val="100000"/>
                </a:lnSpc>
                <a:buNone/>
              </a:pPr>
              <a:t>‹nº›</a:t>
            </a:fld>
            <a:endParaRPr lang="pt-B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c.gov.b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geben@sas.sc.gov.br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geben@sas.sc.gov.b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m 40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pic>
        <p:nvPicPr>
          <p:cNvPr id="42" name="Imagem 41"/>
          <p:cNvPicPr/>
          <p:nvPr/>
        </p:nvPicPr>
        <p:blipFill>
          <a:blip r:embed="rId3"/>
          <a:stretch/>
        </p:blipFill>
        <p:spPr>
          <a:xfrm>
            <a:off x="1080000" y="2363040"/>
            <a:ext cx="7020000" cy="1956960"/>
          </a:xfrm>
          <a:prstGeom prst="rect">
            <a:avLst/>
          </a:prstGeom>
          <a:ln w="0">
            <a:noFill/>
          </a:ln>
        </p:spPr>
      </p:pic>
      <p:pic>
        <p:nvPicPr>
          <p:cNvPr id="43" name="Imagem 42"/>
          <p:cNvPicPr/>
          <p:nvPr/>
        </p:nvPicPr>
        <p:blipFill>
          <a:blip r:embed="rId4" cstate="print"/>
          <a:stretch/>
        </p:blipFill>
        <p:spPr>
          <a:xfrm>
            <a:off x="6624000" y="604800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4" name="Retângulo 43"/>
          <p:cNvSpPr/>
          <p:nvPr/>
        </p:nvSpPr>
        <p:spPr>
          <a:xfrm>
            <a:off x="180000" y="629964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</a:t>
            </a:r>
            <a:r>
              <a:rPr lang="pt-BR" sz="3200" dirty="0" smtClean="0">
                <a:latin typeface="Montserrat Black" charset="0"/>
              </a:rPr>
              <a:t>10 </a:t>
            </a:r>
            <a:r>
              <a:rPr lang="pt-BR" sz="3200" dirty="0">
                <a:latin typeface="Montserrat Black" charset="0"/>
              </a:rPr>
              <a:t>DE 20 DE ABRIL DE 2023 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400" strike="noStrike" spc="-1" dirty="0" smtClean="0">
                <a:solidFill>
                  <a:srgbClr val="262626"/>
                </a:solidFill>
                <a:latin typeface="Montserrat" charset="0"/>
              </a:rPr>
              <a:t> </a:t>
            </a:r>
            <a:r>
              <a:rPr lang="pt-BR" sz="2400" dirty="0" smtClean="0">
                <a:latin typeface="Montserrat" charset="0"/>
              </a:rPr>
              <a:t>CAPÍTULO II DOS CRITÉRIOS DE ELEGIBILIDADE </a:t>
            </a:r>
            <a:endParaRPr lang="pt-BR" sz="2400" dirty="0">
              <a:latin typeface="Montserrat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571876"/>
            <a:ext cx="7715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Montserrat" charset="0"/>
              </a:rPr>
              <a:t>Art.2°. São elegíveis para o </a:t>
            </a:r>
            <a:r>
              <a:rPr lang="pt-BR" sz="2000" dirty="0" err="1" smtClean="0">
                <a:latin typeface="Montserrat" charset="0"/>
              </a:rPr>
              <a:t>cofinanciamento</a:t>
            </a:r>
            <a:r>
              <a:rPr lang="pt-BR" sz="2000" dirty="0" smtClean="0">
                <a:latin typeface="Montserrat" charset="0"/>
              </a:rPr>
              <a:t> estadual (...)</a:t>
            </a:r>
          </a:p>
          <a:p>
            <a:endParaRPr lang="pt-BR" sz="2000" dirty="0">
              <a:latin typeface="Montserrat" charset="0"/>
            </a:endParaRPr>
          </a:p>
          <a:p>
            <a:pPr algn="just"/>
            <a:r>
              <a:rPr lang="pt-BR" sz="2000" dirty="0" smtClean="0">
                <a:latin typeface="Montserrat" charset="0"/>
              </a:rPr>
              <a:t>IV- Dos Benefícios Eventuais: todos os municípios que atendam aos critérios estabelecidos na Resolução do CEAS/SC nº16 de novembro de 2022; </a:t>
            </a:r>
            <a:endParaRPr lang="pt-BR" sz="2000" dirty="0">
              <a:latin typeface="Montserra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</a:t>
            </a:r>
            <a:r>
              <a:rPr lang="pt-BR" sz="3200" dirty="0" smtClean="0">
                <a:latin typeface="Montserrat Black" charset="0"/>
              </a:rPr>
              <a:t>10 </a:t>
            </a:r>
            <a:r>
              <a:rPr lang="pt-BR" sz="3200" dirty="0">
                <a:latin typeface="Montserrat Black" charset="0"/>
              </a:rPr>
              <a:t>DE 20 DE ABRIL DE 2023 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15066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000" strike="noStrike" spc="-1" dirty="0" smtClean="0">
                <a:solidFill>
                  <a:srgbClr val="262626"/>
                </a:solidFill>
                <a:latin typeface="Calibri"/>
              </a:rPr>
              <a:t> </a:t>
            </a:r>
            <a:r>
              <a:rPr lang="pt-BR" sz="2400" dirty="0" smtClean="0">
                <a:latin typeface="Montserrat" charset="0"/>
              </a:rPr>
              <a:t>Art. 4º. Aos municípios de PPI serão repassados 49% do valor total </a:t>
            </a:r>
            <a:r>
              <a:rPr lang="pt-BR" sz="2400" dirty="0" err="1" smtClean="0">
                <a:latin typeface="Montserrat" charset="0"/>
              </a:rPr>
              <a:t>cofinanciado</a:t>
            </a:r>
            <a:r>
              <a:rPr lang="pt-BR" sz="2400" dirty="0" smtClean="0">
                <a:latin typeface="Montserrat" charset="0"/>
              </a:rPr>
              <a:t>, no valor de R$ 26.950.000,00 dividido em:</a:t>
            </a:r>
          </a:p>
          <a:p>
            <a:pPr algn="just"/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71538" y="3714752"/>
            <a:ext cx="7715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Montserrat" charset="0"/>
              </a:rPr>
              <a:t>Art. 4º. Aos municípios de PPI serão repassados 49% do valor total </a:t>
            </a:r>
            <a:r>
              <a:rPr lang="pt-BR" sz="2000" dirty="0" err="1" smtClean="0">
                <a:latin typeface="Montserrat" charset="0"/>
              </a:rPr>
              <a:t>cofinanciado</a:t>
            </a:r>
            <a:r>
              <a:rPr lang="pt-BR" sz="2000" dirty="0" smtClean="0">
                <a:latin typeface="Montserrat" charset="0"/>
              </a:rPr>
              <a:t>, no valor de R$ 26.950.000,00 dividido em:</a:t>
            </a:r>
          </a:p>
          <a:p>
            <a:endParaRPr lang="pt-BR" sz="2000" dirty="0">
              <a:latin typeface="Montserrat" charset="0"/>
            </a:endParaRPr>
          </a:p>
          <a:p>
            <a:pPr algn="just"/>
            <a:r>
              <a:rPr lang="pt-BR" sz="2000" dirty="0" smtClean="0">
                <a:latin typeface="Montserrat" charset="0"/>
              </a:rPr>
              <a:t>§5º. Para o Piso Variável de </a:t>
            </a:r>
            <a:r>
              <a:rPr lang="pt-BR" sz="2000" b="1" dirty="0" smtClean="0">
                <a:latin typeface="Montserrat" charset="0"/>
              </a:rPr>
              <a:t>Benefícios Eventuais </a:t>
            </a:r>
            <a:r>
              <a:rPr lang="pt-BR" sz="2000" dirty="0" smtClean="0">
                <a:latin typeface="Montserrat" charset="0"/>
              </a:rPr>
              <a:t>será aplicado 40% no valor de R$ 7.438.200,00, divididos entre os </a:t>
            </a:r>
            <a:r>
              <a:rPr lang="pt-BR" sz="2000" b="1" dirty="0" smtClean="0">
                <a:latin typeface="Montserrat" charset="0"/>
              </a:rPr>
              <a:t>234</a:t>
            </a:r>
            <a:r>
              <a:rPr lang="pt-BR" sz="2000" dirty="0" smtClean="0">
                <a:latin typeface="Montserrat" charset="0"/>
              </a:rPr>
              <a:t> municípios deste porte perfazendo o valor de R$ 31.787,18 por município</a:t>
            </a:r>
            <a:endParaRPr lang="pt-BR" sz="2000" dirty="0">
              <a:latin typeface="Montserra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</a:t>
            </a:r>
            <a:r>
              <a:rPr lang="pt-BR" sz="3200" dirty="0" smtClean="0">
                <a:latin typeface="Montserrat Black" charset="0"/>
              </a:rPr>
              <a:t>10 </a:t>
            </a:r>
            <a:r>
              <a:rPr lang="pt-BR" sz="3200" dirty="0">
                <a:latin typeface="Montserrat Black" charset="0"/>
              </a:rPr>
              <a:t>DE 20 DE ABRIL DE 2023 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400" strike="noStrike" spc="-1" dirty="0" smtClean="0">
                <a:solidFill>
                  <a:srgbClr val="262626"/>
                </a:solidFill>
                <a:latin typeface="Montserrat" charset="0"/>
              </a:rPr>
              <a:t>Art. 5º. Aos municípios de PPII serão repassados 17% do valor total </a:t>
            </a:r>
            <a:r>
              <a:rPr lang="pt-BR" sz="2400" strike="noStrike" spc="-1" dirty="0" err="1" smtClean="0">
                <a:solidFill>
                  <a:srgbClr val="262626"/>
                </a:solidFill>
                <a:latin typeface="Montserrat" charset="0"/>
              </a:rPr>
              <a:t>cofinanciado</a:t>
            </a:r>
            <a:r>
              <a:rPr lang="pt-BR" sz="2400" strike="noStrike" spc="-1" dirty="0" smtClean="0">
                <a:solidFill>
                  <a:srgbClr val="262626"/>
                </a:solidFill>
                <a:latin typeface="Montserrat" charset="0"/>
              </a:rPr>
              <a:t> no valor de R$ 9.350.000,00, dividido:</a:t>
            </a:r>
            <a:endParaRPr lang="pt-BR" sz="2400" dirty="0">
              <a:latin typeface="Montserrat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786190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Montserrat" charset="0"/>
              </a:rPr>
              <a:t>§5º. Para o Piso de Benefícios Eventuais será aplicado 30% no valor de R$ 2.187.900,00, dividido entre os 34 municípios deste porte perfazendo o valor unitário de R$ 64.350,00</a:t>
            </a:r>
          </a:p>
          <a:p>
            <a:endParaRPr lang="pt-BR" sz="2000" dirty="0" smtClean="0">
              <a:latin typeface="Montserrat" charset="0"/>
            </a:endParaRPr>
          </a:p>
          <a:p>
            <a:r>
              <a:rPr lang="pt-BR" sz="2000" dirty="0" smtClean="0">
                <a:latin typeface="Montserrat" charset="0"/>
              </a:rPr>
              <a:t>I - Fica atrelado ao repasse dos pisos a adequação da Lei municipal, conforme a Resolução CEAS nº16/2022. </a:t>
            </a:r>
            <a:endParaRPr lang="pt-BR" sz="2000" dirty="0">
              <a:latin typeface="Montserra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</a:t>
            </a:r>
            <a:r>
              <a:rPr lang="pt-BR" sz="3200" dirty="0" smtClean="0">
                <a:latin typeface="Montserrat Black" charset="0"/>
              </a:rPr>
              <a:t>10 </a:t>
            </a:r>
            <a:r>
              <a:rPr lang="pt-BR" sz="3200" dirty="0">
                <a:latin typeface="Montserrat Black" charset="0"/>
              </a:rPr>
              <a:t>DE 20 DE ABRIL DE 2023 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400" strike="noStrike" spc="-1" dirty="0" smtClean="0">
                <a:solidFill>
                  <a:srgbClr val="262626"/>
                </a:solidFill>
                <a:latin typeface="Montserrat" charset="0"/>
                <a:cs typeface="Arial" pitchFamily="34" charset="0"/>
              </a:rPr>
              <a:t>Art. 6º. Aos municípios de Médio Porte serão repassados 14% no valor total </a:t>
            </a:r>
            <a:r>
              <a:rPr lang="pt-BR" sz="2400" strike="noStrike" spc="-1" dirty="0" err="1" smtClean="0">
                <a:solidFill>
                  <a:srgbClr val="262626"/>
                </a:solidFill>
                <a:latin typeface="Montserrat" charset="0"/>
                <a:cs typeface="Arial" pitchFamily="34" charset="0"/>
              </a:rPr>
              <a:t>cofinanciado</a:t>
            </a:r>
            <a:r>
              <a:rPr lang="pt-BR" sz="2400" strike="noStrike" spc="-1" dirty="0" smtClean="0">
                <a:solidFill>
                  <a:srgbClr val="262626"/>
                </a:solidFill>
                <a:latin typeface="Montserrat" charset="0"/>
                <a:cs typeface="Arial" pitchFamily="34" charset="0"/>
              </a:rPr>
              <a:t> (...) O restante do valor, R$ 7.546.000,00, será dividido da seguinte forma: </a:t>
            </a:r>
            <a:endParaRPr lang="pt-BR" sz="2400" dirty="0">
              <a:latin typeface="Montserrat" charset="0"/>
              <a:cs typeface="Arial" pitchFamily="34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57224" y="4071942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Montserrat" charset="0"/>
              </a:rPr>
              <a:t>§5º. Para o Piso de Benefícios Eventuais será aplicado 40% do valor de R$ 2.233.616,00, dividido entre os 15 municípios perfazendo o valor unitário de R$ 148.907,73. </a:t>
            </a:r>
          </a:p>
          <a:p>
            <a:endParaRPr lang="pt-BR" sz="2000" dirty="0" smtClean="0">
              <a:latin typeface="Montserrat" charset="0"/>
            </a:endParaRPr>
          </a:p>
          <a:p>
            <a:r>
              <a:rPr lang="pt-BR" sz="2000" dirty="0" smtClean="0">
                <a:latin typeface="Montserrat" charset="0"/>
              </a:rPr>
              <a:t>I - Fica atrelado ao repasse dos pisos a adequação da Lei municipal, conforme a Resolução CEAS nº16/2022</a:t>
            </a:r>
            <a:r>
              <a:rPr lang="pt-BR" sz="2000" dirty="0" smtClean="0"/>
              <a:t>. </a:t>
            </a:r>
            <a:endParaRPr lang="pt-BR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</a:t>
            </a:r>
            <a:r>
              <a:rPr lang="pt-BR" sz="3200" dirty="0" smtClean="0">
                <a:latin typeface="Montserrat Black" charset="0"/>
              </a:rPr>
              <a:t>10 </a:t>
            </a:r>
            <a:r>
              <a:rPr lang="pt-BR" sz="3200" dirty="0">
                <a:latin typeface="Montserrat Black" charset="0"/>
              </a:rPr>
              <a:t>DE 20 DE ABRIL DE 2023 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400" strike="noStrike" spc="-1" dirty="0" smtClean="0">
                <a:solidFill>
                  <a:srgbClr val="262626"/>
                </a:solidFill>
                <a:latin typeface="Montserrat" charset="0"/>
                <a:cs typeface="Arial" pitchFamily="34" charset="0"/>
              </a:rPr>
              <a:t>Art.7º Aos municípios de Grande Porte (...) O restante do valor: R$ 10.670.000,00, será dividido da seguinte forma</a:t>
            </a:r>
            <a:endParaRPr lang="pt-BR" sz="2400" dirty="0">
              <a:latin typeface="Montserrat" charset="0"/>
              <a:cs typeface="Arial" pitchFamily="34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786190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Montserrat" charset="0"/>
              </a:rPr>
              <a:t>§5º. Para o Piso de Benefícios Eventuais será aplicado 40% no valor de R$ 2.688.840,00, dividido entre os 12 municípios deste porte, perfazendo o valor unitário de R$ 224.070,00. </a:t>
            </a:r>
          </a:p>
          <a:p>
            <a:endParaRPr lang="pt-BR" sz="2000" dirty="0" smtClean="0">
              <a:latin typeface="Montserrat" charset="0"/>
            </a:endParaRPr>
          </a:p>
          <a:p>
            <a:r>
              <a:rPr lang="pt-BR" sz="2000" dirty="0" smtClean="0">
                <a:latin typeface="Montserrat" charset="0"/>
              </a:rPr>
              <a:t>I - Fica atrelado ao repasse dos pisos a adequação da Lei municipal, conforme a Resolução CEAS nº16/2022. </a:t>
            </a:r>
            <a:endParaRPr lang="pt-BR" sz="2000" dirty="0">
              <a:latin typeface="Montserra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297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16 </a:t>
            </a:r>
            <a:r>
              <a:rPr lang="pt-BR" sz="3200" dirty="0" smtClean="0">
                <a:latin typeface="Montserrat Black" charset="0"/>
              </a:rPr>
              <a:t>DE </a:t>
            </a:r>
            <a:r>
              <a:rPr lang="pt-BR" sz="3200" dirty="0">
                <a:latin typeface="Montserrat Black" charset="0"/>
              </a:rPr>
              <a:t>16 NOVEMBRO DE 2022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132198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000" dirty="0" smtClean="0">
                <a:solidFill>
                  <a:srgbClr val="FF0000"/>
                </a:solidFill>
                <a:latin typeface="Montserrat Black" charset="0"/>
              </a:rPr>
              <a:t>Dispõe sobre a regulamentação, concessão e </a:t>
            </a:r>
            <a:r>
              <a:rPr lang="pt-BR" sz="2000" dirty="0" err="1" smtClean="0">
                <a:solidFill>
                  <a:srgbClr val="FF0000"/>
                </a:solidFill>
                <a:latin typeface="Montserrat Black" charset="0"/>
              </a:rPr>
              <a:t>cofinanciamento</a:t>
            </a:r>
            <a:r>
              <a:rPr lang="pt-BR" sz="2000" dirty="0" smtClean="0">
                <a:solidFill>
                  <a:srgbClr val="FF0000"/>
                </a:solidFill>
                <a:latin typeface="Montserrat Black" charset="0"/>
              </a:rPr>
              <a:t> dos Benefícios Eventuais no âmbito da Política Pública Estadual de Assistência Social.</a:t>
            </a:r>
          </a:p>
          <a:p>
            <a:pPr algn="just"/>
            <a:r>
              <a:rPr lang="pt-BR" sz="2000" dirty="0" smtClean="0"/>
              <a:t>.</a:t>
            </a:r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571876"/>
            <a:ext cx="77153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Montserrat" charset="0"/>
              </a:rPr>
              <a:t>Destacamos </a:t>
            </a:r>
            <a:r>
              <a:rPr lang="pt-BR" sz="2400" dirty="0">
                <a:latin typeface="Montserrat" charset="0"/>
              </a:rPr>
              <a:t>as alterações da referida resolução no artigo </a:t>
            </a:r>
            <a:r>
              <a:rPr lang="pt-BR" sz="2400" dirty="0" err="1">
                <a:latin typeface="Montserrat" charset="0"/>
              </a:rPr>
              <a:t>Artigo</a:t>
            </a:r>
            <a:r>
              <a:rPr lang="pt-BR" sz="2400" dirty="0">
                <a:latin typeface="Montserrat" charset="0"/>
              </a:rPr>
              <a:t>. 5º, §</a:t>
            </a:r>
            <a:r>
              <a:rPr lang="pt-BR" sz="2400" dirty="0" smtClean="0">
                <a:latin typeface="Montserrat" charset="0"/>
              </a:rPr>
              <a:t>1</a:t>
            </a:r>
          </a:p>
          <a:p>
            <a:endParaRPr lang="pt-BR" dirty="0" smtClean="0"/>
          </a:p>
          <a:p>
            <a:pPr algn="just"/>
            <a:r>
              <a:rPr lang="pt-BR" sz="2000" dirty="0" err="1" smtClean="0">
                <a:latin typeface="Montserrat" charset="0"/>
              </a:rPr>
              <a:t>Art</a:t>
            </a:r>
            <a:r>
              <a:rPr lang="pt-BR" sz="2000" dirty="0" smtClean="0">
                <a:latin typeface="Montserrat" charset="0"/>
              </a:rPr>
              <a:t> </a:t>
            </a:r>
            <a:r>
              <a:rPr lang="pt-BR" sz="2000" dirty="0">
                <a:latin typeface="Montserrat" charset="0"/>
              </a:rPr>
              <a:t>5º Benefício Eventual em razão de nascimento (...)</a:t>
            </a:r>
          </a:p>
          <a:p>
            <a:pPr algn="just"/>
            <a:r>
              <a:rPr lang="pt-BR" sz="2000" dirty="0">
                <a:latin typeface="Montserrat" charset="0"/>
              </a:rPr>
              <a:t>§1º - Os bens de consumo consistem no enxoval do recém-nascido, incluindo itens de vestuário, utensílios para alimentação, de higiene e de </a:t>
            </a:r>
            <a:r>
              <a:rPr lang="pt-BR" sz="2000" b="1" dirty="0">
                <a:latin typeface="Montserrat" charset="0"/>
              </a:rPr>
              <a:t>mobiliário</a:t>
            </a:r>
            <a:r>
              <a:rPr lang="pt-BR" sz="2000" dirty="0">
                <a:latin typeface="Montserrat" charset="0"/>
              </a:rPr>
              <a:t>, observada a qualidade que garanta a dignidade e o respeito à família beneficiária.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297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16 </a:t>
            </a:r>
            <a:r>
              <a:rPr lang="pt-BR" sz="3200" dirty="0" smtClean="0">
                <a:latin typeface="Montserrat Black" charset="0"/>
              </a:rPr>
              <a:t>DE </a:t>
            </a:r>
            <a:r>
              <a:rPr lang="pt-BR" sz="3200" dirty="0">
                <a:latin typeface="Montserrat Black" charset="0"/>
              </a:rPr>
              <a:t>16 NOVEMBRO DE 2022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pt-BR" sz="2400" dirty="0" smtClean="0">
                <a:latin typeface="Montserrat" charset="0"/>
              </a:rPr>
              <a:t>Destacamos as alterações da referida resolução no artigo </a:t>
            </a:r>
            <a:r>
              <a:rPr lang="pt-BR" sz="2400" dirty="0" err="1" smtClean="0">
                <a:latin typeface="Montserrat" charset="0"/>
              </a:rPr>
              <a:t>Artigo</a:t>
            </a:r>
            <a:r>
              <a:rPr lang="pt-BR" sz="2400" dirty="0" smtClean="0">
                <a:latin typeface="Montserrat" charset="0"/>
              </a:rPr>
              <a:t>. 5º, §2º e §4º</a:t>
            </a: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28662" y="3429000"/>
            <a:ext cx="771530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err="1" smtClean="0">
                <a:latin typeface="Montserrat" charset="0"/>
              </a:rPr>
              <a:t>Art</a:t>
            </a:r>
            <a:r>
              <a:rPr lang="pt-BR" sz="2000" dirty="0" smtClean="0">
                <a:latin typeface="Montserrat" charset="0"/>
              </a:rPr>
              <a:t> </a:t>
            </a:r>
            <a:r>
              <a:rPr lang="pt-BR" sz="2000" dirty="0">
                <a:latin typeface="Montserrat" charset="0"/>
              </a:rPr>
              <a:t>5º Benefício Eventual em razão de nascimento (...)</a:t>
            </a:r>
          </a:p>
          <a:p>
            <a:pPr algn="just"/>
            <a:r>
              <a:rPr lang="pt-BR" sz="2000" dirty="0" smtClean="0">
                <a:latin typeface="Montserrat" charset="0"/>
              </a:rPr>
              <a:t>§2º - Quando concedido na forma de pecúnia, recomenda-se que não seja inferior ao valor de </a:t>
            </a:r>
            <a:r>
              <a:rPr lang="pt-BR" sz="2000" b="1" dirty="0" smtClean="0">
                <a:latin typeface="Montserrat" charset="0"/>
              </a:rPr>
              <a:t>um salário mínimo nacional</a:t>
            </a:r>
            <a:r>
              <a:rPr lang="pt-BR" sz="2000" dirty="0" smtClean="0">
                <a:latin typeface="Montserrat" charset="0"/>
              </a:rPr>
              <a:t> ou valor superior para cobrir os custos dos itens descritos no parágrafo primeiro.</a:t>
            </a:r>
          </a:p>
          <a:p>
            <a:pPr algn="just"/>
            <a:endParaRPr lang="pt-BR" sz="2000" dirty="0" smtClean="0">
              <a:latin typeface="Montserrat" charset="0"/>
            </a:endParaRPr>
          </a:p>
          <a:p>
            <a:pPr algn="just"/>
            <a:r>
              <a:rPr lang="pt-BR" sz="2000" dirty="0" smtClean="0">
                <a:latin typeface="Montserrat" charset="0"/>
              </a:rPr>
              <a:t>§4º - O benefício pode ser solicitado a qualquer momento desde que comprovada a gestação em </a:t>
            </a:r>
            <a:r>
              <a:rPr lang="pt-BR" sz="2000" b="1" dirty="0" smtClean="0">
                <a:latin typeface="Montserrat" charset="0"/>
              </a:rPr>
              <a:t>até 120</a:t>
            </a:r>
            <a:r>
              <a:rPr lang="pt-BR" sz="2000" dirty="0" smtClean="0">
                <a:latin typeface="Montserrat" charset="0"/>
              </a:rPr>
              <a:t> dias após o nascimento</a:t>
            </a:r>
            <a:r>
              <a:rPr lang="pt-BR" dirty="0" smtClean="0"/>
              <a:t>. 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297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16 </a:t>
            </a:r>
            <a:r>
              <a:rPr lang="pt-BR" sz="3200" dirty="0" smtClean="0">
                <a:latin typeface="Montserrat Black" charset="0"/>
              </a:rPr>
              <a:t>DE </a:t>
            </a:r>
            <a:r>
              <a:rPr lang="pt-BR" sz="3200" dirty="0">
                <a:latin typeface="Montserrat Black" charset="0"/>
              </a:rPr>
              <a:t>16 NOVEMBRO DE 2022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11373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pt-BR" sz="2400" dirty="0" smtClean="0">
                <a:latin typeface="Montserrat" charset="0"/>
              </a:rPr>
              <a:t>Destacamos as alterações da referida resolução no artigo </a:t>
            </a:r>
            <a:r>
              <a:rPr lang="pt-BR" sz="2400" dirty="0" err="1" smtClean="0">
                <a:latin typeface="Montserrat" charset="0"/>
              </a:rPr>
              <a:t>Art</a:t>
            </a:r>
            <a:r>
              <a:rPr lang="pt-BR" sz="2400" dirty="0" smtClean="0">
                <a:latin typeface="Montserrat" charset="0"/>
              </a:rPr>
              <a:t> 14° </a:t>
            </a:r>
            <a:r>
              <a:rPr lang="pt-BR" sz="2400" dirty="0" err="1" smtClean="0">
                <a:latin typeface="Montserrat" charset="0"/>
              </a:rPr>
              <a:t>Paragrafo</a:t>
            </a:r>
            <a:r>
              <a:rPr lang="pt-BR" sz="2400" dirty="0" smtClean="0">
                <a:latin typeface="Montserrat" charset="0"/>
              </a:rPr>
              <a:t> Único</a:t>
            </a:r>
          </a:p>
          <a:p>
            <a:pPr algn="just"/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571876"/>
            <a:ext cx="771530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pPr algn="just"/>
            <a:r>
              <a:rPr lang="pt-BR" sz="2000" dirty="0" smtClean="0">
                <a:latin typeface="Montserrat" charset="0"/>
              </a:rPr>
              <a:t>“</a:t>
            </a:r>
            <a:r>
              <a:rPr lang="pt-BR" sz="2000" dirty="0">
                <a:latin typeface="Montserrat" charset="0"/>
              </a:rPr>
              <a:t>No que diz respeito a inclusão de famílias pertencentes a Povos Indígenas nos serviços e benefícios ofertados pela Rede </a:t>
            </a:r>
            <a:r>
              <a:rPr lang="pt-BR" sz="2000" dirty="0" err="1">
                <a:latin typeface="Montserrat" charset="0"/>
              </a:rPr>
              <a:t>Socioassistencial</a:t>
            </a:r>
            <a:r>
              <a:rPr lang="pt-BR" sz="2000" dirty="0">
                <a:latin typeface="Montserrat" charset="0"/>
              </a:rPr>
              <a:t>, podem solicitar apoio aos órgãos parceiros, como a FUNAI, através de suas coordenações regionais e técnicas locais”.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dirty="0" smtClean="0">
                <a:latin typeface="Montserrat Black" charset="0"/>
              </a:rPr>
              <a:t>DIAS</a:t>
            </a:r>
            <a:endParaRPr lang="pt-BR" sz="3600" dirty="0">
              <a:latin typeface="Montserrat Black" charset="0"/>
            </a:endParaRPr>
          </a:p>
          <a:p>
            <a:pPr algn="just"/>
            <a:r>
              <a:rPr lang="pt-BR" sz="2800" b="1" dirty="0">
                <a:latin typeface="Montserrat Black" charset="0"/>
              </a:rPr>
              <a:t>Orientações para o novo processo </a:t>
            </a:r>
            <a:r>
              <a:rPr lang="pt-BR" sz="2800" b="1" dirty="0" smtClean="0">
                <a:latin typeface="Montserrat Black" charset="0"/>
              </a:rPr>
              <a:t>de Habilitação </a:t>
            </a:r>
            <a:r>
              <a:rPr lang="pt-BR" sz="2800" b="1" dirty="0">
                <a:latin typeface="Montserrat Black" charset="0"/>
              </a:rPr>
              <a:t>de </a:t>
            </a:r>
            <a:r>
              <a:rPr lang="pt-BR" sz="2800" b="1" dirty="0" err="1">
                <a:latin typeface="Montserrat Black" charset="0"/>
              </a:rPr>
              <a:t>Cofinanciamento</a:t>
            </a:r>
            <a:r>
              <a:rPr lang="pt-BR" sz="2800" b="1" dirty="0">
                <a:latin typeface="Montserrat Black" charset="0"/>
              </a:rPr>
              <a:t> Estadual - 11/04/2023</a:t>
            </a:r>
            <a:endParaRPr lang="pt-BR" sz="28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928662" y="5214950"/>
            <a:ext cx="717552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000" dirty="0" smtClean="0"/>
              <a:t>.</a:t>
            </a:r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42910" y="2856905"/>
            <a:ext cx="771530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err="1">
                <a:latin typeface="Montserrat" charset="0"/>
              </a:rPr>
              <a:t>Live</a:t>
            </a:r>
            <a:r>
              <a:rPr lang="pt-BR" sz="2000" dirty="0">
                <a:latin typeface="Montserrat" charset="0"/>
              </a:rPr>
              <a:t> de orientações sobre o novo processo do </a:t>
            </a:r>
            <a:r>
              <a:rPr lang="pt-BR" sz="2000" dirty="0" err="1">
                <a:latin typeface="Montserrat" charset="0"/>
              </a:rPr>
              <a:t>cofinanciamento</a:t>
            </a:r>
            <a:r>
              <a:rPr lang="pt-BR" sz="2000" dirty="0">
                <a:latin typeface="Montserrat" charset="0"/>
              </a:rPr>
              <a:t> Estadual recursos que serão repassados pela Secretaria de Estado da Assistência Social, Mulher e Família (SAS) e totalizam R$ 55 milhões. </a:t>
            </a:r>
            <a:endParaRPr lang="pt-BR" sz="2000" dirty="0" smtClean="0">
              <a:latin typeface="Montserrat" charset="0"/>
            </a:endParaRPr>
          </a:p>
          <a:p>
            <a:endParaRPr lang="pt-BR" sz="2000" dirty="0">
              <a:latin typeface="Montserrat" charset="0"/>
            </a:endParaRPr>
          </a:p>
          <a:p>
            <a:r>
              <a:rPr lang="pt-BR" sz="2000" dirty="0" smtClean="0">
                <a:latin typeface="Montserrat" charset="0"/>
              </a:rPr>
              <a:t>Benefício Eventual A  previsão inicial o total para o ano de 2023 é de</a:t>
            </a:r>
          </a:p>
          <a:p>
            <a:r>
              <a:rPr lang="pt-BR" sz="2000" b="1" dirty="0" smtClean="0">
                <a:latin typeface="Montserrat" charset="0"/>
              </a:rPr>
              <a:t> R$ 14.548.556,00</a:t>
            </a:r>
          </a:p>
          <a:p>
            <a:endParaRPr lang="pt-BR" sz="2000" b="1" dirty="0" smtClean="0">
              <a:latin typeface="Montserrat" charset="0"/>
            </a:endParaRPr>
          </a:p>
          <a:p>
            <a:r>
              <a:rPr lang="pt-BR" sz="2000" b="1" dirty="0" smtClean="0">
                <a:latin typeface="Montserrat" charset="0"/>
              </a:rPr>
              <a:t>Na primeira parcela R$ 3.800.273,66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dirty="0" smtClean="0">
                <a:latin typeface="Montserrat Black" charset="0"/>
              </a:rPr>
              <a:t>DIAS</a:t>
            </a:r>
            <a:endParaRPr lang="pt-BR" sz="3600" dirty="0">
              <a:latin typeface="Montserrat Black" charset="0"/>
            </a:endParaRPr>
          </a:p>
          <a:p>
            <a:pPr algn="just"/>
            <a:r>
              <a:rPr lang="pt-BR" sz="2800" b="1" dirty="0">
                <a:latin typeface="Montserrat Black" charset="0"/>
              </a:rPr>
              <a:t>Orientações para o novo processo </a:t>
            </a:r>
            <a:r>
              <a:rPr lang="pt-BR" sz="2800" b="1" dirty="0" smtClean="0">
                <a:latin typeface="Montserrat Black" charset="0"/>
              </a:rPr>
              <a:t>de Habilitação </a:t>
            </a:r>
            <a:r>
              <a:rPr lang="pt-BR" sz="2800" b="1" dirty="0">
                <a:latin typeface="Montserrat Black" charset="0"/>
              </a:rPr>
              <a:t>de </a:t>
            </a:r>
            <a:r>
              <a:rPr lang="pt-BR" sz="2800" b="1" dirty="0" err="1">
                <a:latin typeface="Montserrat Black" charset="0"/>
              </a:rPr>
              <a:t>Cofinanciamento</a:t>
            </a:r>
            <a:r>
              <a:rPr lang="pt-BR" sz="2800" b="1" dirty="0">
                <a:latin typeface="Montserrat Black" charset="0"/>
              </a:rPr>
              <a:t> Estadual - 11/04/2023</a:t>
            </a:r>
            <a:endParaRPr lang="pt-BR" sz="28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928662" y="5214950"/>
            <a:ext cx="717552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000" dirty="0" smtClean="0"/>
              <a:t>.</a:t>
            </a:r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42910" y="3143248"/>
            <a:ext cx="771530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Montserrat" charset="0"/>
              </a:rPr>
              <a:t>Preenchimento Questionário Base para habilitação do </a:t>
            </a:r>
            <a:r>
              <a:rPr lang="pt-BR" sz="2000" dirty="0" err="1" smtClean="0">
                <a:latin typeface="Montserrat" charset="0"/>
              </a:rPr>
              <a:t>cofinanciamento</a:t>
            </a:r>
            <a:r>
              <a:rPr lang="pt-BR" sz="2000" dirty="0" smtClean="0">
                <a:latin typeface="Montserrat" charset="0"/>
              </a:rPr>
              <a:t> no </a:t>
            </a:r>
            <a:r>
              <a:rPr lang="pt-BR" sz="2000" dirty="0">
                <a:latin typeface="Montserrat" charset="0"/>
              </a:rPr>
              <a:t>portal de serviços </a:t>
            </a:r>
            <a:r>
              <a:rPr lang="pt-BR" sz="2000" dirty="0">
                <a:latin typeface="Montserrat" charset="0"/>
                <a:hlinkClick r:id="rId4"/>
              </a:rPr>
              <a:t>www.sc.gov.br</a:t>
            </a:r>
            <a:r>
              <a:rPr lang="pt-BR" sz="2000" dirty="0">
                <a:latin typeface="Montserrat" charset="0"/>
              </a:rPr>
              <a:t> ou através do link disponível no site da </a:t>
            </a:r>
            <a:r>
              <a:rPr lang="pt-BR" sz="2000" dirty="0" smtClean="0">
                <a:latin typeface="Montserrat" charset="0"/>
              </a:rPr>
              <a:t>SAS:</a:t>
            </a:r>
          </a:p>
          <a:p>
            <a:endParaRPr lang="pt-BR" sz="2000" dirty="0" smtClean="0">
              <a:latin typeface="Montserrat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>
                <a:latin typeface="Montserrat" charset="0"/>
              </a:rPr>
              <a:t> </a:t>
            </a:r>
            <a:r>
              <a:rPr lang="pt-BR" sz="2000" dirty="0" smtClean="0">
                <a:latin typeface="Montserrat" charset="0"/>
              </a:rPr>
              <a:t>as modalidades;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Montserrat" charset="0"/>
              </a:rPr>
              <a:t>conta bancária exclusiva para os Benefícios Eventuais;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>
                <a:latin typeface="Montserrat" charset="0"/>
              </a:rPr>
              <a:t>q</a:t>
            </a:r>
            <a:r>
              <a:rPr lang="pt-BR" sz="2000" dirty="0" smtClean="0">
                <a:latin typeface="Montserrat" charset="0"/>
              </a:rPr>
              <a:t>uanto a adequação á Resolução CEAS n°16 e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rgbClr val="FF0000"/>
                </a:solidFill>
                <a:latin typeface="Montserrat" charset="0"/>
              </a:rPr>
              <a:t>Atenção</a:t>
            </a:r>
            <a:r>
              <a:rPr lang="pt-BR" sz="2000" dirty="0" smtClean="0">
                <a:latin typeface="Montserrat" charset="0"/>
              </a:rPr>
              <a:t>: não adequado anexar projeto de Lei e ou documentação comprovando o processo de adequação.</a:t>
            </a:r>
          </a:p>
          <a:p>
            <a:endParaRPr lang="pt-BR" sz="2000" dirty="0" smtClean="0">
              <a:latin typeface="Montserrat" charset="0"/>
            </a:endParaRPr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Interface entre Legislação e Financiamento dos  </a:t>
            </a: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 smtClean="0">
                <a:solidFill>
                  <a:srgbClr val="262626"/>
                </a:solidFill>
                <a:latin typeface="Montserrat Black" charset="0"/>
              </a:rPr>
              <a:t>Benefícios Eventuais</a:t>
            </a:r>
            <a:endParaRPr lang="pt-BR" sz="3600" b="1" strike="noStrike" spc="-1" dirty="0">
              <a:solidFill>
                <a:srgbClr val="000000"/>
              </a:solidFill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46459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800" b="0" strike="noStrike" spc="-1" dirty="0" smtClean="0">
                <a:solidFill>
                  <a:srgbClr val="262626"/>
                </a:solidFill>
                <a:latin typeface="Calibri"/>
              </a:rPr>
              <a:t> </a:t>
            </a:r>
          </a:p>
          <a:p>
            <a:pPr algn="ctr"/>
            <a:r>
              <a:rPr lang="pt-BR" sz="3600" spc="-1" dirty="0" smtClean="0">
                <a:solidFill>
                  <a:srgbClr val="262626"/>
                </a:solidFill>
                <a:latin typeface="Montserrat" charset="0"/>
              </a:rPr>
              <a:t>Contextualização das Ações</a:t>
            </a:r>
          </a:p>
          <a:p>
            <a:pPr algn="ctr"/>
            <a:endParaRPr lang="pt-BR" sz="3600" spc="-1" dirty="0" smtClean="0">
              <a:solidFill>
                <a:srgbClr val="262626"/>
              </a:solidFill>
              <a:latin typeface="Calibri"/>
            </a:endParaRPr>
          </a:p>
          <a:p>
            <a:pPr algn="just"/>
            <a:r>
              <a:rPr lang="pt-BR" sz="2800" spc="-1" dirty="0" smtClean="0">
                <a:solidFill>
                  <a:srgbClr val="262626"/>
                </a:solidFill>
                <a:latin typeface="Montserrat" charset="0"/>
              </a:rPr>
              <a:t>Conselho </a:t>
            </a:r>
            <a:r>
              <a:rPr lang="pt-BR" sz="2800" spc="-1" dirty="0" smtClean="0">
                <a:solidFill>
                  <a:srgbClr val="262626"/>
                </a:solidFill>
                <a:latin typeface="Montserrat" charset="0"/>
                <a:cs typeface="Arial" pitchFamily="34" charset="0"/>
              </a:rPr>
              <a:t>Estadual</a:t>
            </a:r>
            <a:r>
              <a:rPr lang="pt-BR" sz="2800" spc="-1" dirty="0" smtClean="0">
                <a:solidFill>
                  <a:srgbClr val="262626"/>
                </a:solidFill>
                <a:latin typeface="Montserrat" charset="0"/>
              </a:rPr>
              <a:t> de Assistência Social de Santa </a:t>
            </a:r>
            <a:r>
              <a:rPr lang="pt-BR" sz="2800" spc="-1" dirty="0" err="1" smtClean="0">
                <a:solidFill>
                  <a:srgbClr val="262626"/>
                </a:solidFill>
                <a:latin typeface="Montserrat" charset="0"/>
              </a:rPr>
              <a:t>Catarina-CEAS</a:t>
            </a:r>
            <a:endParaRPr lang="pt-BR" sz="2800" spc="-1" dirty="0" smtClean="0">
              <a:solidFill>
                <a:srgbClr val="262626"/>
              </a:solidFill>
              <a:latin typeface="Montserrat" charset="0"/>
            </a:endParaRPr>
          </a:p>
          <a:p>
            <a:pPr algn="just"/>
            <a:r>
              <a:rPr lang="pt-BR" sz="2800" spc="-1" dirty="0" smtClean="0">
                <a:solidFill>
                  <a:srgbClr val="262626"/>
                </a:solidFill>
                <a:latin typeface="Montserrat" charset="0"/>
              </a:rPr>
              <a:t>Diretoria de Assistência Social-DIAS </a:t>
            </a:r>
          </a:p>
          <a:p>
            <a:pPr algn="just"/>
            <a:r>
              <a:rPr lang="pt-BR" sz="2800" spc="-1" dirty="0" smtClean="0">
                <a:solidFill>
                  <a:srgbClr val="000000"/>
                </a:solidFill>
                <a:latin typeface="Montserrat" charset="0"/>
                <a:cs typeface="Arial" pitchFamily="34" charset="0"/>
              </a:rPr>
              <a:t>Gerência de </a:t>
            </a:r>
            <a:r>
              <a:rPr lang="pt-BR" sz="2800" spc="-1" dirty="0" smtClean="0">
                <a:solidFill>
                  <a:srgbClr val="000000"/>
                </a:solidFill>
                <a:latin typeface="Montserrat" charset="0"/>
              </a:rPr>
              <a:t>Benefícios,Transferência de Renda e </a:t>
            </a:r>
            <a:r>
              <a:rPr lang="pt-BR" sz="2800" spc="-1" dirty="0" err="1" smtClean="0">
                <a:solidFill>
                  <a:srgbClr val="000000"/>
                </a:solidFill>
                <a:latin typeface="Montserrat" charset="0"/>
              </a:rPr>
              <a:t>Programas-GEBEN</a:t>
            </a:r>
            <a:r>
              <a:rPr lang="pt-BR" sz="2800" spc="-1" dirty="0" smtClean="0">
                <a:solidFill>
                  <a:srgbClr val="000000"/>
                </a:solidFill>
                <a:latin typeface="Montserrat" charset="0"/>
              </a:rPr>
              <a:t> </a:t>
            </a:r>
          </a:p>
          <a:p>
            <a:endParaRPr lang="pt-BR" sz="2800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endParaRPr lang="pt-BR" sz="2800" b="0" strike="noStrike" spc="-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dirty="0" smtClean="0">
                <a:latin typeface="Montserrat Black" charset="0"/>
              </a:rPr>
              <a:t>GEBEN</a:t>
            </a:r>
            <a:endParaRPr lang="pt-BR" sz="3600" dirty="0">
              <a:latin typeface="Montserrat Black" charset="0"/>
            </a:endParaRPr>
          </a:p>
          <a:p>
            <a:pPr algn="just"/>
            <a:r>
              <a:rPr lang="pt-BR" sz="2800" b="1" dirty="0" smtClean="0">
                <a:latin typeface="Montserrat Black" charset="0"/>
              </a:rPr>
              <a:t>Ofício </a:t>
            </a:r>
            <a:r>
              <a:rPr lang="pt-BR" sz="2800" dirty="0" smtClean="0">
                <a:latin typeface="Montserrat Black" charset="0"/>
              </a:rPr>
              <a:t>DIAS/SAS n°4 </a:t>
            </a:r>
            <a:r>
              <a:rPr lang="pt-BR" sz="2800" dirty="0">
                <a:latin typeface="Montserrat Black" charset="0"/>
              </a:rPr>
              <a:t>/2023 </a:t>
            </a:r>
            <a:r>
              <a:rPr lang="pt-BR" sz="2800" b="1" dirty="0" smtClean="0">
                <a:latin typeface="Montserrat Black" charset="0"/>
              </a:rPr>
              <a:t>- 12/04/2023</a:t>
            </a:r>
            <a:endParaRPr lang="pt-BR" sz="28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928662" y="5214950"/>
            <a:ext cx="717552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000" dirty="0" smtClean="0"/>
              <a:t>.</a:t>
            </a:r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42910" y="2214554"/>
            <a:ext cx="771530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latin typeface="Montserrat" charset="0"/>
              </a:rPr>
              <a:t>Encaminhamento da </a:t>
            </a:r>
            <a:r>
              <a:rPr lang="pt-BR" sz="2000" dirty="0">
                <a:latin typeface="Montserrat" charset="0"/>
              </a:rPr>
              <a:t>RESOLUÇÃO CEAS/SC Nº 16 DE 16 NOVEMBRO DE 2022, que prenuncia a todos os municípios do Estado quanto ao </a:t>
            </a:r>
            <a:r>
              <a:rPr lang="pt-BR" sz="2000" dirty="0" err="1">
                <a:latin typeface="Montserrat" charset="0"/>
              </a:rPr>
              <a:t>cofinanciamento</a:t>
            </a:r>
            <a:r>
              <a:rPr lang="pt-BR" sz="2000" dirty="0">
                <a:latin typeface="Montserrat" charset="0"/>
              </a:rPr>
              <a:t> Estadual 2023, a adequação da legislação municipal vigente e a execução de concessão dos Benefícios Eventuais</a:t>
            </a:r>
            <a:r>
              <a:rPr lang="pt-BR" sz="2000" dirty="0" smtClean="0">
                <a:latin typeface="Montserrat" charset="0"/>
              </a:rPr>
              <a:t>.</a:t>
            </a:r>
          </a:p>
          <a:p>
            <a:pPr algn="just"/>
            <a:endParaRPr lang="pt-BR" dirty="0">
              <a:latin typeface="Montserrat" charset="0"/>
            </a:endParaRPr>
          </a:p>
          <a:p>
            <a:pPr algn="just"/>
            <a:r>
              <a:rPr lang="pt-BR" dirty="0">
                <a:latin typeface="Montserrat" charset="0"/>
              </a:rPr>
              <a:t>Informamos o prazo até </a:t>
            </a:r>
            <a:r>
              <a:rPr lang="pt-BR" b="1" dirty="0">
                <a:latin typeface="Montserrat" charset="0"/>
              </a:rPr>
              <a:t>30 de junho</a:t>
            </a:r>
            <a:r>
              <a:rPr lang="pt-BR" dirty="0">
                <a:latin typeface="Montserrat" charset="0"/>
              </a:rPr>
              <a:t> </a:t>
            </a:r>
            <a:r>
              <a:rPr lang="pt-BR" b="1" dirty="0">
                <a:latin typeface="Montserrat" charset="0"/>
              </a:rPr>
              <a:t>do corrente ano</a:t>
            </a:r>
            <a:r>
              <a:rPr lang="pt-BR" dirty="0">
                <a:latin typeface="Montserrat" charset="0"/>
              </a:rPr>
              <a:t>, para que os municípios possam se adequar a esta resolução e a cópia das Legislações devem ser encaminhadas para a </a:t>
            </a:r>
            <a:r>
              <a:rPr lang="pt-BR" u="sng" dirty="0">
                <a:latin typeface="Montserrat" charset="0"/>
              </a:rPr>
              <a:t>Gerência de Benefícios Assistenciais, Transferência de Renda e Programas da SAS, para</a:t>
            </a:r>
            <a:r>
              <a:rPr lang="pt-BR" dirty="0">
                <a:latin typeface="Montserrat" charset="0"/>
              </a:rPr>
              <a:t> e-mail </a:t>
            </a:r>
            <a:r>
              <a:rPr lang="pt-BR" u="sng" dirty="0">
                <a:latin typeface="Montserrat" charset="0"/>
                <a:hlinkClick r:id="rId4"/>
              </a:rPr>
              <a:t>geben@sas.sc.gov.br</a:t>
            </a:r>
            <a:r>
              <a:rPr lang="pt-BR" dirty="0" smtClean="0">
                <a:latin typeface="Montserrat" charset="0"/>
              </a:rPr>
              <a:t>.</a:t>
            </a:r>
          </a:p>
          <a:p>
            <a:pPr algn="just"/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857224" y="602280"/>
            <a:ext cx="7238096" cy="28608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dirty="0" smtClean="0">
                <a:latin typeface="Montserrat Black" charset="0"/>
              </a:rPr>
              <a:t>GEBEN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2800" b="1" dirty="0" smtClean="0">
                <a:latin typeface="Montserrat Black" charset="0"/>
              </a:rPr>
              <a:t>Levantamento dos BE SC</a:t>
            </a:r>
          </a:p>
          <a:p>
            <a:pPr algn="ctr"/>
            <a:endParaRPr lang="pt-BR" sz="2800" b="1" dirty="0" smtClean="0"/>
          </a:p>
          <a:p>
            <a:pPr algn="just"/>
            <a:r>
              <a:rPr lang="pt-BR" sz="2000" dirty="0" smtClean="0">
                <a:latin typeface="Montserrat" charset="0"/>
              </a:rPr>
              <a:t>Encaminhamos um Link de pesquisa para diagnóstico dos municípios quanto a concessão dos Benefícios Eventuais, prazo até </a:t>
            </a:r>
            <a:r>
              <a:rPr lang="pt-BR" sz="2000" b="1" dirty="0" smtClean="0">
                <a:latin typeface="Montserrat" charset="0"/>
              </a:rPr>
              <a:t>30/07/23.</a:t>
            </a:r>
            <a:endParaRPr lang="pt-BR" sz="2000" dirty="0" smtClean="0">
              <a:latin typeface="Montserrat" charset="0"/>
            </a:endParaRPr>
          </a:p>
          <a:p>
            <a:pPr algn="ctr"/>
            <a:endParaRPr lang="pt-BR" sz="2800" dirty="0"/>
          </a:p>
        </p:txBody>
      </p:sp>
      <p:sp>
        <p:nvSpPr>
          <p:cNvPr id="47" name="CaixaDeTexto 2"/>
          <p:cNvSpPr/>
          <p:nvPr/>
        </p:nvSpPr>
        <p:spPr>
          <a:xfrm>
            <a:off x="928662" y="5214950"/>
            <a:ext cx="717552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000" dirty="0" smtClean="0"/>
              <a:t>.</a:t>
            </a:r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14348" y="3286124"/>
            <a:ext cx="7715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dirty="0"/>
          </a:p>
          <a:p>
            <a:pPr algn="just">
              <a:buFont typeface="Arial" pitchFamily="34" charset="0"/>
              <a:buChar char="•"/>
            </a:pPr>
            <a:r>
              <a:rPr lang="pt-BR" dirty="0" smtClean="0">
                <a:latin typeface="Montserrat" charset="0"/>
              </a:rPr>
              <a:t>Até o presente momento 61 municípios responderam a pesquisa</a:t>
            </a:r>
          </a:p>
          <a:p>
            <a:pPr algn="just">
              <a:buFont typeface="Arial" pitchFamily="34" charset="0"/>
              <a:buChar char="•"/>
            </a:pPr>
            <a:endParaRPr lang="pt-BR" dirty="0" smtClean="0">
              <a:latin typeface="Montserrat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t-BR" dirty="0" smtClean="0">
                <a:latin typeface="Montserrat" charset="0"/>
              </a:rPr>
              <a:t>Os dados apresentados serão de grande importância para subsidiar capacitações, orientações técnicas e instruções em relação à operacionalização dos Benefícios Eventuais.</a:t>
            </a:r>
            <a:endParaRPr lang="pt-BR" dirty="0">
              <a:latin typeface="Montserrat" charset="0"/>
            </a:endParaRP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dirty="0" smtClean="0">
                <a:latin typeface="Montserrat Black" charset="0"/>
              </a:rPr>
              <a:t>DIAS/GEBEN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928662" y="5214950"/>
            <a:ext cx="717552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000" dirty="0" smtClean="0"/>
              <a:t>.</a:t>
            </a:r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42910" y="2214554"/>
            <a:ext cx="77153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dirty="0"/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latin typeface="Montserrat" charset="0"/>
              </a:rPr>
              <a:t>Elaboração de Orientação Técnica sobre </a:t>
            </a:r>
            <a:r>
              <a:rPr lang="pt-BR" sz="2000" dirty="0">
                <a:latin typeface="Montserrat" charset="0"/>
              </a:rPr>
              <a:t>Benefício Eventual em situações de vulnerabilidades temporárias decorrentes de baixas temperaturas </a:t>
            </a:r>
            <a:endParaRPr lang="pt-BR" sz="2000" dirty="0" smtClean="0">
              <a:latin typeface="Montserrat" charset="0"/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>
              <a:latin typeface="Montserrat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latin typeface="Montserrat" charset="0"/>
              </a:rPr>
              <a:t>Orientação Técnica conjunta DIAS/GEBEN/GPSEA Alta Complexidade</a:t>
            </a:r>
            <a:endParaRPr lang="pt-BR" sz="2000" dirty="0">
              <a:latin typeface="Montserrat" charset="0"/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latin typeface="Montserrat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latin typeface="Montserrat" charset="0"/>
              </a:rPr>
              <a:t>Em faze de finalização e será disponibilizada no site da SAS nos próximos dias</a:t>
            </a:r>
            <a:r>
              <a:rPr lang="pt-BR" dirty="0" smtClean="0">
                <a:latin typeface="Montserrat" charset="0"/>
              </a:rPr>
              <a:t>.</a:t>
            </a:r>
            <a:endParaRPr lang="pt-BR" dirty="0">
              <a:latin typeface="Montserrat" charset="0"/>
            </a:endParaRP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m 49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51" name="CaixaDeTexto 1"/>
          <p:cNvSpPr/>
          <p:nvPr/>
        </p:nvSpPr>
        <p:spPr>
          <a:xfrm>
            <a:off x="1193040" y="602280"/>
            <a:ext cx="6902280" cy="47075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pt-BR" sz="4000" spc="-1" dirty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b="1" spc="-1" dirty="0">
                <a:solidFill>
                  <a:srgbClr val="000000"/>
                </a:solidFill>
                <a:latin typeface="Montserrat Black" charset="0"/>
              </a:rPr>
              <a:t>SECRETARIA DE ESTADO </a:t>
            </a:r>
            <a:r>
              <a:rPr lang="pt-BR" b="1" spc="-1" dirty="0" smtClean="0">
                <a:solidFill>
                  <a:srgbClr val="000000"/>
                </a:solidFill>
                <a:latin typeface="Montserrat Black" charset="0"/>
              </a:rPr>
              <a:t>DA ASISTENCIA SOCIAL, MULHER E FAMÍLIA</a:t>
            </a:r>
          </a:p>
          <a:p>
            <a:pPr algn="ctr">
              <a:lnSpc>
                <a:spcPct val="100000"/>
              </a:lnSpc>
            </a:pPr>
            <a:endParaRPr lang="pt-BR" spc="-1" dirty="0" smtClean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2000" spc="-1" dirty="0" smtClean="0">
                <a:solidFill>
                  <a:srgbClr val="000000"/>
                </a:solidFill>
                <a:latin typeface="Montserrat" charset="0"/>
              </a:rPr>
              <a:t>Diretoria de Assistência Social/DIAS</a:t>
            </a:r>
            <a:endParaRPr lang="pt-BR" sz="2000" spc="-1" dirty="0">
              <a:solidFill>
                <a:srgbClr val="000000"/>
              </a:solidFill>
              <a:latin typeface="Montserrat" charset="0"/>
            </a:endParaRPr>
          </a:p>
          <a:p>
            <a:pPr algn="ctr">
              <a:lnSpc>
                <a:spcPct val="100000"/>
              </a:lnSpc>
            </a:pPr>
            <a:endParaRPr lang="pt-BR" spc="-1" dirty="0" smtClean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2000" spc="-1" dirty="0" smtClean="0">
                <a:solidFill>
                  <a:srgbClr val="000000"/>
                </a:solidFill>
                <a:latin typeface="Montserrat" charset="0"/>
              </a:rPr>
              <a:t>Benefícios,Transferência de Renda e Programas/GEBEN </a:t>
            </a: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 </a:t>
            </a:r>
            <a:r>
              <a:rPr lang="pt-BR" spc="-1" dirty="0">
                <a:solidFill>
                  <a:srgbClr val="000000"/>
                </a:solidFill>
                <a:latin typeface="Montserrat" charset="0"/>
              </a:rPr>
              <a:t>Equipe:</a:t>
            </a:r>
          </a:p>
          <a:p>
            <a:pPr algn="ctr">
              <a:lnSpc>
                <a:spcPct val="100000"/>
              </a:lnSpc>
            </a:pPr>
            <a:r>
              <a:rPr lang="pt-BR" spc="-1" dirty="0">
                <a:solidFill>
                  <a:srgbClr val="000000"/>
                </a:solidFill>
                <a:latin typeface="Montserrat" charset="0"/>
              </a:rPr>
              <a:t>Gerente – Magna de Paula (Psicóloga) </a:t>
            </a:r>
            <a:endParaRPr lang="pt-BR" spc="-1" dirty="0" smtClean="0">
              <a:solidFill>
                <a:srgbClr val="000000"/>
              </a:solidFill>
              <a:latin typeface="Montserrat" charset="0"/>
            </a:endParaRPr>
          </a:p>
          <a:p>
            <a:pPr algn="ctr">
              <a:lnSpc>
                <a:spcPct val="100000"/>
              </a:lnSpc>
            </a:pP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Técnica </a:t>
            </a:r>
            <a:r>
              <a:rPr lang="pt-BR" spc="-1" dirty="0">
                <a:solidFill>
                  <a:srgbClr val="000000"/>
                </a:solidFill>
                <a:latin typeface="Montserrat" charset="0"/>
              </a:rPr>
              <a:t>– </a:t>
            </a: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Viviane Mª P. Fernandes (Assistente </a:t>
            </a:r>
            <a:r>
              <a:rPr lang="pt-BR" spc="-1" dirty="0">
                <a:solidFill>
                  <a:srgbClr val="000000"/>
                </a:solidFill>
                <a:latin typeface="Montserrat" charset="0"/>
              </a:rPr>
              <a:t>Social</a:t>
            </a: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)</a:t>
            </a:r>
          </a:p>
          <a:p>
            <a:pPr algn="ctr">
              <a:lnSpc>
                <a:spcPct val="100000"/>
              </a:lnSpc>
            </a:pP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Assistente </a:t>
            </a:r>
            <a:r>
              <a:rPr lang="pt-BR" spc="-1" dirty="0">
                <a:solidFill>
                  <a:srgbClr val="000000"/>
                </a:solidFill>
                <a:latin typeface="Montserrat" charset="0"/>
              </a:rPr>
              <a:t>Administrativo – Bruno Alexandre Furtado de </a:t>
            </a: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Carvalho</a:t>
            </a:r>
          </a:p>
          <a:p>
            <a:pPr algn="ctr">
              <a:lnSpc>
                <a:spcPct val="100000"/>
              </a:lnSpc>
            </a:pP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Estagiário </a:t>
            </a:r>
            <a:r>
              <a:rPr lang="pt-BR" spc="-1" dirty="0">
                <a:solidFill>
                  <a:srgbClr val="000000"/>
                </a:solidFill>
                <a:latin typeface="Montserrat" charset="0"/>
              </a:rPr>
              <a:t>–</a:t>
            </a:r>
            <a:r>
              <a:rPr lang="pt-BR" spc="-1" dirty="0" smtClean="0">
                <a:solidFill>
                  <a:srgbClr val="000000"/>
                </a:solidFill>
                <a:latin typeface="Montserrat" charset="0"/>
              </a:rPr>
              <a:t> Vitor Cesar </a:t>
            </a:r>
            <a:r>
              <a:rPr lang="pt-BR" spc="-1" dirty="0" err="1" smtClean="0">
                <a:solidFill>
                  <a:srgbClr val="000000"/>
                </a:solidFill>
                <a:latin typeface="Montserrat" charset="0"/>
              </a:rPr>
              <a:t>Jacintho</a:t>
            </a:r>
            <a:endParaRPr lang="pt-BR" spc="-1" dirty="0">
              <a:solidFill>
                <a:srgbClr val="000000"/>
              </a:solidFill>
              <a:latin typeface="Montserrat" charset="0"/>
            </a:endParaRPr>
          </a:p>
          <a:p>
            <a:pPr algn="ctr">
              <a:lnSpc>
                <a:spcPct val="100000"/>
              </a:lnSpc>
            </a:pPr>
            <a:endParaRPr lang="pt-BR" sz="4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" name="Imagem 55"/>
          <p:cNvPicPr/>
          <p:nvPr/>
        </p:nvPicPr>
        <p:blipFill>
          <a:blip r:embed="rId3" cstate="print"/>
          <a:stretch/>
        </p:blipFill>
        <p:spPr>
          <a:xfrm>
            <a:off x="6624000" y="604872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57" name="Retângulo 56"/>
          <p:cNvSpPr/>
          <p:nvPr/>
        </p:nvSpPr>
        <p:spPr>
          <a:xfrm>
            <a:off x="180000" y="630036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m 49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51" name="CaixaDeTexto 1"/>
          <p:cNvSpPr/>
          <p:nvPr/>
        </p:nvSpPr>
        <p:spPr>
          <a:xfrm>
            <a:off x="1193040" y="602280"/>
            <a:ext cx="6902280" cy="43381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pt-BR" sz="4000" spc="-1" dirty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endParaRPr lang="pt-BR" spc="-1" dirty="0" smtClean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3200" spc="-1" dirty="0" smtClean="0">
                <a:solidFill>
                  <a:srgbClr val="000000"/>
                </a:solidFill>
                <a:latin typeface="Montserrat Black" charset="0"/>
              </a:rPr>
              <a:t>Benefícios,Transferência </a:t>
            </a:r>
            <a:r>
              <a:rPr lang="pt-BR" sz="3200" spc="-1" dirty="0">
                <a:solidFill>
                  <a:srgbClr val="000000"/>
                </a:solidFill>
                <a:latin typeface="Montserrat Black" charset="0"/>
              </a:rPr>
              <a:t>de Renda e Programas/GEBEN </a:t>
            </a:r>
            <a:endParaRPr lang="pt-BR" sz="3200" spc="-1" dirty="0" smtClean="0">
              <a:solidFill>
                <a:srgbClr val="000000"/>
              </a:solidFill>
              <a:latin typeface="Montserrat Black" charset="0"/>
            </a:endParaRPr>
          </a:p>
          <a:p>
            <a:pPr algn="ctr">
              <a:lnSpc>
                <a:spcPct val="100000"/>
              </a:lnSpc>
            </a:pPr>
            <a:endParaRPr lang="pt-BR" sz="3200" spc="-1" dirty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3200" spc="-1" dirty="0" smtClean="0">
                <a:solidFill>
                  <a:srgbClr val="000000"/>
                </a:solidFill>
                <a:latin typeface="Montserrat" charset="0"/>
              </a:rPr>
              <a:t>Contatos:</a:t>
            </a: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2400" b="0" strike="noStrike" spc="-1" dirty="0" err="1" smtClean="0">
                <a:solidFill>
                  <a:srgbClr val="000000"/>
                </a:solidFill>
                <a:latin typeface="Montserrat" charset="0"/>
              </a:rPr>
              <a:t>E-mail</a:t>
            </a:r>
            <a:r>
              <a:rPr lang="pt-BR" sz="2400" b="0" strike="noStrike" spc="-1" dirty="0" smtClean="0">
                <a:solidFill>
                  <a:srgbClr val="000000"/>
                </a:solidFill>
                <a:latin typeface="Montserrat" charset="0"/>
              </a:rPr>
              <a:t>: </a:t>
            </a:r>
            <a:r>
              <a:rPr lang="pt-BR" sz="2400" b="0" strike="noStrike" spc="-1" dirty="0" smtClean="0">
                <a:solidFill>
                  <a:srgbClr val="000000"/>
                </a:solidFill>
                <a:latin typeface="Montserrat" charset="0"/>
                <a:hlinkClick r:id="rId3"/>
              </a:rPr>
              <a:t>geben@sas.sc.gov.br</a:t>
            </a:r>
            <a:endParaRPr lang="pt-BR" sz="2400" b="0" strike="noStrike" spc="-1" dirty="0" smtClean="0">
              <a:solidFill>
                <a:srgbClr val="000000"/>
              </a:solidFill>
              <a:latin typeface="Montserrat" charset="0"/>
            </a:endParaRPr>
          </a:p>
          <a:p>
            <a:pPr algn="ctr">
              <a:lnSpc>
                <a:spcPct val="100000"/>
              </a:lnSpc>
            </a:pPr>
            <a:endParaRPr lang="pt-BR" sz="2400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400" b="0" strike="noStrike" spc="-1" dirty="0" smtClean="0">
                <a:solidFill>
                  <a:srgbClr val="000000"/>
                </a:solidFill>
                <a:latin typeface="Montserrat" charset="0"/>
              </a:rPr>
              <a:t>Telefônico</a:t>
            </a:r>
            <a:r>
              <a:rPr lang="pt-BR" sz="2400" b="0" strike="noStrike" spc="-1" dirty="0" smtClean="0">
                <a:solidFill>
                  <a:srgbClr val="000000"/>
                </a:solidFill>
                <a:latin typeface="Arial"/>
              </a:rPr>
              <a:t>: </a:t>
            </a:r>
            <a:r>
              <a:rPr lang="pt-BR" sz="2400" b="0" strike="noStrike" spc="-1" dirty="0" smtClean="0">
                <a:solidFill>
                  <a:srgbClr val="002060"/>
                </a:solidFill>
                <a:latin typeface="Arial"/>
              </a:rPr>
              <a:t>48 3664-0732</a:t>
            </a:r>
            <a:endParaRPr lang="pt-BR" sz="2400" b="0" strike="noStrike" spc="-1" dirty="0">
              <a:solidFill>
                <a:srgbClr val="002060"/>
              </a:solidFill>
              <a:latin typeface="Arial"/>
            </a:endParaRPr>
          </a:p>
        </p:txBody>
      </p:sp>
      <p:pic>
        <p:nvPicPr>
          <p:cNvPr id="56" name="Imagem 55"/>
          <p:cNvPicPr/>
          <p:nvPr/>
        </p:nvPicPr>
        <p:blipFill>
          <a:blip r:embed="rId4" cstate="print"/>
          <a:stretch/>
        </p:blipFill>
        <p:spPr>
          <a:xfrm>
            <a:off x="6624000" y="604872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57" name="Retângulo 56"/>
          <p:cNvSpPr/>
          <p:nvPr/>
        </p:nvSpPr>
        <p:spPr>
          <a:xfrm>
            <a:off x="180000" y="630036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m 49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51" name="CaixaDeTexto 1"/>
          <p:cNvSpPr/>
          <p:nvPr/>
        </p:nvSpPr>
        <p:spPr>
          <a:xfrm>
            <a:off x="1193040" y="602280"/>
            <a:ext cx="6902280" cy="18913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pt-BR" sz="4000" spc="-1" dirty="0">
              <a:solidFill>
                <a:srgbClr val="000000"/>
              </a:solidFill>
            </a:endParaRPr>
          </a:p>
          <a:p>
            <a:pPr lvl="0" algn="ctr"/>
            <a:r>
              <a:rPr lang="pt-BR" sz="5900" dirty="0" smtClean="0">
                <a:latin typeface="Montserrat Black"/>
                <a:ea typeface="Montserrat Black"/>
                <a:cs typeface="Montserrat Black"/>
                <a:sym typeface="Montserrat Black"/>
              </a:rPr>
              <a:t>OBRIGADA!</a:t>
            </a:r>
          </a:p>
          <a:p>
            <a:pPr algn="ctr">
              <a:lnSpc>
                <a:spcPct val="100000"/>
              </a:lnSpc>
            </a:pPr>
            <a:endParaRPr lang="pt-BR" spc="-1" dirty="0" smtClean="0">
              <a:solidFill>
                <a:srgbClr val="000000"/>
              </a:solidFill>
            </a:endParaRPr>
          </a:p>
        </p:txBody>
      </p:sp>
      <p:pic>
        <p:nvPicPr>
          <p:cNvPr id="56" name="Imagem 55"/>
          <p:cNvPicPr/>
          <p:nvPr/>
        </p:nvPicPr>
        <p:blipFill>
          <a:blip r:embed="rId3" cstate="print"/>
          <a:stretch/>
        </p:blipFill>
        <p:spPr>
          <a:xfrm>
            <a:off x="6624000" y="604872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57" name="Retângulo 56"/>
          <p:cNvSpPr/>
          <p:nvPr/>
        </p:nvSpPr>
        <p:spPr>
          <a:xfrm>
            <a:off x="180000" y="630036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024140" y="3244334"/>
            <a:ext cx="32022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pt-BR" b="1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VIVIANE Mª P. FERNANDES</a:t>
            </a:r>
          </a:p>
          <a:p>
            <a:pPr algn="ctr"/>
            <a:r>
              <a:rPr lang="pt-BR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Assistente Social</a:t>
            </a:r>
          </a:p>
          <a:p>
            <a:pPr lvl="0" algn="ctr"/>
            <a:endParaRPr lang="pt-BR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05 </a:t>
            </a:r>
          </a:p>
          <a:p>
            <a:pPr algn="ctr"/>
            <a:r>
              <a:rPr lang="pt-BR" sz="3200" dirty="0" smtClean="0">
                <a:latin typeface="Montserrat Black" charset="0"/>
              </a:rPr>
              <a:t> </a:t>
            </a:r>
            <a:r>
              <a:rPr lang="pt-BR" sz="3200" dirty="0">
                <a:latin typeface="Montserrat Black" charset="0"/>
              </a:rPr>
              <a:t>20 DE MAIO DE 2022</a:t>
            </a:r>
            <a:r>
              <a:rPr lang="pt-BR" sz="3600" dirty="0">
                <a:latin typeface="Montserrat Black" charset="0"/>
              </a:rPr>
              <a:t>.</a:t>
            </a: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27377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800" b="0" strike="noStrike" spc="-1" dirty="0" smtClean="0">
                <a:solidFill>
                  <a:srgbClr val="262626"/>
                </a:solidFill>
                <a:latin typeface="Calibri"/>
              </a:rPr>
              <a:t> </a:t>
            </a:r>
          </a:p>
          <a:p>
            <a:pPr algn="just"/>
            <a:r>
              <a:rPr lang="pt-BR" sz="2400" dirty="0" smtClean="0">
                <a:latin typeface="Montserrat" charset="0"/>
              </a:rPr>
              <a:t>Aprova </a:t>
            </a:r>
            <a:r>
              <a:rPr lang="pt-BR" sz="2400" dirty="0">
                <a:latin typeface="Montserrat" charset="0"/>
              </a:rPr>
              <a:t>“ad referendum” a </a:t>
            </a:r>
            <a:r>
              <a:rPr lang="pt-BR" sz="2400" dirty="0" err="1">
                <a:latin typeface="Montserrat" charset="0"/>
              </a:rPr>
              <a:t>pactuação</a:t>
            </a:r>
            <a:r>
              <a:rPr lang="pt-BR" sz="2400" dirty="0">
                <a:latin typeface="Montserrat" charset="0"/>
              </a:rPr>
              <a:t> do </a:t>
            </a:r>
            <a:r>
              <a:rPr lang="pt-BR" sz="2400" dirty="0" err="1">
                <a:latin typeface="Montserrat" charset="0"/>
              </a:rPr>
              <a:t>cofinanciamento</a:t>
            </a:r>
            <a:r>
              <a:rPr lang="pt-BR" sz="2400" dirty="0">
                <a:latin typeface="Montserrat" charset="0"/>
              </a:rPr>
              <a:t> para o exercício de 2022 dos</a:t>
            </a:r>
          </a:p>
          <a:p>
            <a:pPr algn="just"/>
            <a:r>
              <a:rPr lang="pt-BR" sz="2400" dirty="0">
                <a:latin typeface="Montserrat" charset="0"/>
              </a:rPr>
              <a:t>critérios, prazos e procedimentos do repasse de recursos estaduais, alocados no </a:t>
            </a:r>
            <a:r>
              <a:rPr lang="pt-BR" sz="2400" dirty="0" smtClean="0">
                <a:latin typeface="Montserrat" charset="0"/>
              </a:rPr>
              <a:t>Fundo Estadual </a:t>
            </a:r>
            <a:r>
              <a:rPr lang="pt-BR" sz="2400" dirty="0">
                <a:latin typeface="Montserrat" charset="0"/>
              </a:rPr>
              <a:t>de Assistência Social de Santa Catarina - FEAS/SC, </a:t>
            </a:r>
            <a:r>
              <a:rPr lang="pt-BR" sz="2400" dirty="0" smtClean="0">
                <a:latin typeface="Montserrat" charset="0"/>
              </a:rPr>
              <a:t>(...) e </a:t>
            </a:r>
            <a:r>
              <a:rPr lang="pt-BR" sz="2400" b="1" dirty="0" smtClean="0">
                <a:latin typeface="Montserrat" charset="0"/>
              </a:rPr>
              <a:t>Benefícios </a:t>
            </a:r>
            <a:r>
              <a:rPr lang="pt-BR" sz="2400" b="1" dirty="0">
                <a:latin typeface="Montserrat" charset="0"/>
              </a:rPr>
              <a:t>Eventuais</a:t>
            </a:r>
            <a:r>
              <a:rPr lang="pt-BR" sz="2400" dirty="0">
                <a:latin typeface="Montserrat" charset="0"/>
              </a:rPr>
              <a:t>.</a:t>
            </a: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05 </a:t>
            </a:r>
          </a:p>
          <a:p>
            <a:pPr algn="ctr"/>
            <a:r>
              <a:rPr lang="pt-BR" sz="3200" dirty="0" smtClean="0">
                <a:latin typeface="Montserrat Black" charset="0"/>
              </a:rPr>
              <a:t> </a:t>
            </a:r>
            <a:r>
              <a:rPr lang="pt-BR" sz="3200" dirty="0">
                <a:latin typeface="Montserrat Black" charset="0"/>
              </a:rPr>
              <a:t>20 DE MAIO DE 2022</a:t>
            </a:r>
            <a:r>
              <a:rPr lang="pt-BR" sz="3600" dirty="0">
                <a:latin typeface="Montserrat Black" charset="0"/>
              </a:rPr>
              <a:t>.</a:t>
            </a: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27993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800" b="0" strike="noStrike" spc="-1" dirty="0" smtClean="0">
                <a:solidFill>
                  <a:srgbClr val="262626"/>
                </a:solidFill>
                <a:latin typeface="Calibri"/>
              </a:rPr>
              <a:t> </a:t>
            </a:r>
            <a:r>
              <a:rPr lang="pt-BR" sz="2400" dirty="0" smtClean="0">
                <a:latin typeface="Montserrat" charset="0"/>
              </a:rPr>
              <a:t>CAPÍTULO </a:t>
            </a:r>
            <a:r>
              <a:rPr lang="pt-BR" sz="2400" dirty="0">
                <a:latin typeface="Montserrat" charset="0"/>
              </a:rPr>
              <a:t>II</a:t>
            </a:r>
          </a:p>
          <a:p>
            <a:r>
              <a:rPr lang="pt-BR" sz="2400" dirty="0">
                <a:latin typeface="Montserrat" charset="0"/>
              </a:rPr>
              <a:t> DOS CRITÉRIOS DE </a:t>
            </a:r>
            <a:r>
              <a:rPr lang="pt-BR" sz="2400" dirty="0" smtClean="0">
                <a:latin typeface="Montserrat" charset="0"/>
              </a:rPr>
              <a:t>ELEGIBILIDADE</a:t>
            </a:r>
          </a:p>
          <a:p>
            <a:endParaRPr lang="pt-BR" sz="2400" dirty="0" smtClean="0"/>
          </a:p>
          <a:p>
            <a:r>
              <a:rPr lang="pt-BR" sz="2000" dirty="0" smtClean="0">
                <a:latin typeface="Montserrat" charset="0"/>
              </a:rPr>
              <a:t>Art</a:t>
            </a:r>
            <a:r>
              <a:rPr lang="pt-BR" sz="2000" dirty="0">
                <a:latin typeface="Montserrat" charset="0"/>
              </a:rPr>
              <a:t>. 2° São elegíveis para recebimento do </a:t>
            </a:r>
            <a:r>
              <a:rPr lang="pt-BR" sz="2000" dirty="0" err="1">
                <a:latin typeface="Montserrat" charset="0"/>
              </a:rPr>
              <a:t>cofinanciamento</a:t>
            </a:r>
            <a:r>
              <a:rPr lang="pt-BR" sz="2000" dirty="0" smtClean="0">
                <a:latin typeface="Montserrat" charset="0"/>
              </a:rPr>
              <a:t>:</a:t>
            </a:r>
          </a:p>
          <a:p>
            <a:endParaRPr lang="pt-BR" sz="2000" dirty="0">
              <a:latin typeface="Montserrat" charset="0"/>
            </a:endParaRPr>
          </a:p>
          <a:p>
            <a:r>
              <a:rPr lang="pt-BR" sz="2000" dirty="0">
                <a:latin typeface="Montserrat" charset="0"/>
              </a:rPr>
              <a:t>IV - Dos Benefícios Eventuais: os municípios que </a:t>
            </a:r>
            <a:r>
              <a:rPr lang="pt-BR" sz="2000" dirty="0" smtClean="0">
                <a:latin typeface="Montserrat" charset="0"/>
              </a:rPr>
              <a:t>possuem Lei </a:t>
            </a:r>
            <a:r>
              <a:rPr lang="pt-BR" sz="2000" dirty="0">
                <a:latin typeface="Montserrat" charset="0"/>
              </a:rPr>
              <a:t>ou Decreto que institui os Benefícios Eventuais, até a data de publicação </a:t>
            </a:r>
            <a:r>
              <a:rPr lang="pt-BR" sz="2000" dirty="0" smtClean="0">
                <a:latin typeface="Montserrat" charset="0"/>
              </a:rPr>
              <a:t>desta resolução</a:t>
            </a:r>
            <a:endParaRPr lang="pt-BR" sz="2000" dirty="0">
              <a:latin typeface="Montserrat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05 </a:t>
            </a:r>
          </a:p>
          <a:p>
            <a:pPr algn="ctr"/>
            <a:r>
              <a:rPr lang="pt-BR" sz="3200" dirty="0" smtClean="0">
                <a:latin typeface="Montserrat Black" charset="0"/>
              </a:rPr>
              <a:t> </a:t>
            </a:r>
            <a:r>
              <a:rPr lang="pt-BR" sz="3200" dirty="0">
                <a:latin typeface="Montserrat Black" charset="0"/>
              </a:rPr>
              <a:t>20 DE MAIO DE 2022</a:t>
            </a:r>
            <a:r>
              <a:rPr lang="pt-BR" sz="3600" dirty="0">
                <a:latin typeface="Montserrat Black" charset="0"/>
              </a:rPr>
              <a:t>.</a:t>
            </a: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29224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000" b="0" strike="noStrike" spc="-1" dirty="0" smtClean="0">
                <a:solidFill>
                  <a:srgbClr val="262626"/>
                </a:solidFill>
                <a:latin typeface="Calibri"/>
              </a:rPr>
              <a:t> </a:t>
            </a:r>
            <a:r>
              <a:rPr lang="pt-BR" sz="2000" dirty="0" smtClean="0">
                <a:latin typeface="Montserrat" charset="0"/>
              </a:rPr>
              <a:t>CAPÍTULO </a:t>
            </a:r>
            <a:r>
              <a:rPr lang="pt-BR" sz="2000" dirty="0">
                <a:latin typeface="Montserrat" charset="0"/>
              </a:rPr>
              <a:t>II</a:t>
            </a:r>
          </a:p>
          <a:p>
            <a:r>
              <a:rPr lang="pt-BR" sz="2000" dirty="0">
                <a:latin typeface="Montserrat" charset="0"/>
              </a:rPr>
              <a:t> DOS CRITÉRIOS DE </a:t>
            </a:r>
            <a:r>
              <a:rPr lang="pt-BR" sz="2000" dirty="0" smtClean="0">
                <a:latin typeface="Montserrat" charset="0"/>
              </a:rPr>
              <a:t>ELEGIBILIDADE</a:t>
            </a:r>
          </a:p>
          <a:p>
            <a:endParaRPr lang="pt-BR" sz="2400" dirty="0" smtClean="0"/>
          </a:p>
          <a:p>
            <a:pPr algn="just"/>
            <a:r>
              <a:rPr lang="pt-BR" sz="2000" b="1" dirty="0">
                <a:latin typeface="Montserrat" charset="0"/>
              </a:rPr>
              <a:t>Parágrafo Único:</a:t>
            </a:r>
            <a:r>
              <a:rPr lang="pt-BR" sz="2000" dirty="0">
                <a:latin typeface="Montserrat" charset="0"/>
              </a:rPr>
              <a:t> Considerando o ofício CEAS/SDS </a:t>
            </a:r>
            <a:r>
              <a:rPr lang="pt-BR" sz="2000" dirty="0" smtClean="0">
                <a:latin typeface="Montserrat" charset="0"/>
              </a:rPr>
              <a:t>            n°10/2022</a:t>
            </a:r>
            <a:r>
              <a:rPr lang="pt-BR" sz="2000" dirty="0">
                <a:latin typeface="Montserrat" charset="0"/>
              </a:rPr>
              <a:t>, que aprova </a:t>
            </a:r>
            <a:r>
              <a:rPr lang="pt-BR" sz="2000" dirty="0" smtClean="0">
                <a:latin typeface="Montserrat" charset="0"/>
              </a:rPr>
              <a:t>a prorrogação </a:t>
            </a:r>
            <a:r>
              <a:rPr lang="pt-BR" sz="2000" dirty="0">
                <a:latin typeface="Montserrat" charset="0"/>
              </a:rPr>
              <a:t>do prazo até </a:t>
            </a:r>
            <a:r>
              <a:rPr lang="pt-BR" sz="2000" b="1" dirty="0">
                <a:solidFill>
                  <a:srgbClr val="FF0000"/>
                </a:solidFill>
                <a:latin typeface="Montserrat" charset="0"/>
              </a:rPr>
              <a:t>30 de junho de </a:t>
            </a:r>
            <a:r>
              <a:rPr lang="pt-BR" sz="2000" b="1" dirty="0" smtClean="0">
                <a:solidFill>
                  <a:srgbClr val="FF0000"/>
                </a:solidFill>
                <a:latin typeface="Montserrat" charset="0"/>
              </a:rPr>
              <a:t>2023 </a:t>
            </a:r>
            <a:r>
              <a:rPr lang="pt-BR" sz="2000" dirty="0" smtClean="0">
                <a:latin typeface="Montserrat" charset="0"/>
              </a:rPr>
              <a:t>para que os municípios finalizem as alterações necessárias em suas legislações de Benefícios Eventuais os municípios que optarem pelos recursos para benefícios eventuais, </a:t>
            </a:r>
            <a:r>
              <a:rPr lang="pt-BR" sz="2000" b="1" dirty="0" smtClean="0">
                <a:solidFill>
                  <a:srgbClr val="FF0000"/>
                </a:solidFill>
                <a:latin typeface="Montserrat" charset="0"/>
              </a:rPr>
              <a:t> (...)</a:t>
            </a:r>
            <a:endParaRPr lang="pt-BR" sz="2000" dirty="0">
              <a:latin typeface="Montserrat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218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09 DE 20 DE ABRIL DE 2023 </a:t>
            </a:r>
          </a:p>
          <a:p>
            <a:pPr algn="ctr"/>
            <a:r>
              <a:rPr lang="pt-BR" sz="3600" dirty="0" smtClean="0"/>
              <a:t>.</a:t>
            </a:r>
            <a:endParaRPr lang="pt-BR" sz="3600" dirty="0"/>
          </a:p>
        </p:txBody>
      </p:sp>
      <p:sp>
        <p:nvSpPr>
          <p:cNvPr id="47" name="CaixaDeTexto 2"/>
          <p:cNvSpPr/>
          <p:nvPr/>
        </p:nvSpPr>
        <p:spPr>
          <a:xfrm>
            <a:off x="1000100" y="2357430"/>
            <a:ext cx="7175520" cy="101420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pt-BR" sz="2000" b="0" strike="noStrike" spc="-1" dirty="0" smtClean="0">
                <a:solidFill>
                  <a:srgbClr val="FF0000"/>
                </a:solidFill>
                <a:latin typeface="Montserrat" charset="0"/>
              </a:rPr>
              <a:t> </a:t>
            </a:r>
            <a:r>
              <a:rPr lang="pt-BR" sz="2000" dirty="0">
                <a:solidFill>
                  <a:srgbClr val="FF0000"/>
                </a:solidFill>
                <a:latin typeface="Montserrat" charset="0"/>
              </a:rPr>
              <a:t>Dispõe sobre a aprovação da Regulamentação dos Pisos de </a:t>
            </a:r>
            <a:r>
              <a:rPr lang="pt-BR" sz="2000" dirty="0" err="1">
                <a:solidFill>
                  <a:srgbClr val="FF0000"/>
                </a:solidFill>
                <a:latin typeface="Montserrat" charset="0"/>
              </a:rPr>
              <a:t>Cofinanciamento</a:t>
            </a:r>
            <a:r>
              <a:rPr lang="pt-BR" sz="2000" dirty="0">
                <a:solidFill>
                  <a:srgbClr val="FF0000"/>
                </a:solidFill>
                <a:latin typeface="Montserrat" charset="0"/>
              </a:rPr>
              <a:t> Estadual do SUAS por Meio do Fundo Estadual de Assistência Social de Santa Catarina - FEAS/SC.</a:t>
            </a: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14348" y="4071942"/>
            <a:ext cx="777841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latin typeface="Montserrat" charset="0"/>
              </a:rPr>
              <a:t>Art. 9º. Aos municípios de Pequeno Porte II – PPII ficam fixados </a:t>
            </a:r>
            <a:r>
              <a:rPr lang="pt-BR" sz="2000" dirty="0" smtClean="0">
                <a:latin typeface="Montserrat" charset="0"/>
              </a:rPr>
              <a:t>os</a:t>
            </a:r>
          </a:p>
          <a:p>
            <a:r>
              <a:rPr lang="pt-BR" sz="2000" dirty="0" smtClean="0">
                <a:latin typeface="Montserrat" charset="0"/>
              </a:rPr>
              <a:t> </a:t>
            </a:r>
            <a:r>
              <a:rPr lang="pt-BR" sz="2000" dirty="0">
                <a:latin typeface="Montserrat" charset="0"/>
              </a:rPr>
              <a:t>seguintes </a:t>
            </a:r>
            <a:r>
              <a:rPr lang="pt-BR" sz="2000" dirty="0" smtClean="0">
                <a:latin typeface="Montserrat" charset="0"/>
              </a:rPr>
              <a:t>percentuais</a:t>
            </a:r>
            <a:r>
              <a:rPr lang="pt-BR" sz="2000" dirty="0">
                <a:latin typeface="Montserrat" charset="0"/>
              </a:rPr>
              <a:t>: </a:t>
            </a:r>
            <a:endParaRPr lang="pt-BR" sz="2000" dirty="0" smtClean="0">
              <a:latin typeface="Montserrat" charset="0"/>
            </a:endParaRPr>
          </a:p>
          <a:p>
            <a:endParaRPr lang="pt-BR" sz="2000" dirty="0">
              <a:latin typeface="Montserrat" charset="0"/>
            </a:endParaRPr>
          </a:p>
          <a:p>
            <a:r>
              <a:rPr lang="pt-BR" sz="2000" dirty="0">
                <a:latin typeface="Montserrat" charset="0"/>
              </a:rPr>
              <a:t>d</a:t>
            </a:r>
            <a:r>
              <a:rPr lang="pt-BR" sz="2000" b="1" dirty="0">
                <a:latin typeface="Montserrat" charset="0"/>
              </a:rPr>
              <a:t>) 30% </a:t>
            </a:r>
            <a:r>
              <a:rPr lang="pt-BR" sz="2000" dirty="0">
                <a:latin typeface="Montserrat" charset="0"/>
              </a:rPr>
              <a:t>destinados ao Piso Variável para </a:t>
            </a:r>
            <a:r>
              <a:rPr lang="pt-BR" sz="2000" b="1" dirty="0">
                <a:latin typeface="Montserrat" charset="0"/>
              </a:rPr>
              <a:t>Benefícios Eventuais</a:t>
            </a:r>
            <a:r>
              <a:rPr lang="pt-BR" sz="2000" dirty="0">
                <a:latin typeface="Montserrat" charset="0"/>
              </a:rPr>
              <a:t>;</a:t>
            </a:r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218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09 DE 20 DE ABRIL DE 2023 </a:t>
            </a:r>
          </a:p>
          <a:p>
            <a:pPr algn="ctr"/>
            <a:r>
              <a:rPr lang="pt-BR" sz="3600" dirty="0" smtClean="0"/>
              <a:t>.</a:t>
            </a:r>
            <a:endParaRPr lang="pt-BR" sz="36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2786058"/>
            <a:ext cx="744652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latin typeface="Montserrat" charset="0"/>
              </a:rPr>
              <a:t>Art. </a:t>
            </a:r>
            <a:r>
              <a:rPr lang="pt-BR" sz="2000" dirty="0" smtClean="0">
                <a:latin typeface="Montserrat" charset="0"/>
              </a:rPr>
              <a:t>3, Aos </a:t>
            </a:r>
            <a:r>
              <a:rPr lang="pt-BR" sz="2000" dirty="0">
                <a:latin typeface="Montserrat" charset="0"/>
              </a:rPr>
              <a:t>municípios de Pequeno de Pequeno Porte I - PPI </a:t>
            </a:r>
            <a:r>
              <a:rPr lang="pt-BR" sz="2000" dirty="0" smtClean="0">
                <a:latin typeface="Montserrat" charset="0"/>
              </a:rPr>
              <a:t>,</a:t>
            </a:r>
          </a:p>
          <a:p>
            <a:r>
              <a:rPr lang="pt-BR" sz="2000" dirty="0" smtClean="0">
                <a:latin typeface="Montserrat" charset="0"/>
              </a:rPr>
              <a:t>Art.15 </a:t>
            </a:r>
            <a:r>
              <a:rPr lang="pt-BR" sz="2000" dirty="0">
                <a:latin typeface="Montserrat" charset="0"/>
              </a:rPr>
              <a:t>Aos municípios de Médio </a:t>
            </a:r>
            <a:r>
              <a:rPr lang="pt-BR" sz="2000" dirty="0" smtClean="0">
                <a:latin typeface="Montserrat" charset="0"/>
              </a:rPr>
              <a:t>Porte e</a:t>
            </a:r>
          </a:p>
          <a:p>
            <a:r>
              <a:rPr lang="pt-BR" sz="2000" dirty="0">
                <a:latin typeface="Montserrat" charset="0"/>
              </a:rPr>
              <a:t>Art. 21. Aos municípios de Grande Porte </a:t>
            </a:r>
            <a:endParaRPr lang="pt-BR" sz="2000" dirty="0" smtClean="0">
              <a:latin typeface="Montserrat" charset="0"/>
            </a:endParaRPr>
          </a:p>
          <a:p>
            <a:r>
              <a:rPr lang="pt-BR" sz="2000" dirty="0" smtClean="0">
                <a:latin typeface="Montserrat" charset="0"/>
              </a:rPr>
              <a:t>ficam </a:t>
            </a:r>
            <a:r>
              <a:rPr lang="pt-BR" sz="2000" dirty="0">
                <a:latin typeface="Montserrat" charset="0"/>
              </a:rPr>
              <a:t>fixados os seguintes </a:t>
            </a:r>
            <a:r>
              <a:rPr lang="pt-BR" sz="2000" dirty="0" smtClean="0">
                <a:latin typeface="Montserrat" charset="0"/>
              </a:rPr>
              <a:t>percentuais</a:t>
            </a:r>
            <a:r>
              <a:rPr lang="pt-BR" sz="2000" dirty="0">
                <a:latin typeface="Montserrat" charset="0"/>
              </a:rPr>
              <a:t>: </a:t>
            </a:r>
            <a:endParaRPr lang="pt-BR" sz="2000" dirty="0" smtClean="0">
              <a:latin typeface="Montserrat" charset="0"/>
            </a:endParaRPr>
          </a:p>
          <a:p>
            <a:endParaRPr lang="pt-BR" sz="2000" dirty="0">
              <a:latin typeface="Montserrat" charset="0"/>
            </a:endParaRPr>
          </a:p>
          <a:p>
            <a:r>
              <a:rPr lang="pt-BR" sz="2000" dirty="0">
                <a:latin typeface="Montserrat" charset="0"/>
              </a:rPr>
              <a:t>d) </a:t>
            </a:r>
            <a:r>
              <a:rPr lang="pt-BR" sz="2000" b="1" dirty="0">
                <a:latin typeface="Montserrat" charset="0"/>
              </a:rPr>
              <a:t>40% </a:t>
            </a:r>
            <a:r>
              <a:rPr lang="pt-BR" sz="2000" dirty="0">
                <a:latin typeface="Montserrat" charset="0"/>
              </a:rPr>
              <a:t>destinados ao Piso Variável para </a:t>
            </a:r>
            <a:r>
              <a:rPr lang="pt-BR" sz="2000" b="1" dirty="0">
                <a:latin typeface="Montserrat" charset="0"/>
              </a:rPr>
              <a:t>Benefícios </a:t>
            </a:r>
            <a:r>
              <a:rPr lang="pt-BR" sz="2000" b="1" dirty="0" smtClean="0">
                <a:latin typeface="Montserrat" charset="0"/>
              </a:rPr>
              <a:t>Eventuais</a:t>
            </a:r>
            <a:endParaRPr lang="pt-BR" sz="2000" dirty="0">
              <a:latin typeface="Montserrat" charset="0"/>
            </a:endParaRPr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09 DE 20 DE ABRIL DE 2023 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285992"/>
            <a:ext cx="7175520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/>
            <a:r>
              <a:rPr lang="pt-BR" sz="2400" dirty="0" smtClean="0">
                <a:latin typeface="Montserrat" charset="0"/>
              </a:rPr>
              <a:t>DA UTILIZAÇÃO DO RECURSO</a:t>
            </a:r>
            <a:endParaRPr lang="pt-BR" sz="2000" dirty="0"/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071810"/>
            <a:ext cx="771530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Montserrat" charset="0"/>
              </a:rPr>
              <a:t> </a:t>
            </a:r>
            <a:endParaRPr lang="pt-BR" dirty="0" smtClean="0">
              <a:latin typeface="Montserrat" charset="0"/>
            </a:endParaRPr>
          </a:p>
          <a:p>
            <a:pPr algn="just"/>
            <a:r>
              <a:rPr lang="pt-BR" sz="2000" dirty="0" smtClean="0">
                <a:latin typeface="Montserrat" charset="0"/>
              </a:rPr>
              <a:t>Art</a:t>
            </a:r>
            <a:r>
              <a:rPr lang="pt-BR" sz="2000" dirty="0">
                <a:latin typeface="Montserrat" charset="0"/>
              </a:rPr>
              <a:t>. 27. Os recursos do </a:t>
            </a:r>
            <a:r>
              <a:rPr lang="pt-BR" sz="2000" dirty="0" err="1">
                <a:latin typeface="Montserrat" charset="0"/>
              </a:rPr>
              <a:t>cofinanciamento</a:t>
            </a:r>
            <a:r>
              <a:rPr lang="pt-BR" sz="2000" dirty="0">
                <a:latin typeface="Montserrat" charset="0"/>
              </a:rPr>
              <a:t> estadual </a:t>
            </a:r>
            <a:r>
              <a:rPr lang="pt-BR" sz="2000" dirty="0" smtClean="0">
                <a:latin typeface="Montserrat" charset="0"/>
              </a:rPr>
              <a:t>(...), </a:t>
            </a:r>
            <a:r>
              <a:rPr lang="pt-BR" sz="2000" b="1" dirty="0">
                <a:solidFill>
                  <a:srgbClr val="FF0000"/>
                </a:solidFill>
                <a:latin typeface="Montserrat" charset="0"/>
              </a:rPr>
              <a:t>Benefícios Eventuais </a:t>
            </a:r>
            <a:r>
              <a:rPr lang="pt-BR" sz="2000" dirty="0">
                <a:latin typeface="Montserrat" charset="0"/>
              </a:rPr>
              <a:t>e </a:t>
            </a:r>
            <a:r>
              <a:rPr lang="pt-BR" sz="2000" dirty="0" smtClean="0">
                <a:latin typeface="Montserrat" charset="0"/>
              </a:rPr>
              <a:t>(...) deverão </a:t>
            </a:r>
            <a:r>
              <a:rPr lang="pt-BR" sz="2000" dirty="0">
                <a:latin typeface="Montserrat" charset="0"/>
              </a:rPr>
              <a:t>ser </a:t>
            </a:r>
            <a:r>
              <a:rPr lang="pt-BR" sz="2000" dirty="0" smtClean="0">
                <a:latin typeface="Montserrat" charset="0"/>
              </a:rPr>
              <a:t>aplicados </a:t>
            </a:r>
            <a:r>
              <a:rPr lang="pt-BR" sz="2000" dirty="0">
                <a:latin typeface="Montserrat" charset="0"/>
              </a:rPr>
              <a:t>exclusivamente nas áreas para as quais se destinam, observando a LOAS, </a:t>
            </a:r>
            <a:r>
              <a:rPr lang="pt-BR" sz="2000" dirty="0" smtClean="0">
                <a:latin typeface="Montserrat" charset="0"/>
              </a:rPr>
              <a:t>PNA</a:t>
            </a:r>
            <a:r>
              <a:rPr lang="pt-BR" sz="2000" dirty="0">
                <a:latin typeface="Montserrat" charset="0"/>
              </a:rPr>
              <a:t>, NOB/RH/SUAS, Tipificação Nacional dos Serviços Socioassistenciais, o Decreto </a:t>
            </a:r>
            <a:r>
              <a:rPr lang="pt-BR" sz="2000" dirty="0" smtClean="0">
                <a:latin typeface="Montserrat" charset="0"/>
              </a:rPr>
              <a:t>Federal </a:t>
            </a:r>
            <a:r>
              <a:rPr lang="pt-BR" sz="2000" dirty="0">
                <a:latin typeface="Montserrat" charset="0"/>
              </a:rPr>
              <a:t>n° 6.307/2007, NOB/SUAS-2012, </a:t>
            </a:r>
            <a:r>
              <a:rPr lang="pt-BR" sz="2000" b="1" dirty="0" smtClean="0">
                <a:solidFill>
                  <a:srgbClr val="FF0000"/>
                </a:solidFill>
                <a:latin typeface="Montserrat" charset="0"/>
              </a:rPr>
              <a:t>Resolução </a:t>
            </a:r>
            <a:r>
              <a:rPr lang="pt-BR" sz="2000" b="1" dirty="0">
                <a:solidFill>
                  <a:srgbClr val="FF0000"/>
                </a:solidFill>
                <a:latin typeface="Montserrat" charset="0"/>
              </a:rPr>
              <a:t>CEAS nº 16 de novembro 2022</a:t>
            </a:r>
            <a:r>
              <a:rPr lang="pt-BR" sz="2000" dirty="0">
                <a:latin typeface="Montserrat" charset="0"/>
              </a:rPr>
              <a:t>, </a:t>
            </a:r>
            <a:r>
              <a:rPr lang="pt-BR" sz="2000" dirty="0" smtClean="0">
                <a:latin typeface="Montserrat" charset="0"/>
              </a:rPr>
              <a:t>e demais </a:t>
            </a:r>
            <a:r>
              <a:rPr lang="pt-BR" sz="2000" dirty="0">
                <a:latin typeface="Montserrat" charset="0"/>
              </a:rPr>
              <a:t>normativas do SUAS vigentes. </a:t>
            </a:r>
          </a:p>
          <a:p>
            <a:endParaRPr lang="pt-BR" sz="2000" dirty="0" smtClean="0">
              <a:latin typeface="Montserrat" charset="0"/>
            </a:endParaRPr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0">
            <a:noFill/>
          </a:ln>
        </p:spPr>
      </p:pic>
      <p:sp>
        <p:nvSpPr>
          <p:cNvPr id="46" name="CaixaDeTexto 1"/>
          <p:cNvSpPr/>
          <p:nvPr/>
        </p:nvSpPr>
        <p:spPr>
          <a:xfrm>
            <a:off x="1193040" y="602280"/>
            <a:ext cx="6902280" cy="169131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 smtClean="0">
                <a:solidFill>
                  <a:srgbClr val="262626"/>
                </a:solidFill>
                <a:latin typeface="Montserrat Black" charset="0"/>
              </a:rPr>
              <a:t>CEAS</a:t>
            </a:r>
            <a:endParaRPr lang="pt-BR" sz="3600" dirty="0">
              <a:latin typeface="Montserrat Black" charset="0"/>
            </a:endParaRPr>
          </a:p>
          <a:p>
            <a:pPr algn="ctr"/>
            <a:r>
              <a:rPr lang="pt-BR" sz="3200" dirty="0">
                <a:latin typeface="Montserrat Black" charset="0"/>
              </a:rPr>
              <a:t>RESOLUÇÃO CEAS/SC Nº </a:t>
            </a:r>
            <a:r>
              <a:rPr lang="pt-BR" sz="3200" dirty="0" smtClean="0">
                <a:latin typeface="Montserrat Black" charset="0"/>
              </a:rPr>
              <a:t>10 </a:t>
            </a:r>
            <a:r>
              <a:rPr lang="pt-BR" sz="3200" dirty="0">
                <a:latin typeface="Montserrat Black" charset="0"/>
              </a:rPr>
              <a:t>DE 20 DE ABRIL DE 2023 </a:t>
            </a:r>
            <a:endParaRPr lang="pt-BR" sz="3600" dirty="0">
              <a:latin typeface="Montserrat Black" charset="0"/>
            </a:endParaRPr>
          </a:p>
        </p:txBody>
      </p:sp>
      <p:sp>
        <p:nvSpPr>
          <p:cNvPr id="47" name="CaixaDeTexto 2"/>
          <p:cNvSpPr/>
          <p:nvPr/>
        </p:nvSpPr>
        <p:spPr>
          <a:xfrm>
            <a:off x="1000100" y="2500306"/>
            <a:ext cx="7175520" cy="23068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just"/>
            <a:r>
              <a:rPr lang="pt-BR" sz="2400" strike="noStrike" spc="-1" dirty="0" smtClean="0">
                <a:solidFill>
                  <a:srgbClr val="262626"/>
                </a:solidFill>
                <a:latin typeface="Montserrat" charset="0"/>
              </a:rPr>
              <a:t> </a:t>
            </a:r>
            <a:r>
              <a:rPr lang="pt-BR" sz="2400" dirty="0" smtClean="0">
                <a:latin typeface="Montserrat" charset="0"/>
              </a:rPr>
              <a:t>Dispõe sobre a aprovação os critérios, prazos e procedimentos do repasse de recursos Estaduais alocados no Fundo Estadual de Assistência Social de Santa Catarina - FEAS/SC para o </a:t>
            </a:r>
            <a:r>
              <a:rPr lang="pt-BR" sz="2400" dirty="0" err="1" smtClean="0">
                <a:latin typeface="Montserrat" charset="0"/>
              </a:rPr>
              <a:t>Cofinanciamento</a:t>
            </a:r>
            <a:r>
              <a:rPr lang="pt-BR" sz="2400" dirty="0" smtClean="0">
                <a:latin typeface="Montserrat" charset="0"/>
              </a:rPr>
              <a:t> Estadual de 2023, (...), </a:t>
            </a:r>
            <a:r>
              <a:rPr lang="pt-BR" sz="2400" b="1" dirty="0" smtClean="0">
                <a:solidFill>
                  <a:srgbClr val="FF0000"/>
                </a:solidFill>
                <a:latin typeface="Montserrat" charset="0"/>
              </a:rPr>
              <a:t>Benefícios</a:t>
            </a:r>
            <a:r>
              <a:rPr lang="pt-BR" sz="2400" b="1" dirty="0" smtClean="0">
                <a:latin typeface="Montserrat" charset="0"/>
              </a:rPr>
              <a:t> </a:t>
            </a:r>
            <a:r>
              <a:rPr lang="pt-BR" sz="2400" b="1" dirty="0" smtClean="0">
                <a:solidFill>
                  <a:srgbClr val="FF0000"/>
                </a:solidFill>
                <a:latin typeface="Montserrat" charset="0"/>
              </a:rPr>
              <a:t>Eventuais</a:t>
            </a:r>
            <a:r>
              <a:rPr lang="pt-BR" sz="2400" dirty="0" smtClean="0">
                <a:latin typeface="Montserrat" charset="0"/>
              </a:rPr>
              <a:t>(...).</a:t>
            </a:r>
            <a:endParaRPr lang="pt-BR" sz="2400" dirty="0">
              <a:latin typeface="Montserrat" charset="0"/>
            </a:endParaRPr>
          </a:p>
        </p:txBody>
      </p:sp>
      <p:pic>
        <p:nvPicPr>
          <p:cNvPr id="48" name="Imagem 47"/>
          <p:cNvPicPr/>
          <p:nvPr/>
        </p:nvPicPr>
        <p:blipFill>
          <a:blip r:embed="rId3" cstate="print"/>
          <a:stretch/>
        </p:blipFill>
        <p:spPr>
          <a:xfrm>
            <a:off x="6624000" y="6048360"/>
            <a:ext cx="2282760" cy="547560"/>
          </a:xfrm>
          <a:prstGeom prst="rect">
            <a:avLst/>
          </a:prstGeom>
          <a:ln w="0">
            <a:noFill/>
          </a:ln>
        </p:spPr>
      </p:pic>
      <p:sp>
        <p:nvSpPr>
          <p:cNvPr id="49" name="Retângulo 48"/>
          <p:cNvSpPr/>
          <p:nvPr/>
        </p:nvSpPr>
        <p:spPr>
          <a:xfrm>
            <a:off x="180000" y="6300000"/>
            <a:ext cx="6300000" cy="360"/>
          </a:xfrm>
          <a:prstGeom prst="rect">
            <a:avLst/>
          </a:prstGeom>
          <a:solidFill>
            <a:schemeClr val="accent1"/>
          </a:solidFill>
          <a:ln w="0">
            <a:solidFill>
              <a:srgbClr val="D4EA6B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00100" y="3571876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 </a:t>
            </a:r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1254</TotalTime>
  <Words>1462</Words>
  <Application>Microsoft Office PowerPoint</Application>
  <PresentationFormat>Apresentação na tela (4:3)</PresentationFormat>
  <Paragraphs>179</Paragraphs>
  <Slides>25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DejaVu Sans</vt:lpstr>
      <vt:lpstr>Montserrat</vt:lpstr>
      <vt:lpstr>Montserrat Black</vt:lpstr>
      <vt:lpstr>Times New Roman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creator>Sandra Spricigo</dc:creator>
  <cp:lastModifiedBy>Bruno Alexandre Furtado</cp:lastModifiedBy>
  <cp:revision>110</cp:revision>
  <dcterms:created xsi:type="dcterms:W3CDTF">2019-01-24T20:38:11Z</dcterms:created>
  <dcterms:modified xsi:type="dcterms:W3CDTF">2023-06-15T16:26:30Z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Apresentação na tela (4:3)</vt:lpwstr>
  </property>
  <property fmtid="{D5CDD505-2E9C-101B-9397-08002B2CF9AE}" pid="3" name="Slides">
    <vt:i4>3</vt:i4>
  </property>
</Properties>
</file>